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63" r:id="rId2"/>
  </p:sldMasterIdLst>
  <p:notesMasterIdLst>
    <p:notesMasterId r:id="rId24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90" r:id="rId17"/>
    <p:sldId id="272" r:id="rId18"/>
    <p:sldId id="273" r:id="rId19"/>
    <p:sldId id="283" r:id="rId20"/>
    <p:sldId id="291" r:id="rId21"/>
    <p:sldId id="275" r:id="rId22"/>
    <p:sldId id="288" r:id="rId23"/>
  </p:sldIdLst>
  <p:sldSz cx="12192000" cy="6858000"/>
  <p:notesSz cx="6858000" cy="9144000"/>
  <p:embeddedFontLst>
    <p:embeddedFont>
      <p:font typeface="Calibri Light" panose="020F0302020204030204" pitchFamily="34" charset="0"/>
      <p:regular r:id="rId25"/>
      <p: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mbria" panose="02040503050406030204" pitchFamily="18" charset="0"/>
      <p:regular r:id="rId31"/>
      <p:bold r:id="rId32"/>
      <p:italic r:id="rId33"/>
      <p:boldItalic r:id="rId34"/>
    </p:embeddedFont>
    <p:embeddedFont>
      <p:font typeface="Century Gothic" panose="020B0502020202020204" pitchFamily="34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CB45"/>
    <a:srgbClr val="EEAE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71" autoAdjust="0"/>
    <p:restoredTop sz="94660"/>
  </p:normalViewPr>
  <p:slideViewPr>
    <p:cSldViewPr snapToGrid="0">
      <p:cViewPr varScale="1">
        <p:scale>
          <a:sx n="89" d="100"/>
          <a:sy n="89" d="100"/>
        </p:scale>
        <p:origin x="68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D67EDD-28DD-4FC1-81A9-7174FAA145C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7FD85C-413D-4CD1-98C1-DAD924B34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338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 defTabSz="914400"/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algn="ctr" defTabSz="914400"/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algn="ctr" defTabSz="914400"/>
            <a:r>
              <a:rPr lang="en-US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THAO GIẢNG – ELEARNING</a:t>
            </a:r>
          </a:p>
          <a:p>
            <a:pPr algn="ctr" defTabSz="914400"/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Qùa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–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/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Page: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–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914400"/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200" u="sng" dirty="0">
                <a:solidFill>
                  <a:srgbClr val="002060"/>
                </a:solidFill>
              </a:rPr>
              <a:t>0382348780</a:t>
            </a:r>
            <a:r>
              <a:rPr lang="en-US" sz="1200" dirty="0">
                <a:solidFill>
                  <a:srgbClr val="002060"/>
                </a:solidFill>
              </a:rPr>
              <a:t> - </a:t>
            </a:r>
            <a:r>
              <a:rPr lang="en-US" sz="1200" u="sng" dirty="0">
                <a:solidFill>
                  <a:srgbClr val="002060"/>
                </a:solidFill>
              </a:rPr>
              <a:t>0984848929</a:t>
            </a:r>
            <a:endParaRPr lang="en-US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1645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0036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104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86602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mua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ăn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mèo</a:t>
            </a:r>
            <a:r>
              <a:rPr lang="en-US" baseline="0" dirty="0"/>
              <a:t> con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9B5C53-FF78-489D-B473-4B63B8B7B0E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3270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8530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11692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50439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445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572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1938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361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13E52-8186-4887-9B15-0E68893C09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406FE-FFF2-410D-9801-0CFC05B603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58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13E52-8186-4887-9B15-0E68893C09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406FE-FFF2-410D-9801-0CFC05B603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340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13E52-8186-4887-9B15-0E68893C09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406FE-FFF2-410D-9801-0CFC05B603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25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13E52-8186-4887-9B15-0E68893C09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406FE-FFF2-410D-9801-0CFC05B603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6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FBF0B4F-E5CE-477A-A673-454553CEA6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6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0EEFF600-4127-4CD5-8D5B-F39CF3E79364}"/>
              </a:ext>
            </a:extLst>
          </p:cNvPr>
          <p:cNvGrpSpPr/>
          <p:nvPr userDrawn="1"/>
        </p:nvGrpSpPr>
        <p:grpSpPr>
          <a:xfrm>
            <a:off x="3788" y="5033779"/>
            <a:ext cx="12188212" cy="2163708"/>
            <a:chOff x="-69575" y="4694291"/>
            <a:chExt cx="12188212" cy="216370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0A33901-C0FD-4B2E-B7A3-1110664F49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97"/>
            <a:stretch/>
          </p:blipFill>
          <p:spPr>
            <a:xfrm>
              <a:off x="-69575" y="4697550"/>
              <a:ext cx="4096071" cy="216044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22BC5098-1A16-48BF-952E-0804203705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97"/>
            <a:stretch/>
          </p:blipFill>
          <p:spPr>
            <a:xfrm flipH="1">
              <a:off x="3968291" y="4694291"/>
              <a:ext cx="4096071" cy="2160449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05584FF3-C22C-44DB-A7A7-8AFEBB70B3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97"/>
            <a:stretch/>
          </p:blipFill>
          <p:spPr>
            <a:xfrm>
              <a:off x="8022566" y="4697550"/>
              <a:ext cx="4096071" cy="2160449"/>
            </a:xfrm>
            <a:prstGeom prst="rect">
              <a:avLst/>
            </a:prstGeom>
          </p:spPr>
        </p:pic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C83E47CD-5457-442D-9A79-ABD409B8421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3008069" y="-2142254"/>
            <a:ext cx="6352692" cy="1085069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矩形 16"/>
          <p:cNvSpPr/>
          <p:nvPr userDrawn="1"/>
        </p:nvSpPr>
        <p:spPr>
          <a:xfrm flipH="1">
            <a:off x="10857867" y="-38249"/>
            <a:ext cx="14843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A1EAF5"/>
                </a:solidFill>
                <a:effectLst/>
                <a:uLnTx/>
                <a:uFillTx/>
                <a:latin typeface="UTM Helve" panose="02040603050506020204" pitchFamily="18" charset="0"/>
                <a:ea typeface="字体视界-狮子座体" panose="02000500000000000000" pitchFamily="2" charset="-122"/>
                <a:cs typeface="+mn-cs"/>
              </a:rPr>
              <a:t>Măng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A1EAF5"/>
                </a:solidFill>
                <a:effectLst/>
                <a:uLnTx/>
                <a:uFillTx/>
                <a:latin typeface="UTM Helve" panose="02040603050506020204" pitchFamily="18" charset="0"/>
                <a:ea typeface="字体视界-狮子座体" panose="02000500000000000000" pitchFamily="2" charset="-122"/>
                <a:cs typeface="+mn-cs"/>
              </a:rPr>
              <a:t> non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A1EAF5"/>
              </a:solidFill>
              <a:effectLst/>
              <a:uLnTx/>
              <a:uFillTx/>
              <a:latin typeface="UTM Helve" panose="02040603050506020204" pitchFamily="18" charset="0"/>
              <a:ea typeface="字体视界-狮子座体" panose="02000500000000000000" pitchFamily="2" charset="-122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1693" y="-2161646"/>
            <a:ext cx="2207680" cy="37582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5171" y="3185752"/>
            <a:ext cx="2207680" cy="375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36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13E52-8186-4887-9B15-0E68893C09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406FE-FFF2-410D-9801-0CFC05B603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449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13E52-8186-4887-9B15-0E68893C09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406FE-FFF2-410D-9801-0CFC05B603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622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13E52-8186-4887-9B15-0E68893C09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406FE-FFF2-410D-9801-0CFC05B603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736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13E52-8186-4887-9B15-0E68893C09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406FE-FFF2-410D-9801-0CFC05B603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0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13E52-8186-4887-9B15-0E68893C09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406FE-FFF2-410D-9801-0CFC05B603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797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13E52-8186-4887-9B15-0E68893C09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406FE-FFF2-410D-9801-0CFC05B603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58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13E52-8186-4887-9B15-0E68893C09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406FE-FFF2-410D-9801-0CFC05B603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564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16"/>
          <p:cNvSpPr/>
          <p:nvPr userDrawn="1"/>
        </p:nvSpPr>
        <p:spPr>
          <a:xfrm flipH="1">
            <a:off x="10860781" y="0"/>
            <a:ext cx="14843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UTM Edwardian" panose="02040603050506020204" pitchFamily="18" charset="0"/>
                <a:ea typeface="字体视界-狮子座体" panose="02000500000000000000" pitchFamily="2" charset="-122"/>
                <a:cs typeface="+mn-cs"/>
              </a:rPr>
              <a:t>Măng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UTM Edwardian" panose="02040603050506020204" pitchFamily="18" charset="0"/>
                <a:ea typeface="字体视界-狮子座体" panose="02000500000000000000" pitchFamily="2" charset="-122"/>
                <a:cs typeface="+mn-cs"/>
              </a:rPr>
              <a:t> Non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UTM Edwardian" panose="02040603050506020204" pitchFamily="18" charset="0"/>
              <a:ea typeface="字体视界-狮子座体" panose="02000500000000000000" pitchFamily="2" charset="-122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1693" y="-2161646"/>
            <a:ext cx="2207680" cy="37582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5171" y="3185752"/>
            <a:ext cx="2207680" cy="375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019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13E52-8186-4887-9B15-0E68893C096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406FE-FFF2-410D-9801-0CFC05B603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矩形 16"/>
          <p:cNvSpPr/>
          <p:nvPr userDrawn="1"/>
        </p:nvSpPr>
        <p:spPr>
          <a:xfrm flipH="1">
            <a:off x="10857867" y="-38249"/>
            <a:ext cx="14843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A1EAF5"/>
                </a:solidFill>
                <a:effectLst/>
                <a:uLnTx/>
                <a:uFillTx/>
                <a:latin typeface="UTM Helve" panose="02040603050506020204" pitchFamily="18" charset="0"/>
                <a:ea typeface="字体视界-狮子座体" panose="02000500000000000000" pitchFamily="2" charset="-122"/>
                <a:cs typeface="+mn-cs"/>
              </a:rPr>
              <a:t>Măng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A1EAF5"/>
                </a:solidFill>
                <a:effectLst/>
                <a:uLnTx/>
                <a:uFillTx/>
                <a:latin typeface="UTM Helve" panose="02040603050506020204" pitchFamily="18" charset="0"/>
                <a:ea typeface="字体视界-狮子座体" panose="02000500000000000000" pitchFamily="2" charset="-122"/>
                <a:cs typeface="+mn-cs"/>
              </a:rPr>
              <a:t> non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A1EAF5"/>
              </a:solidFill>
              <a:effectLst/>
              <a:uLnTx/>
              <a:uFillTx/>
              <a:latin typeface="UTM Helve" panose="02040603050506020204" pitchFamily="18" charset="0"/>
              <a:ea typeface="字体视界-狮子座体" panose="02000500000000000000" pitchFamily="2" charset="-122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1693" y="-2161646"/>
            <a:ext cx="2207680" cy="37582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5171" y="3185752"/>
            <a:ext cx="2207680" cy="3758244"/>
          </a:xfrm>
          <a:prstGeom prst="rect">
            <a:avLst/>
          </a:prstGeom>
        </p:spPr>
      </p:pic>
      <p:sp>
        <p:nvSpPr>
          <p:cNvPr id="10" name="矩形 16">
            <a:extLst>
              <a:ext uri="{FF2B5EF4-FFF2-40B4-BE49-F238E27FC236}">
                <a16:creationId xmlns:a16="http://schemas.microsoft.com/office/drawing/2014/main" id="{FA1AE551-EC7E-421B-A9CF-0D6CD1B8EF5D}"/>
              </a:ext>
            </a:extLst>
          </p:cNvPr>
          <p:cNvSpPr/>
          <p:nvPr userDrawn="1"/>
        </p:nvSpPr>
        <p:spPr>
          <a:xfrm flipH="1">
            <a:off x="96005" y="6259739"/>
            <a:ext cx="14843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A1EAF5"/>
                </a:solidFill>
                <a:effectLst/>
                <a:uLnTx/>
                <a:uFillTx/>
                <a:latin typeface="UTM Helve" panose="02040603050506020204" pitchFamily="18" charset="0"/>
                <a:ea typeface="字体视界-狮子座体" panose="02000500000000000000" pitchFamily="2" charset="-122"/>
                <a:cs typeface="+mn-cs"/>
              </a:rPr>
              <a:t>Măng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A1EAF5"/>
                </a:solidFill>
                <a:effectLst/>
                <a:uLnTx/>
                <a:uFillTx/>
                <a:latin typeface="UTM Helve" panose="02040603050506020204" pitchFamily="18" charset="0"/>
                <a:ea typeface="字体视界-狮子座体" panose="02000500000000000000" pitchFamily="2" charset="-122"/>
                <a:cs typeface="+mn-cs"/>
              </a:rPr>
              <a:t> Non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A1EAF5"/>
              </a:solidFill>
              <a:effectLst/>
              <a:uLnTx/>
              <a:uFillTx/>
              <a:latin typeface="UTM Helve" panose="02040603050506020204" pitchFamily="18" charset="0"/>
              <a:ea typeface="字体视界-狮子座体" panose="02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2190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3.xml"/><Relationship Id="rId5" Type="http://schemas.openxmlformats.org/officeDocument/2006/relationships/image" Target="../media/image30.png"/><Relationship Id="rId4" Type="http://schemas.openxmlformats.org/officeDocument/2006/relationships/audio" Target="../media/audio7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3.xml"/><Relationship Id="rId7" Type="http://schemas.openxmlformats.org/officeDocument/2006/relationships/slide" Target="slide12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image" Target="../media/image32.png"/><Relationship Id="rId5" Type="http://schemas.openxmlformats.org/officeDocument/2006/relationships/audio" Target="../media/audio8.wav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8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9.png"/><Relationship Id="rId7" Type="http://schemas.openxmlformats.org/officeDocument/2006/relationships/image" Target="../media/image51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3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media1.mp3"/><Relationship Id="rId7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18.png"/><Relationship Id="rId4" Type="http://schemas.openxmlformats.org/officeDocument/2006/relationships/tags" Target="../tags/tag2.xml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slide" Target="slide5.xml"/><Relationship Id="rId26" Type="http://schemas.openxmlformats.org/officeDocument/2006/relationships/image" Target="../media/image23.png"/><Relationship Id="rId3" Type="http://schemas.openxmlformats.org/officeDocument/2006/relationships/tags" Target="../tags/tag3.xml"/><Relationship Id="rId21" Type="http://schemas.openxmlformats.org/officeDocument/2006/relationships/slide" Target="slide7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image" Target="../media/image18.png"/><Relationship Id="rId25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20" Type="http://schemas.openxmlformats.org/officeDocument/2006/relationships/image" Target="../media/image19.png"/><Relationship Id="rId29" Type="http://schemas.openxmlformats.org/officeDocument/2006/relationships/image" Target="../media/image24.png"/><Relationship Id="rId1" Type="http://schemas.microsoft.com/office/2007/relationships/media" Target="../media/media1.mp3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image" Target="../media/image21.png"/><Relationship Id="rId5" Type="http://schemas.openxmlformats.org/officeDocument/2006/relationships/tags" Target="../tags/tag5.xml"/><Relationship Id="rId15" Type="http://schemas.openxmlformats.org/officeDocument/2006/relationships/audio" Target="../media/audio2.wav"/><Relationship Id="rId23" Type="http://schemas.openxmlformats.org/officeDocument/2006/relationships/slide" Target="slide9.xml"/><Relationship Id="rId28" Type="http://schemas.openxmlformats.org/officeDocument/2006/relationships/audio" Target="../media/audio4.wav"/><Relationship Id="rId10" Type="http://schemas.openxmlformats.org/officeDocument/2006/relationships/tags" Target="../tags/tag10.xml"/><Relationship Id="rId19" Type="http://schemas.openxmlformats.org/officeDocument/2006/relationships/audio" Target="../media/audio3.wav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slideLayout" Target="../slideLayouts/slideLayout3.xml"/><Relationship Id="rId22" Type="http://schemas.openxmlformats.org/officeDocument/2006/relationships/image" Target="../media/image20.png"/><Relationship Id="rId27" Type="http://schemas.openxmlformats.org/officeDocument/2006/relationships/slide" Target="slide1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13" Type="http://schemas.openxmlformats.org/officeDocument/2006/relationships/image" Target="../media/image26.png"/><Relationship Id="rId18" Type="http://schemas.openxmlformats.org/officeDocument/2006/relationships/image" Target="../media/image28.png"/><Relationship Id="rId3" Type="http://schemas.openxmlformats.org/officeDocument/2006/relationships/tags" Target="../tags/tag16.xml"/><Relationship Id="rId7" Type="http://schemas.openxmlformats.org/officeDocument/2006/relationships/tags" Target="../tags/tag20.xml"/><Relationship Id="rId12" Type="http://schemas.openxmlformats.org/officeDocument/2006/relationships/image" Target="../media/image25.PNG"/><Relationship Id="rId17" Type="http://schemas.openxmlformats.org/officeDocument/2006/relationships/image" Target="../media/image27.png"/><Relationship Id="rId2" Type="http://schemas.openxmlformats.org/officeDocument/2006/relationships/tags" Target="../tags/tag15.xml"/><Relationship Id="rId16" Type="http://schemas.openxmlformats.org/officeDocument/2006/relationships/image" Target="../media/image24.png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audio" Target="../media/audio5.wav"/><Relationship Id="rId5" Type="http://schemas.openxmlformats.org/officeDocument/2006/relationships/tags" Target="../tags/tag18.xml"/><Relationship Id="rId15" Type="http://schemas.openxmlformats.org/officeDocument/2006/relationships/audio" Target="../media/audio4.wav"/><Relationship Id="rId10" Type="http://schemas.openxmlformats.org/officeDocument/2006/relationships/slideLayout" Target="../slideLayouts/slideLayout3.xml"/><Relationship Id="rId19" Type="http://schemas.openxmlformats.org/officeDocument/2006/relationships/audio" Target="../media/audio6.wav"/><Relationship Id="rId4" Type="http://schemas.openxmlformats.org/officeDocument/2006/relationships/tags" Target="../tags/tag17.xml"/><Relationship Id="rId9" Type="http://schemas.openxmlformats.org/officeDocument/2006/relationships/tags" Target="../tags/tag22.xml"/><Relationship Id="rId1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3.xml"/><Relationship Id="rId5" Type="http://schemas.openxmlformats.org/officeDocument/2006/relationships/image" Target="../media/image30.png"/><Relationship Id="rId4" Type="http://schemas.openxmlformats.org/officeDocument/2006/relationships/audio" Target="../media/audio7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31.xml"/><Relationship Id="rId13" Type="http://schemas.openxmlformats.org/officeDocument/2006/relationships/slide" Target="slide4.xml"/><Relationship Id="rId18" Type="http://schemas.openxmlformats.org/officeDocument/2006/relationships/image" Target="../media/image26.png"/><Relationship Id="rId3" Type="http://schemas.openxmlformats.org/officeDocument/2006/relationships/tags" Target="../tags/tag26.xml"/><Relationship Id="rId7" Type="http://schemas.openxmlformats.org/officeDocument/2006/relationships/tags" Target="../tags/tag30.xml"/><Relationship Id="rId12" Type="http://schemas.openxmlformats.org/officeDocument/2006/relationships/image" Target="../media/image25.PNG"/><Relationship Id="rId17" Type="http://schemas.openxmlformats.org/officeDocument/2006/relationships/audio" Target="../media/audio6.wav"/><Relationship Id="rId2" Type="http://schemas.openxmlformats.org/officeDocument/2006/relationships/tags" Target="../tags/tag25.xml"/><Relationship Id="rId16" Type="http://schemas.openxmlformats.org/officeDocument/2006/relationships/image" Target="../media/image28.png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11" Type="http://schemas.openxmlformats.org/officeDocument/2006/relationships/audio" Target="../media/audio5.wav"/><Relationship Id="rId5" Type="http://schemas.openxmlformats.org/officeDocument/2006/relationships/tags" Target="../tags/tag28.xml"/><Relationship Id="rId15" Type="http://schemas.openxmlformats.org/officeDocument/2006/relationships/image" Target="../media/image24.png"/><Relationship Id="rId10" Type="http://schemas.openxmlformats.org/officeDocument/2006/relationships/slideLayout" Target="../slideLayouts/slideLayout3.xml"/><Relationship Id="rId19" Type="http://schemas.openxmlformats.org/officeDocument/2006/relationships/image" Target="../media/image27.png"/><Relationship Id="rId4" Type="http://schemas.openxmlformats.org/officeDocument/2006/relationships/tags" Target="../tags/tag27.xml"/><Relationship Id="rId9" Type="http://schemas.openxmlformats.org/officeDocument/2006/relationships/tags" Target="../tags/tag32.xml"/><Relationship Id="rId14" Type="http://schemas.openxmlformats.org/officeDocument/2006/relationships/audio" Target="../media/audio4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3.xml"/><Relationship Id="rId5" Type="http://schemas.openxmlformats.org/officeDocument/2006/relationships/image" Target="../media/image30.png"/><Relationship Id="rId4" Type="http://schemas.openxmlformats.org/officeDocument/2006/relationships/audio" Target="../media/audio7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41.xml"/><Relationship Id="rId13" Type="http://schemas.openxmlformats.org/officeDocument/2006/relationships/slide" Target="slide4.xml"/><Relationship Id="rId18" Type="http://schemas.openxmlformats.org/officeDocument/2006/relationships/image" Target="../media/image26.png"/><Relationship Id="rId3" Type="http://schemas.openxmlformats.org/officeDocument/2006/relationships/tags" Target="../tags/tag36.xml"/><Relationship Id="rId7" Type="http://schemas.openxmlformats.org/officeDocument/2006/relationships/tags" Target="../tags/tag40.xml"/><Relationship Id="rId12" Type="http://schemas.openxmlformats.org/officeDocument/2006/relationships/image" Target="../media/image25.PNG"/><Relationship Id="rId17" Type="http://schemas.openxmlformats.org/officeDocument/2006/relationships/audio" Target="../media/audio6.wav"/><Relationship Id="rId2" Type="http://schemas.openxmlformats.org/officeDocument/2006/relationships/tags" Target="../tags/tag35.xml"/><Relationship Id="rId16" Type="http://schemas.openxmlformats.org/officeDocument/2006/relationships/image" Target="../media/image28.png"/><Relationship Id="rId1" Type="http://schemas.openxmlformats.org/officeDocument/2006/relationships/tags" Target="../tags/tag34.xml"/><Relationship Id="rId6" Type="http://schemas.openxmlformats.org/officeDocument/2006/relationships/tags" Target="../tags/tag39.xml"/><Relationship Id="rId11" Type="http://schemas.openxmlformats.org/officeDocument/2006/relationships/audio" Target="../media/audio5.wav"/><Relationship Id="rId5" Type="http://schemas.openxmlformats.org/officeDocument/2006/relationships/tags" Target="../tags/tag38.xml"/><Relationship Id="rId15" Type="http://schemas.openxmlformats.org/officeDocument/2006/relationships/image" Target="../media/image24.png"/><Relationship Id="rId10" Type="http://schemas.openxmlformats.org/officeDocument/2006/relationships/slideLayout" Target="../slideLayouts/slideLayout3.xml"/><Relationship Id="rId19" Type="http://schemas.openxmlformats.org/officeDocument/2006/relationships/image" Target="../media/image27.png"/><Relationship Id="rId4" Type="http://schemas.openxmlformats.org/officeDocument/2006/relationships/tags" Target="../tags/tag37.xml"/><Relationship Id="rId9" Type="http://schemas.openxmlformats.org/officeDocument/2006/relationships/tags" Target="../tags/tag42.xml"/><Relationship Id="rId14" Type="http://schemas.openxmlformats.org/officeDocument/2006/relationships/audio" Target="../media/audio4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50382710-EE09-4ED9-BCFC-98D87577F06E}"/>
              </a:ext>
            </a:extLst>
          </p:cNvPr>
          <p:cNvGrpSpPr/>
          <p:nvPr/>
        </p:nvGrpSpPr>
        <p:grpSpPr>
          <a:xfrm>
            <a:off x="-115907" y="-2081328"/>
            <a:ext cx="12231983" cy="2202195"/>
            <a:chOff x="-16409" y="-6727"/>
            <a:chExt cx="9125471" cy="167779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A88BC31-9BF4-4DD1-9BAE-17BBF362D4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>
              <a:off x="-16409" y="0"/>
              <a:ext cx="4578044" cy="1671063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F5AD22B6-5437-43C9-B3DF-A7B7A63301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 flipH="1">
              <a:off x="4531018" y="-6727"/>
              <a:ext cx="4578044" cy="1671063"/>
            </a:xfrm>
            <a:prstGeom prst="rect">
              <a:avLst/>
            </a:prstGeom>
          </p:spPr>
        </p:pic>
      </p:grpSp>
      <p:pic>
        <p:nvPicPr>
          <p:cNvPr id="36" name="图片 35">
            <a:extLst>
              <a:ext uri="{FF2B5EF4-FFF2-40B4-BE49-F238E27FC236}">
                <a16:creationId xmlns:a16="http://schemas.microsoft.com/office/drawing/2014/main" id="{8E31355A-947A-4780-9237-F3D5A5FE60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/>
        </p:blipFill>
        <p:spPr>
          <a:xfrm>
            <a:off x="408086" y="1794160"/>
            <a:ext cx="852242" cy="61988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4" y="5185201"/>
            <a:ext cx="621445" cy="973912"/>
          </a:xfrm>
          <a:prstGeom prst="rect">
            <a:avLst/>
          </a:prstGeom>
        </p:spPr>
      </p:pic>
      <p:pic>
        <p:nvPicPr>
          <p:cNvPr id="1028" name="Picture 4" descr="sách từ điển , tiếng việt thông dụng , minh thắng book , Thành Yến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67" b="97557" l="9916" r="89662">
                        <a14:foregroundMark x1="27637" y1="13264" x2="27637" y2="13264"/>
                        <a14:foregroundMark x1="42827" y1="15532" x2="42827" y2="15532"/>
                        <a14:foregroundMark x1="38819" y1="13438" x2="38186" y2="13438"/>
                        <a14:foregroundMark x1="30802" y1="14660" x2="30802" y2="14660"/>
                        <a14:foregroundMark x1="30802" y1="14660" x2="30802" y2="14660"/>
                        <a14:foregroundMark x1="48312" y1="11518" x2="48312" y2="11518"/>
                        <a14:foregroundMark x1="48312" y1="11518" x2="48312" y2="11518"/>
                        <a14:foregroundMark x1="56540" y1="13613" x2="56540" y2="13613"/>
                        <a14:foregroundMark x1="59072" y1="14311" x2="60127" y2="14311"/>
                        <a14:foregroundMark x1="67722" y1="14136" x2="67722" y2="14136"/>
                        <a14:foregroundMark x1="69409" y1="13787" x2="74051" y2="13438"/>
                        <a14:foregroundMark x1="76371" y1="12216" x2="76371" y2="12216"/>
                        <a14:foregroundMark x1="78481" y1="13613" x2="78481" y2="13613"/>
                        <a14:foregroundMark x1="78903" y1="13962" x2="78903" y2="13962"/>
                        <a14:foregroundMark x1="79747" y1="14136" x2="79747" y2="14136"/>
                        <a14:foregroundMark x1="68354" y1="15532" x2="66878" y2="15881"/>
                        <a14:foregroundMark x1="61181" y1="14136" x2="61181" y2="14136"/>
                        <a14:foregroundMark x1="61181" y1="14136" x2="61181" y2="14136"/>
                        <a14:foregroundMark x1="61181" y1="14136" x2="60549" y2="14136"/>
                        <a14:foregroundMark x1="53165" y1="13613" x2="53165" y2="13613"/>
                        <a14:foregroundMark x1="51055" y1="13613" x2="51055" y2="13613"/>
                        <a14:foregroundMark x1="48523" y1="13264" x2="48523" y2="13264"/>
                        <a14:foregroundMark x1="48523" y1="13264" x2="48523" y2="13264"/>
                        <a14:foregroundMark x1="47890" y1="13264" x2="47890" y2="13264"/>
                        <a14:foregroundMark x1="44515" y1="13264" x2="43038" y2="12914"/>
                        <a14:foregroundMark x1="39030" y1="12391" x2="39030" y2="12391"/>
                        <a14:foregroundMark x1="38397" y1="12391" x2="38397" y2="12391"/>
                        <a14:foregroundMark x1="35654" y1="12565" x2="35654" y2="12565"/>
                        <a14:foregroundMark x1="33544" y1="13089" x2="33544" y2="13089"/>
                        <a14:foregroundMark x1="33122" y1="13089" x2="33122" y2="13089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4475">
            <a:off x="9478611" y="3804580"/>
            <a:ext cx="2321406" cy="2806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8086" y="112037"/>
            <a:ext cx="10156816" cy="632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49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-">
            <a:hlinkClick r:id="" action="ppaction://hlinkshowjump?jump=previousslide">
              <a:snd r:embed="rId4" name="Bubble Burst.wav"/>
            </a:hlinkClick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890" y="5671596"/>
            <a:ext cx="1093229" cy="105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39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-">
            <a:hlinkClick r:id="" action="ppaction://hlinkshowjump?jump=firstslide">
              <a:snd r:embed="rId5" name="Pop Click.wav"/>
            </a:hlinkClick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3" y="104173"/>
            <a:ext cx="866418" cy="833376"/>
          </a:xfrm>
          <a:prstGeom prst="rect">
            <a:avLst/>
          </a:prstGeom>
        </p:spPr>
      </p:pic>
      <p:pic>
        <p:nvPicPr>
          <p:cNvPr id="18" name="-">
            <a:hlinkClick r:id="rId7" action="ppaction://hlinksldjump"/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1" y="92604"/>
            <a:ext cx="845656" cy="85651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328931" y="1180938"/>
            <a:ext cx="8436722" cy="2862322"/>
            <a:chOff x="2151191" y="325397"/>
            <a:chExt cx="7930822" cy="5517255"/>
          </a:xfrm>
        </p:grpSpPr>
        <p:sp>
          <p:nvSpPr>
            <p:cNvPr id="13" name="TextBox 12"/>
            <p:cNvSpPr txBox="1"/>
            <p:nvPr/>
          </p:nvSpPr>
          <p:spPr>
            <a:xfrm>
              <a:off x="2393324" y="658062"/>
              <a:ext cx="7688689" cy="1957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151191" y="325397"/>
              <a:ext cx="7688689" cy="5517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Cảm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ơn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 con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Đã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mua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đồ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ăn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và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đồ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chơi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cho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chú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mèo</a:t>
              </a:r>
              <a:r>
                <a:rPr kumimoji="0" lang="en-US" sz="6000" b="1" i="0" u="none" strike="noStrike" kern="1200" cap="none" spc="0" normalizeH="0" baseline="0" noProof="0" dirty="0">
                  <a:ln w="28575">
                    <a:noFill/>
                  </a:ln>
                  <a:solidFill>
                    <a:prstClr val="white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Arial" panose="020B0604020202020204" pitchFamily="34" charset="0"/>
                </a:rPr>
                <a:t> con</a:t>
              </a:r>
              <a:endParaRPr kumimoji="0" lang="vi-VN" sz="6000" b="1" i="0" u="none" strike="noStrike" kern="1200" cap="none" spc="0" normalizeH="0" baseline="0" noProof="0" dirty="0">
                <a:ln w="28575">
                  <a:noFill/>
                </a:ln>
                <a:solidFill>
                  <a:prstClr val="white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328931" y="1180938"/>
            <a:ext cx="81791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EC1F28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Cảm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EC1F28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EC1F28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ơn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EC1F28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6000" b="1" i="0" u="none" strike="noStrike" kern="1200" cap="none" spc="0" normalizeH="0" baseline="0" noProof="0" dirty="0" smtClean="0">
                <a:ln w="28575">
                  <a:noFill/>
                </a:ln>
                <a:solidFill>
                  <a:srgbClr val="EC1F28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vi-VN" sz="6000" b="1" i="0" u="none" strike="noStrike" kern="1200" cap="none" spc="0" normalizeH="0" noProof="0" dirty="0" smtClean="0">
                <a:ln w="28575">
                  <a:noFill/>
                </a:ln>
                <a:solidFill>
                  <a:srgbClr val="EC1F28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smtClean="0">
                <a:ln w="28575">
                  <a:noFill/>
                </a:ln>
                <a:solidFill>
                  <a:srgbClr val="EC1F28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con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EC1F28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mua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đồ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ăn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đồ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chơi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mèo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Arial" panose="020B0604020202020204" pitchFamily="34" charset="0"/>
              </a:rPr>
              <a:t> con</a:t>
            </a:r>
            <a:endParaRPr kumimoji="0" lang="vi-VN" sz="6000" b="1" i="0" u="none" strike="noStrike" kern="1200" cap="none" spc="0" normalizeH="0" baseline="0" noProof="0" dirty="0">
              <a:ln w="28575">
                <a:noFill/>
              </a:ln>
              <a:solidFill>
                <a:srgbClr val="F47723"/>
              </a:solidFill>
              <a:effectLst>
                <a:glow rad="203200">
                  <a:prstClr val="white"/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77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6A6B93F3-5D79-4C2D-94AD-A9600E23C2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76"/>
          <a:stretch/>
        </p:blipFill>
        <p:spPr>
          <a:xfrm>
            <a:off x="0" y="2541317"/>
            <a:ext cx="12192000" cy="430348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718C281-860C-429B-8643-3F475E10A2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60713" cy="6858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7D4B09E7-7D5E-49C3-A4DD-E97491FFD7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269" y="-39593"/>
            <a:ext cx="7839401" cy="6588232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25384AA6-C59A-47A6-A573-329F6C9650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27419" y="306906"/>
            <a:ext cx="3052498" cy="65510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3370090" y="2497976"/>
            <a:ext cx="5927757" cy="186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5400" spc="300">
                <a:solidFill>
                  <a:srgbClr val="FF0000"/>
                </a:solidFill>
                <a:latin typeface="CommercialScript BT" panose="03030803040807090C04" pitchFamily="66" charset="0"/>
                <a:ea typeface="HanWangWCL03" panose="02020600000000000000" pitchFamily="18" charset="-12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300" normalizeH="0" baseline="0" noProof="0" dirty="0" err="1">
                <a:ln>
                  <a:noFill/>
                </a:ln>
                <a:solidFill>
                  <a:srgbClr val="9AD553"/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F Blenda Script" panose="02040603050506020204" pitchFamily="18" charset="0"/>
                <a:ea typeface="字体视界-狮子座体" panose="02000500000000000000" pitchFamily="2" charset="-122"/>
                <a:cs typeface="Times New Roman" panose="02020603050405020304" pitchFamily="18" charset="0"/>
              </a:rPr>
              <a:t>Khám</a:t>
            </a:r>
            <a:endParaRPr kumimoji="0" lang="en-US" altLang="zh-CN" sz="11500" b="1" i="0" u="none" strike="noStrike" kern="1200" cap="none" spc="300" normalizeH="0" baseline="0" noProof="0" dirty="0">
              <a:ln>
                <a:noFill/>
              </a:ln>
              <a:solidFill>
                <a:srgbClr val="9AD553"/>
              </a:solidFill>
              <a:effectLst>
                <a:glow rad="1270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F Blenda Script" panose="02040603050506020204" pitchFamily="18" charset="0"/>
              <a:ea typeface="字体视界-狮子座体" panose="02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370090" y="3885068"/>
            <a:ext cx="5927757" cy="186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5400" spc="300">
                <a:solidFill>
                  <a:srgbClr val="FF0000"/>
                </a:solidFill>
                <a:latin typeface="CommercialScript BT" panose="03030803040807090C04" pitchFamily="66" charset="0"/>
                <a:ea typeface="HanWangWCL03" panose="02020600000000000000" pitchFamily="18" charset="-12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300" normalizeH="0" baseline="0" noProof="0" dirty="0" err="1">
                <a:ln>
                  <a:noFill/>
                </a:ln>
                <a:solidFill>
                  <a:srgbClr val="9AD553"/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F Blenda Script" panose="02040603050506020204" pitchFamily="18" charset="0"/>
                <a:ea typeface="字体视界-狮子座体" panose="02000500000000000000" pitchFamily="2" charset="-122"/>
                <a:cs typeface="Times New Roman" panose="02020603050405020304" pitchFamily="18" charset="0"/>
              </a:rPr>
              <a:t>phá</a:t>
            </a:r>
            <a:endParaRPr kumimoji="0" lang="zh-CN" altLang="en-US" sz="11500" b="1" i="0" u="none" strike="noStrike" kern="1200" cap="none" spc="300" normalizeH="0" baseline="0" noProof="0" dirty="0">
              <a:ln>
                <a:noFill/>
              </a:ln>
              <a:solidFill>
                <a:srgbClr val="9AD553"/>
              </a:solidFill>
              <a:effectLst>
                <a:glow rad="1270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F Blenda Script" panose="02040603050506020204" pitchFamily="18" charset="0"/>
              <a:ea typeface="字体视界-狮子座体" panose="02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68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027D1CC1-6603-4CAE-AFDC-8F76EAD0BE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40035" y="3712190"/>
            <a:ext cx="2911990" cy="3145810"/>
          </a:xfrm>
          <a:prstGeom prst="rect">
            <a:avLst/>
          </a:prstGeom>
        </p:spPr>
      </p:pic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2506180" y="1096060"/>
            <a:ext cx="764775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altLang="vi-VN" sz="4800" b="1" dirty="0" smtClean="0">
                <a:solidFill>
                  <a:srgbClr val="48B66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 hướng dẫn và thực hành sử dụng từ điển:</a:t>
            </a:r>
            <a:endParaRPr kumimoji="0" lang="en-US" altLang="vi-VN" sz="4800" b="0" i="0" u="none" strike="noStrike" kern="1200" cap="none" spc="0" normalizeH="0" baseline="0" noProof="0" dirty="0">
              <a:ln>
                <a:noFill/>
              </a:ln>
              <a:solidFill>
                <a:srgbClr val="48B66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56351" y="-146018"/>
            <a:ext cx="3253600" cy="3253600"/>
          </a:xfrm>
          <a:prstGeom prst="rect">
            <a:avLst/>
          </a:prstGeom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276378" y="1157616"/>
            <a:ext cx="158814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7200" b="1" i="0" u="none" strike="noStrike" kern="1200" cap="none" spc="0" normalizeH="0" baseline="0" noProof="0" dirty="0" smtClean="0">
                <a:ln w="28575">
                  <a:solidFill>
                    <a:srgbClr val="FFAEA7"/>
                  </a:solidFill>
                </a:ln>
                <a:solidFill>
                  <a:srgbClr val="593F3D"/>
                </a:solidFill>
                <a:effectLst/>
                <a:uLnTx/>
                <a:uFillTx/>
                <a:latin typeface="UVF Blenda Script" panose="02040603050506020204" pitchFamily="18" charset="0"/>
                <a:ea typeface="+mn-ea"/>
                <a:cs typeface="Times New Roman" panose="02020603050405020304" pitchFamily="18" charset="0"/>
              </a:rPr>
              <a:t>1.</a:t>
            </a:r>
            <a:endParaRPr kumimoji="0" lang="en-US" altLang="vi-VN" sz="7200" b="0" i="0" u="none" strike="noStrike" kern="1200" cap="none" spc="0" normalizeH="0" baseline="0" noProof="0" dirty="0">
              <a:ln w="28575">
                <a:solidFill>
                  <a:srgbClr val="FFAEA7"/>
                </a:solidFill>
              </a:ln>
              <a:solidFill>
                <a:srgbClr val="593F3D"/>
              </a:solidFill>
              <a:effectLst/>
              <a:uLnTx/>
              <a:uFillTx/>
              <a:latin typeface="UVF Blenda Script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矩形 16">
            <a:extLst>
              <a:ext uri="{FF2B5EF4-FFF2-40B4-BE49-F238E27FC236}">
                <a16:creationId xmlns:a16="http://schemas.microsoft.com/office/drawing/2014/main" id="{1F3BDB4D-EE4C-4045-A530-831927839DD2}"/>
              </a:ext>
            </a:extLst>
          </p:cNvPr>
          <p:cNvSpPr/>
          <p:nvPr/>
        </p:nvSpPr>
        <p:spPr>
          <a:xfrm flipH="1">
            <a:off x="10710784" y="5420069"/>
            <a:ext cx="14843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A1EAF5"/>
                </a:solidFill>
                <a:effectLst/>
                <a:uLnTx/>
                <a:uFillTx/>
                <a:latin typeface="UTM Helve" panose="02040603050506020204" pitchFamily="18" charset="0"/>
                <a:ea typeface="字体视界-狮子座体" panose="02000500000000000000" pitchFamily="2" charset="-122"/>
                <a:cs typeface="+mn-cs"/>
              </a:rPr>
              <a:t>MNT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A1EAF5"/>
              </a:solidFill>
              <a:effectLst/>
              <a:uLnTx/>
              <a:uFillTx/>
              <a:latin typeface="UTM Helve" panose="02040603050506020204" pitchFamily="18" charset="0"/>
              <a:ea typeface="字体视界-狮子座体" panose="02000500000000000000" pitchFamily="2" charset="-122"/>
              <a:cs typeface="+mn-cs"/>
            </a:endParaRPr>
          </a:p>
        </p:txBody>
      </p:sp>
      <p:pic>
        <p:nvPicPr>
          <p:cNvPr id="13" name="Picture 4" descr="sách từ điển , tiếng việt thông dụng , minh thắng book , Thành Yến ...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67" b="97557" l="9916" r="89662">
                        <a14:foregroundMark x1="27637" y1="13264" x2="27637" y2="13264"/>
                        <a14:foregroundMark x1="42827" y1="15532" x2="42827" y2="15532"/>
                        <a14:foregroundMark x1="38819" y1="13438" x2="38186" y2="13438"/>
                        <a14:foregroundMark x1="30802" y1="14660" x2="30802" y2="14660"/>
                        <a14:foregroundMark x1="30802" y1="14660" x2="30802" y2="14660"/>
                        <a14:foregroundMark x1="48312" y1="11518" x2="48312" y2="11518"/>
                        <a14:foregroundMark x1="48312" y1="11518" x2="48312" y2="11518"/>
                        <a14:foregroundMark x1="56540" y1="13613" x2="56540" y2="13613"/>
                        <a14:foregroundMark x1="59072" y1="14311" x2="60127" y2="14311"/>
                        <a14:foregroundMark x1="67722" y1="14136" x2="67722" y2="14136"/>
                        <a14:foregroundMark x1="69409" y1="13787" x2="74051" y2="13438"/>
                        <a14:foregroundMark x1="76371" y1="12216" x2="76371" y2="12216"/>
                        <a14:foregroundMark x1="78481" y1="13613" x2="78481" y2="13613"/>
                        <a14:foregroundMark x1="78903" y1="13962" x2="78903" y2="13962"/>
                        <a14:foregroundMark x1="79747" y1="14136" x2="79747" y2="14136"/>
                        <a14:foregroundMark x1="68354" y1="15532" x2="66878" y2="15881"/>
                        <a14:foregroundMark x1="61181" y1="14136" x2="61181" y2="14136"/>
                        <a14:foregroundMark x1="61181" y1="14136" x2="61181" y2="14136"/>
                        <a14:foregroundMark x1="61181" y1="14136" x2="60549" y2="14136"/>
                        <a14:foregroundMark x1="53165" y1="13613" x2="53165" y2="13613"/>
                        <a14:foregroundMark x1="51055" y1="13613" x2="51055" y2="13613"/>
                        <a14:foregroundMark x1="48523" y1="13264" x2="48523" y2="13264"/>
                        <a14:foregroundMark x1="48523" y1="13264" x2="48523" y2="13264"/>
                        <a14:foregroundMark x1="47890" y1="13264" x2="47890" y2="13264"/>
                        <a14:foregroundMark x1="44515" y1="13264" x2="43038" y2="12914"/>
                        <a14:foregroundMark x1="39030" y1="12391" x2="39030" y2="12391"/>
                        <a14:foregroundMark x1="38397" y1="12391" x2="38397" y2="12391"/>
                        <a14:foregroundMark x1="35654" y1="12565" x2="35654" y2="12565"/>
                        <a14:foregroundMark x1="33544" y1="13089" x2="33544" y2="13089"/>
                        <a14:foregroundMark x1="33122" y1="13089" x2="33122" y2="13089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5027">
            <a:off x="2455949" y="2423257"/>
            <a:ext cx="2649019" cy="3202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ừ Điển Tiếng Việt Thông Dụng - Ham Học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619" y="2914085"/>
            <a:ext cx="1759685" cy="26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ừ Điển Chính Tả Tiếng Việt ( Tác Phẩm Được Viện Ngôn Ngữ Học Thẩm Định ...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3" r="15592"/>
          <a:stretch/>
        </p:blipFill>
        <p:spPr bwMode="auto">
          <a:xfrm rot="340251">
            <a:off x="7598050" y="2914085"/>
            <a:ext cx="1787249" cy="258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349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-1149394" y="2342858"/>
            <a:ext cx="5091196" cy="5091196"/>
            <a:chOff x="5693551" y="-328126"/>
            <a:chExt cx="5091196" cy="5091196"/>
          </a:xfrm>
        </p:grpSpPr>
        <p:pic>
          <p:nvPicPr>
            <p:cNvPr id="21" name="图片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5693551" y="-328126"/>
              <a:ext cx="5091196" cy="5091196"/>
            </a:xfrm>
            <a:prstGeom prst="rect">
              <a:avLst/>
            </a:prstGeom>
          </p:spPr>
        </p:pic>
        <p:sp>
          <p:nvSpPr>
            <p:cNvPr id="22" name="Text Box 8">
              <a:extLst>
                <a:ext uri="{FF2B5EF4-FFF2-40B4-BE49-F238E27FC236}">
                  <a16:creationId xmlns:a16="http://schemas.microsoft.com/office/drawing/2014/main" id="{40F9FA12-E66D-431B-A66D-2FAAE9525E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69099" y="2217472"/>
              <a:ext cx="3340100" cy="954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spcBef>
                  <a:spcPts val="0"/>
                </a:spcBef>
                <a:defRPr sz="4400" b="0" spc="0">
                  <a:ln w="0"/>
                  <a:solidFill>
                    <a:srgbClr val="FFFF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汉仪双线体简" panose="02010600000101010101" pitchFamily="2" charset="-122"/>
                  <a:ea typeface="汉仪双线体简" panose="02010600000101010101" pitchFamily="2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2800" b="1" dirty="0" smtClean="0">
                  <a:solidFill>
                    <a:srgbClr val="633E3B"/>
                  </a:solidFill>
                  <a:effectLst/>
                  <a:latin typeface="UVF Blenda Script" panose="02040603050506020204" pitchFamily="18" charset="0"/>
                  <a:ea typeface="字体视界-狮子座体" panose="02000500000000000000" pitchFamily="2" charset="-122"/>
                </a:rPr>
                <a:t>Cách sử dụng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2800" b="1" dirty="0" smtClean="0">
                  <a:solidFill>
                    <a:srgbClr val="633E3B"/>
                  </a:solidFill>
                  <a:effectLst/>
                  <a:latin typeface="UVF Blenda Script" panose="02040603050506020204" pitchFamily="18" charset="0"/>
                  <a:ea typeface="字体视界-狮子座体" panose="02000500000000000000" pitchFamily="2" charset="-122"/>
                </a:rPr>
                <a:t>từ điển</a:t>
              </a:r>
              <a:endParaRPr kumimoji="0" lang="en-US" altLang="zh-CN" sz="2800" b="1" i="0" u="none" strike="noStrike" kern="1200" cap="none" spc="0" normalizeH="0" baseline="0" noProof="0" dirty="0">
                <a:ln w="0"/>
                <a:solidFill>
                  <a:srgbClr val="633E3B"/>
                </a:solidFill>
                <a:effectLst/>
                <a:uLnTx/>
                <a:uFillTx/>
                <a:latin typeface="UVF Blenda Script" panose="02040603050506020204" pitchFamily="18" charset="0"/>
                <a:ea typeface="字体视界-狮子座体" panose="02000500000000000000" pitchFamily="2" charset="-122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70345" y="253474"/>
            <a:ext cx="10791354" cy="1370849"/>
            <a:chOff x="2737381" y="2992529"/>
            <a:chExt cx="7423512" cy="1370849"/>
          </a:xfrm>
        </p:grpSpPr>
        <p:grpSp>
          <p:nvGrpSpPr>
            <p:cNvPr id="35" name="Group 34"/>
            <p:cNvGrpSpPr/>
            <p:nvPr/>
          </p:nvGrpSpPr>
          <p:grpSpPr>
            <a:xfrm>
              <a:off x="2737381" y="2992529"/>
              <a:ext cx="7257519" cy="1007971"/>
              <a:chOff x="2737381" y="2992529"/>
              <a:chExt cx="7257519" cy="1007971"/>
            </a:xfrm>
          </p:grpSpPr>
          <p:sp>
            <p:nvSpPr>
              <p:cNvPr id="37" name="Rounded Rectangle 36"/>
              <p:cNvSpPr/>
              <p:nvPr/>
            </p:nvSpPr>
            <p:spPr>
              <a:xfrm>
                <a:off x="3251200" y="2992529"/>
                <a:ext cx="6743700" cy="1007971"/>
              </a:xfrm>
              <a:prstGeom prst="roundRect">
                <a:avLst/>
              </a:prstGeom>
              <a:ln>
                <a:prstDash val="dashDot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2737381" y="2992529"/>
                <a:ext cx="736069" cy="963080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dirty="0" smtClean="0"/>
                  <a:t>1</a:t>
                </a:r>
                <a:endParaRPr lang="en-US" sz="4400" dirty="0"/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3639443" y="3163049"/>
              <a:ext cx="652145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Chọn từ điển thích hợp với học sinh tiểu học.</a:t>
              </a:r>
              <a:endParaRPr lang="en-US" sz="3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2492845" y="1455324"/>
            <a:ext cx="6629399" cy="1929489"/>
            <a:chOff x="2211207" y="2950138"/>
            <a:chExt cx="7783694" cy="1200329"/>
          </a:xfrm>
        </p:grpSpPr>
        <p:grpSp>
          <p:nvGrpSpPr>
            <p:cNvPr id="40" name="Group 39"/>
            <p:cNvGrpSpPr/>
            <p:nvPr/>
          </p:nvGrpSpPr>
          <p:grpSpPr>
            <a:xfrm>
              <a:off x="2211207" y="2954429"/>
              <a:ext cx="7783693" cy="1157938"/>
              <a:chOff x="2211207" y="2954429"/>
              <a:chExt cx="7783693" cy="1157938"/>
            </a:xfrm>
          </p:grpSpPr>
          <p:sp>
            <p:nvSpPr>
              <p:cNvPr id="42" name="Rounded Rectangle 41"/>
              <p:cNvSpPr/>
              <p:nvPr/>
            </p:nvSpPr>
            <p:spPr>
              <a:xfrm>
                <a:off x="3251200" y="2954429"/>
                <a:ext cx="6743700" cy="1157938"/>
              </a:xfrm>
              <a:prstGeom prst="roundRect">
                <a:avLst/>
              </a:prstGeom>
              <a:ln>
                <a:prstDash val="dashDot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2211207" y="3218192"/>
                <a:ext cx="1262245" cy="674211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dirty="0" smtClean="0"/>
                  <a:t>2</a:t>
                </a:r>
                <a:endParaRPr lang="en-US" sz="4400" dirty="0"/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3473451" y="2950138"/>
              <a:ext cx="652145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Đọc </a:t>
              </a:r>
              <a:r>
                <a:rPr lang="vi-VN" sz="3600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Hướng dẫn sử dụng </a:t>
              </a:r>
              <a:r>
                <a:rPr lang="vi-VN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(cách sắp xếp mục từ và các thông tin cần thiết khác)</a:t>
              </a:r>
              <a:endParaRPr lang="en-US" sz="3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074" name="Picture 2" descr="https://img.loigiaihay.com/picture/2023/0417/1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26" t="28779" b="31568"/>
          <a:stretch/>
        </p:blipFill>
        <p:spPr bwMode="auto">
          <a:xfrm>
            <a:off x="4718068" y="3552147"/>
            <a:ext cx="6991330" cy="29750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40772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-1149394" y="2342858"/>
            <a:ext cx="5091196" cy="5091196"/>
            <a:chOff x="5693551" y="-328126"/>
            <a:chExt cx="5091196" cy="5091196"/>
          </a:xfrm>
        </p:grpSpPr>
        <p:pic>
          <p:nvPicPr>
            <p:cNvPr id="21" name="图片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5693551" y="-328126"/>
              <a:ext cx="5091196" cy="5091196"/>
            </a:xfrm>
            <a:prstGeom prst="rect">
              <a:avLst/>
            </a:prstGeom>
          </p:spPr>
        </p:pic>
        <p:sp>
          <p:nvSpPr>
            <p:cNvPr id="22" name="Text Box 8">
              <a:extLst>
                <a:ext uri="{FF2B5EF4-FFF2-40B4-BE49-F238E27FC236}">
                  <a16:creationId xmlns:a16="http://schemas.microsoft.com/office/drawing/2014/main" id="{40F9FA12-E66D-431B-A66D-2FAAE9525E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69099" y="2217472"/>
              <a:ext cx="3340100" cy="954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spcBef>
                  <a:spcPts val="0"/>
                </a:spcBef>
                <a:defRPr sz="4400" b="0" spc="0">
                  <a:ln w="0"/>
                  <a:solidFill>
                    <a:srgbClr val="FFFF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汉仪双线体简" panose="02010600000101010101" pitchFamily="2" charset="-122"/>
                  <a:ea typeface="汉仪双线体简" panose="02010600000101010101" pitchFamily="2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2800" b="1" dirty="0" smtClean="0">
                  <a:solidFill>
                    <a:srgbClr val="633E3B"/>
                  </a:solidFill>
                  <a:effectLst/>
                  <a:latin typeface="UVF Blenda Script" panose="02040603050506020204" pitchFamily="18" charset="0"/>
                  <a:ea typeface="字体视界-狮子座体" panose="02000500000000000000" pitchFamily="2" charset="-122"/>
                </a:rPr>
                <a:t>Cách sử dụng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2800" b="1" dirty="0" smtClean="0">
                  <a:solidFill>
                    <a:srgbClr val="633E3B"/>
                  </a:solidFill>
                  <a:effectLst/>
                  <a:latin typeface="UVF Blenda Script" panose="02040603050506020204" pitchFamily="18" charset="0"/>
                  <a:ea typeface="字体视界-狮子座体" panose="02000500000000000000" pitchFamily="2" charset="-122"/>
                </a:rPr>
                <a:t>từ điển</a:t>
              </a:r>
              <a:endParaRPr kumimoji="0" lang="en-US" altLang="zh-CN" sz="2800" b="1" i="0" u="none" strike="noStrike" kern="1200" cap="none" spc="0" normalizeH="0" baseline="0" noProof="0" dirty="0">
                <a:ln w="0"/>
                <a:solidFill>
                  <a:srgbClr val="633E3B"/>
                </a:solidFill>
                <a:effectLst/>
                <a:uLnTx/>
                <a:uFillTx/>
                <a:latin typeface="UVF Blenda Script" panose="02040603050506020204" pitchFamily="18" charset="0"/>
                <a:ea typeface="字体视界-狮子座体" panose="02000500000000000000" pitchFamily="2" charset="-122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70345" y="253474"/>
            <a:ext cx="10791354" cy="1007971"/>
            <a:chOff x="2737381" y="2992529"/>
            <a:chExt cx="7423512" cy="1007971"/>
          </a:xfrm>
        </p:grpSpPr>
        <p:grpSp>
          <p:nvGrpSpPr>
            <p:cNvPr id="35" name="Group 34"/>
            <p:cNvGrpSpPr/>
            <p:nvPr/>
          </p:nvGrpSpPr>
          <p:grpSpPr>
            <a:xfrm>
              <a:off x="2737381" y="2992529"/>
              <a:ext cx="4007544" cy="1007971"/>
              <a:chOff x="2737381" y="2992529"/>
              <a:chExt cx="4007544" cy="1007971"/>
            </a:xfrm>
          </p:grpSpPr>
          <p:sp>
            <p:nvSpPr>
              <p:cNvPr id="37" name="Rounded Rectangle 36"/>
              <p:cNvSpPr/>
              <p:nvPr/>
            </p:nvSpPr>
            <p:spPr>
              <a:xfrm>
                <a:off x="3251200" y="2992529"/>
                <a:ext cx="3493725" cy="1007971"/>
              </a:xfrm>
              <a:prstGeom prst="roundRect">
                <a:avLst/>
              </a:prstGeom>
              <a:ln>
                <a:prstDash val="dashDot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2737381" y="2992529"/>
                <a:ext cx="736069" cy="963080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dirty="0" smtClean="0"/>
                  <a:t>3</a:t>
                </a:r>
                <a:endParaRPr lang="en-US" sz="4400" dirty="0"/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3639443" y="3163049"/>
              <a:ext cx="65214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Đọc bảng chữ viết tắt.</a:t>
              </a:r>
              <a:endParaRPr lang="en-US" sz="3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3328825" y="4959731"/>
            <a:ext cx="6593519" cy="1083772"/>
            <a:chOff x="2253334" y="2868556"/>
            <a:chExt cx="7741567" cy="674211"/>
          </a:xfrm>
        </p:grpSpPr>
        <p:grpSp>
          <p:nvGrpSpPr>
            <p:cNvPr id="40" name="Group 39"/>
            <p:cNvGrpSpPr/>
            <p:nvPr/>
          </p:nvGrpSpPr>
          <p:grpSpPr>
            <a:xfrm>
              <a:off x="2253334" y="2868556"/>
              <a:ext cx="7741566" cy="674211"/>
              <a:chOff x="2253334" y="2868556"/>
              <a:chExt cx="7741566" cy="674211"/>
            </a:xfrm>
          </p:grpSpPr>
          <p:sp>
            <p:nvSpPr>
              <p:cNvPr id="42" name="Rounded Rectangle 41"/>
              <p:cNvSpPr/>
              <p:nvPr/>
            </p:nvSpPr>
            <p:spPr>
              <a:xfrm>
                <a:off x="3251200" y="2954430"/>
                <a:ext cx="6743700" cy="588337"/>
              </a:xfrm>
              <a:prstGeom prst="roundRect">
                <a:avLst/>
              </a:prstGeom>
              <a:ln>
                <a:prstDash val="dashDot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2253334" y="2868556"/>
                <a:ext cx="1262245" cy="674211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dirty="0" smtClean="0"/>
                  <a:t>4</a:t>
                </a:r>
                <a:endParaRPr lang="en-US" sz="4400" dirty="0"/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3473452" y="3027310"/>
              <a:ext cx="6521449" cy="402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Tra từ cần tìm nghĩa.</a:t>
              </a:r>
              <a:endParaRPr lang="en-US" sz="3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098" name="Picture 2" descr="https://img.loigiaihay.com/picture/2023/0417/1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637" t="70415" r="7238"/>
          <a:stretch/>
        </p:blipFill>
        <p:spPr bwMode="auto">
          <a:xfrm>
            <a:off x="3756316" y="1431965"/>
            <a:ext cx="7930410" cy="3231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722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027862" y="1233340"/>
            <a:ext cx="11350422" cy="6119294"/>
            <a:chOff x="-1134966" y="-1390315"/>
            <a:chExt cx="11350422" cy="611929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D269966B-89BF-4E91-B71C-337E0A9F66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134966" y="-237477"/>
              <a:ext cx="4966456" cy="4966456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2352069" y="-1390315"/>
              <a:ext cx="7863387" cy="2554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vi-VN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D94E0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2. Dựa</a:t>
              </a:r>
              <a:r>
                <a:rPr kumimoji="0" lang="vi-VN" altLang="vi-VN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D94E0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vào các bước tìm nghĩa của từ theo ví dụ dưới đây, tìm nhanh nghĩa của các từ </a:t>
              </a:r>
              <a:r>
                <a:rPr kumimoji="0" lang="vi-VN" altLang="vi-VN" sz="4000" b="1" i="1" u="none" strike="noStrike" kern="1200" cap="none" spc="0" normalizeH="0" noProof="0" dirty="0" smtClean="0">
                  <a:ln>
                    <a:noFill/>
                  </a:ln>
                  <a:solidFill>
                    <a:schemeClr val="accent3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cao ngất, cheo leo, hoang vu</a:t>
              </a:r>
              <a:r>
                <a:rPr kumimoji="0" lang="vi-VN" altLang="vi-VN" sz="4000" b="1" i="1" u="none" strike="noStrike" kern="1200" cap="none" spc="0" normalizeH="0" noProof="0" dirty="0" smtClean="0">
                  <a:ln>
                    <a:noFill/>
                  </a:ln>
                  <a:solidFill>
                    <a:srgbClr val="D94E0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vi-VN" altLang="vi-VN" sz="4000" b="1" u="none" strike="noStrike" kern="1200" cap="none" spc="0" normalizeH="0" noProof="0" dirty="0" smtClean="0">
                  <a:ln>
                    <a:noFill/>
                  </a:ln>
                  <a:solidFill>
                    <a:srgbClr val="D94E0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 từ điển.</a:t>
              </a:r>
              <a:endPara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D94E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4" name="Picture 4" descr="sách từ điển , tiếng việt thông dụng , minh thắng book , Thành Yến ...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67" b="97557" l="9916" r="89662">
                        <a14:foregroundMark x1="27637" y1="13264" x2="27637" y2="13264"/>
                        <a14:foregroundMark x1="42827" y1="15532" x2="42827" y2="15532"/>
                        <a14:foregroundMark x1="38819" y1="13438" x2="38186" y2="13438"/>
                        <a14:foregroundMark x1="30802" y1="14660" x2="30802" y2="14660"/>
                        <a14:foregroundMark x1="30802" y1="14660" x2="30802" y2="14660"/>
                        <a14:foregroundMark x1="48312" y1="11518" x2="48312" y2="11518"/>
                        <a14:foregroundMark x1="48312" y1="11518" x2="48312" y2="11518"/>
                        <a14:foregroundMark x1="56540" y1="13613" x2="56540" y2="13613"/>
                        <a14:foregroundMark x1="59072" y1="14311" x2="60127" y2="14311"/>
                        <a14:foregroundMark x1="67722" y1="14136" x2="67722" y2="14136"/>
                        <a14:foregroundMark x1="69409" y1="13787" x2="74051" y2="13438"/>
                        <a14:foregroundMark x1="76371" y1="12216" x2="76371" y2="12216"/>
                        <a14:foregroundMark x1="78481" y1="13613" x2="78481" y2="13613"/>
                        <a14:foregroundMark x1="78903" y1="13962" x2="78903" y2="13962"/>
                        <a14:foregroundMark x1="79747" y1="14136" x2="79747" y2="14136"/>
                        <a14:foregroundMark x1="68354" y1="15532" x2="66878" y2="15881"/>
                        <a14:foregroundMark x1="61181" y1="14136" x2="61181" y2="14136"/>
                        <a14:foregroundMark x1="61181" y1="14136" x2="61181" y2="14136"/>
                        <a14:foregroundMark x1="61181" y1="14136" x2="60549" y2="14136"/>
                        <a14:foregroundMark x1="53165" y1="13613" x2="53165" y2="13613"/>
                        <a14:foregroundMark x1="51055" y1="13613" x2="51055" y2="13613"/>
                        <a14:foregroundMark x1="48523" y1="13264" x2="48523" y2="13264"/>
                        <a14:foregroundMark x1="48523" y1="13264" x2="48523" y2="13264"/>
                        <a14:foregroundMark x1="47890" y1="13264" x2="47890" y2="13264"/>
                        <a14:foregroundMark x1="44515" y1="13264" x2="43038" y2="12914"/>
                        <a14:foregroundMark x1="39030" y1="12391" x2="39030" y2="12391"/>
                        <a14:foregroundMark x1="38397" y1="12391" x2="38397" y2="12391"/>
                        <a14:foregroundMark x1="35654" y1="12565" x2="35654" y2="12565"/>
                        <a14:foregroundMark x1="33544" y1="13089" x2="33544" y2="13089"/>
                        <a14:foregroundMark x1="33122" y1="13089" x2="33122" y2="13089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5027">
            <a:off x="2838627" y="3763628"/>
            <a:ext cx="2302182" cy="278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Từ Điển Tiếng Việt Thông Dụng - Ham Học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415" y="4196559"/>
            <a:ext cx="1529289" cy="233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Từ Điển Chính Tả Tiếng Việt ( Tác Phẩm Được Viện Ngôn Ngữ Học Thẩm Định ...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3" r="15592"/>
          <a:stretch/>
        </p:blipFill>
        <p:spPr bwMode="auto">
          <a:xfrm rot="340251">
            <a:off x="7840172" y="4193237"/>
            <a:ext cx="1553244" cy="2245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453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2818407"/>
              </p:ext>
            </p:extLst>
          </p:nvPr>
        </p:nvGraphicFramePr>
        <p:xfrm>
          <a:off x="1028700" y="575502"/>
          <a:ext cx="10281145" cy="59339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5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896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40371">
                <a:tc gridSpan="2">
                  <a:txBody>
                    <a:bodyPr/>
                    <a:lstStyle/>
                    <a:p>
                      <a:pPr algn="ctr"/>
                      <a:r>
                        <a:rPr lang="vi-VN" sz="40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Ví</a:t>
                      </a:r>
                      <a:r>
                        <a:rPr lang="vi-VN" sz="40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dụ tìm nghĩa của từ </a:t>
                      </a:r>
                      <a:r>
                        <a:rPr lang="vi-VN" sz="4000" i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bình minh</a:t>
                      </a:r>
                      <a:endParaRPr lang="vi-VN" sz="4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F2F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vi-VN" sz="2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F2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1827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7810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6825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06825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3" name="图片 11">
            <a:extLst>
              <a:ext uri="{FF2B5EF4-FFF2-40B4-BE49-F238E27FC236}">
                <a16:creationId xmlns:a16="http://schemas.microsoft.com/office/drawing/2014/main" id="{FA50429C-FD6D-4949-AEA9-DB36C9A691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17701" flipH="1">
            <a:off x="-173160" y="-469440"/>
            <a:ext cx="1968910" cy="23497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55769" y="1334411"/>
            <a:ext cx="15183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Times" panose="02040603050506020204" pitchFamily="18" charset="0"/>
                <a:ea typeface="+mn-ea"/>
                <a:cs typeface="Times New Roman" panose="02020603050405020304" pitchFamily="18" charset="0"/>
              </a:rPr>
              <a:t>Bước</a:t>
            </a:r>
            <a:r>
              <a:rPr kumimoji="0" lang="vi-VN" altLang="vi-VN" sz="32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Times" panose="02040603050506020204" pitchFamily="18" charset="0"/>
                <a:ea typeface="+mn-ea"/>
                <a:cs typeface="Times New Roman" panose="02020603050405020304" pitchFamily="18" charset="0"/>
              </a:rPr>
              <a:t> 1: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155769" y="2838985"/>
            <a:ext cx="15183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Times" panose="02040603050506020204" pitchFamily="18" charset="0"/>
                <a:ea typeface="+mn-ea"/>
                <a:cs typeface="Times New Roman" panose="02020603050405020304" pitchFamily="18" charset="0"/>
              </a:rPr>
              <a:t>Bước</a:t>
            </a:r>
            <a:r>
              <a:rPr kumimoji="0" lang="vi-VN" altLang="vi-VN" sz="32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Times" panose="02040603050506020204" pitchFamily="18" charset="0"/>
                <a:ea typeface="+mn-ea"/>
                <a:cs typeface="Times New Roman" panose="02020603050405020304" pitchFamily="18" charset="0"/>
              </a:rPr>
              <a:t> 2: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155769" y="4674217"/>
            <a:ext cx="13821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Times" panose="02040603050506020204" pitchFamily="18" charset="0"/>
                <a:ea typeface="+mn-ea"/>
                <a:cs typeface="Times New Roman" panose="02020603050405020304" pitchFamily="18" charset="0"/>
              </a:rPr>
              <a:t>Bước</a:t>
            </a:r>
            <a:r>
              <a:rPr kumimoji="0" lang="vi-VN" altLang="vi-VN" sz="32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Times" panose="02040603050506020204" pitchFamily="18" charset="0"/>
                <a:ea typeface="+mn-ea"/>
                <a:cs typeface="Times New Roman" panose="02020603050405020304" pitchFamily="18" charset="0"/>
              </a:rPr>
              <a:t> 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155769" y="5688389"/>
            <a:ext cx="13821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Times" panose="02040603050506020204" pitchFamily="18" charset="0"/>
                <a:ea typeface="+mn-ea"/>
                <a:cs typeface="Times New Roman" panose="02020603050405020304" pitchFamily="18" charset="0"/>
              </a:rPr>
              <a:t>Bước</a:t>
            </a:r>
            <a:r>
              <a:rPr kumimoji="0" lang="vi-VN" sz="32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Times" panose="02040603050506020204" pitchFamily="18" charset="0"/>
                <a:ea typeface="+mn-ea"/>
                <a:cs typeface="Times New Roman" panose="02020603050405020304" pitchFamily="18" charset="0"/>
              </a:rPr>
              <a:t> 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786993" y="1342682"/>
            <a:ext cx="52661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UTM Times" panose="020406030505060202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vi-VN" altLang="vi-VN" sz="3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UTM Times" panose="02040603050506020204" pitchFamily="18" charset="0"/>
                <a:ea typeface="+mn-ea"/>
                <a:cs typeface="Times New Roman" panose="02020603050405020304" pitchFamily="18" charset="0"/>
              </a:rPr>
              <a:t> mục chữ B trong từ điển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801202" y="2452893"/>
            <a:ext cx="783497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kumimoji="0" lang="vi-VN" altLang="vi-VN" sz="32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từ </a:t>
            </a:r>
            <a:r>
              <a:rPr kumimoji="0" lang="vi-VN" altLang="vi-VN" sz="32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 minh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vi-VN" sz="32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 tiếng </a:t>
            </a:r>
            <a:r>
              <a:rPr lang="vi-VN" sz="3200" b="1" i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vi-VN" sz="3200" b="1" noProof="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 tiếng đứng sau </a:t>
            </a:r>
            <a:r>
              <a:rPr lang="vi-VN" sz="3200" b="1" i="1" noProof="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bình: </a:t>
            </a:r>
            <a:r>
              <a:rPr lang="vi-VN" sz="3200" b="1" noProof="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 + minh </a:t>
            </a:r>
            <a:r>
              <a:rPr lang="vi-VN" sz="3200" b="1" noProof="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bình minh</a:t>
            </a:r>
            <a:endParaRPr kumimoji="0" lang="vi-VN" sz="3200" b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801202" y="4674217"/>
            <a:ext cx="52922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 nghĩa của từ </a:t>
            </a:r>
            <a:r>
              <a:rPr lang="vi-VN" sz="3200" b="1" i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 minh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801202" y="5688388"/>
            <a:ext cx="85086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 ví dụ để hiểu thêm ý nghĩa và cách dùng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矩形 16">
            <a:extLst>
              <a:ext uri="{FF2B5EF4-FFF2-40B4-BE49-F238E27FC236}">
                <a16:creationId xmlns:a16="http://schemas.microsoft.com/office/drawing/2014/main" id="{6767DEAC-46E0-4B1C-B0AF-0A19531A8392}"/>
              </a:ext>
            </a:extLst>
          </p:cNvPr>
          <p:cNvSpPr/>
          <p:nvPr/>
        </p:nvSpPr>
        <p:spPr>
          <a:xfrm flipH="1">
            <a:off x="11133623" y="4817806"/>
            <a:ext cx="14843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A1EAF5"/>
                </a:solidFill>
                <a:effectLst/>
                <a:uLnTx/>
                <a:uFillTx/>
                <a:latin typeface="UTM Helve" panose="02040603050506020204" pitchFamily="18" charset="0"/>
                <a:ea typeface="字体视界-狮子座体" panose="02000500000000000000" pitchFamily="2" charset="-122"/>
                <a:cs typeface="+mn-cs"/>
              </a:rPr>
              <a:t>MNT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A1EAF5"/>
              </a:solidFill>
              <a:effectLst/>
              <a:uLnTx/>
              <a:uFillTx/>
              <a:latin typeface="UTM Helve" panose="02040603050506020204" pitchFamily="18" charset="0"/>
              <a:ea typeface="字体视界-狮子座体" panose="02000500000000000000" pitchFamily="2" charset="-122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65071" t="36903" r="14397" b="49291"/>
          <a:stretch/>
        </p:blipFill>
        <p:spPr>
          <a:xfrm>
            <a:off x="6501087" y="1849767"/>
            <a:ext cx="4479563" cy="169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59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 tmFilter="0,0; .5, 1; 1, 1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 tmFilter="0,0; .5, 1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 tmFilter="0,0; .5, 1; 1, 1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 tmFilter="0,0; .5, 1; 1, 1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4" grpId="0"/>
      <p:bldP spid="36" grpId="0"/>
      <p:bldP spid="37" grpId="0"/>
      <p:bldP spid="38" grpId="0"/>
      <p:bldP spid="39" grpId="0"/>
      <p:bldP spid="41" grpId="0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86383" y="466929"/>
            <a:ext cx="11031166" cy="597959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947623" y="810696"/>
            <a:ext cx="10394828" cy="6667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3. Những</a:t>
            </a:r>
            <a:r>
              <a:rPr kumimoji="0" lang="vi-VN" sz="44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ý nào dưới đây nêu đúng </a:t>
            </a:r>
            <a:endParaRPr kumimoji="0" lang="en-US" sz="4400" b="1" i="0" u="none" strike="noStrike" kern="1200" cap="none" spc="0" normalizeH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công dụng của từ điển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47623" y="1816819"/>
            <a:ext cx="1165893" cy="1133107"/>
            <a:chOff x="2339307" y="2422892"/>
            <a:chExt cx="1165893" cy="1133107"/>
          </a:xfrm>
        </p:grpSpPr>
        <p:pic>
          <p:nvPicPr>
            <p:cNvPr id="11" name="图片 32">
              <a:extLst>
                <a:ext uri="{FF2B5EF4-FFF2-40B4-BE49-F238E27FC236}">
                  <a16:creationId xmlns:a16="http://schemas.microsoft.com/office/drawing/2014/main" id="{D00CE4AE-443B-4AA5-A7B0-A3073FB3A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9307" y="2422892"/>
              <a:ext cx="1165893" cy="1133107"/>
            </a:xfrm>
            <a:prstGeom prst="rect">
              <a:avLst/>
            </a:prstGeom>
          </p:spPr>
        </p:pic>
        <p:sp>
          <p:nvSpPr>
            <p:cNvPr id="12" name="文本框 36">
              <a:extLst>
                <a:ext uri="{FF2B5EF4-FFF2-40B4-BE49-F238E27FC236}">
                  <a16:creationId xmlns:a16="http://schemas.microsoft.com/office/drawing/2014/main" id="{1270AAC5-467F-42FC-9183-93CFE05923B9}"/>
                </a:ext>
              </a:extLst>
            </p:cNvPr>
            <p:cNvSpPr txBox="1"/>
            <p:nvPr/>
          </p:nvSpPr>
          <p:spPr>
            <a:xfrm>
              <a:off x="2627653" y="2668224"/>
              <a:ext cx="67990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A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  <a:cs typeface="+mn-ea"/>
                <a:sym typeface="+mn-lt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539826" y="2982543"/>
            <a:ext cx="1165893" cy="1133107"/>
            <a:chOff x="2339307" y="2422892"/>
            <a:chExt cx="1165893" cy="1133107"/>
          </a:xfrm>
        </p:grpSpPr>
        <p:pic>
          <p:nvPicPr>
            <p:cNvPr id="14" name="图片 32">
              <a:extLst>
                <a:ext uri="{FF2B5EF4-FFF2-40B4-BE49-F238E27FC236}">
                  <a16:creationId xmlns:a16="http://schemas.microsoft.com/office/drawing/2014/main" id="{D00CE4AE-443B-4AA5-A7B0-A3073FB3A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9307" y="2422892"/>
              <a:ext cx="1165893" cy="1133107"/>
            </a:xfrm>
            <a:prstGeom prst="rect">
              <a:avLst/>
            </a:prstGeom>
          </p:spPr>
        </p:pic>
        <p:sp>
          <p:nvSpPr>
            <p:cNvPr id="15" name="文本框 36">
              <a:extLst>
                <a:ext uri="{FF2B5EF4-FFF2-40B4-BE49-F238E27FC236}">
                  <a16:creationId xmlns:a16="http://schemas.microsoft.com/office/drawing/2014/main" id="{1270AAC5-467F-42FC-9183-93CFE05923B9}"/>
                </a:ext>
              </a:extLst>
            </p:cNvPr>
            <p:cNvSpPr txBox="1"/>
            <p:nvPr/>
          </p:nvSpPr>
          <p:spPr>
            <a:xfrm>
              <a:off x="2627653" y="2655524"/>
              <a:ext cx="67990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B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  <a:cs typeface="+mn-ea"/>
                <a:sym typeface="+mn-lt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003730" y="4136977"/>
            <a:ext cx="1165893" cy="1133107"/>
            <a:chOff x="2339307" y="2422892"/>
            <a:chExt cx="1165893" cy="1133107"/>
          </a:xfrm>
        </p:grpSpPr>
        <p:pic>
          <p:nvPicPr>
            <p:cNvPr id="17" name="图片 32">
              <a:extLst>
                <a:ext uri="{FF2B5EF4-FFF2-40B4-BE49-F238E27FC236}">
                  <a16:creationId xmlns:a16="http://schemas.microsoft.com/office/drawing/2014/main" id="{D00CE4AE-443B-4AA5-A7B0-A3073FB3A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9307" y="2422892"/>
              <a:ext cx="1165893" cy="1133107"/>
            </a:xfrm>
            <a:prstGeom prst="rect">
              <a:avLst/>
            </a:prstGeom>
          </p:spPr>
        </p:pic>
        <p:sp>
          <p:nvSpPr>
            <p:cNvPr id="18" name="文本框 36">
              <a:extLst>
                <a:ext uri="{FF2B5EF4-FFF2-40B4-BE49-F238E27FC236}">
                  <a16:creationId xmlns:a16="http://schemas.microsoft.com/office/drawing/2014/main" id="{1270AAC5-467F-42FC-9183-93CFE05923B9}"/>
                </a:ext>
              </a:extLst>
            </p:cNvPr>
            <p:cNvSpPr txBox="1"/>
            <p:nvPr/>
          </p:nvSpPr>
          <p:spPr>
            <a:xfrm>
              <a:off x="2627653" y="2655524"/>
              <a:ext cx="67990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C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  <a:cs typeface="+mn-ea"/>
                <a:sym typeface="+mn-lt"/>
              </a:endParaRPr>
            </a:p>
          </p:txBody>
        </p:sp>
      </p:grpSp>
      <p:sp>
        <p:nvSpPr>
          <p:cNvPr id="19" name="Rounded Rectangle 18"/>
          <p:cNvSpPr/>
          <p:nvPr/>
        </p:nvSpPr>
        <p:spPr>
          <a:xfrm>
            <a:off x="1915874" y="2198866"/>
            <a:ext cx="8782605" cy="71202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Cung cấp</a:t>
            </a:r>
            <a:r>
              <a:rPr kumimoji="0" 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thông tin về từ loại (danh từ, động từ, tính từ,...)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69696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545075" y="3272823"/>
            <a:ext cx="8579495" cy="6541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Cung cấp</a:t>
            </a:r>
            <a:r>
              <a:rPr kumimoji="0" 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cách sử dụng thông qua ví dụ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69696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760703" y="4427579"/>
            <a:ext cx="6255541" cy="6667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Dạy</a:t>
            </a:r>
            <a:r>
              <a:rPr kumimoji="0" 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nhớ các từ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69696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图片 7">
            <a:extLst>
              <a:ext uri="{FF2B5EF4-FFF2-40B4-BE49-F238E27FC236}">
                <a16:creationId xmlns:a16="http://schemas.microsoft.com/office/drawing/2014/main" id="{7C6D2BA5-2C8C-4AEA-9B72-49EDB313CD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004" y="3794759"/>
            <a:ext cx="3235549" cy="3235549"/>
          </a:xfrm>
          <a:prstGeom prst="rect">
            <a:avLst/>
          </a:prstGeom>
        </p:spPr>
      </p:pic>
      <p:sp>
        <p:nvSpPr>
          <p:cNvPr id="23" name="矩形 16">
            <a:extLst>
              <a:ext uri="{FF2B5EF4-FFF2-40B4-BE49-F238E27FC236}">
                <a16:creationId xmlns:a16="http://schemas.microsoft.com/office/drawing/2014/main" id="{A68EEBC1-BB9B-45AD-B611-B4EE48E2F49F}"/>
              </a:ext>
            </a:extLst>
          </p:cNvPr>
          <p:cNvSpPr/>
          <p:nvPr/>
        </p:nvSpPr>
        <p:spPr>
          <a:xfrm flipH="1">
            <a:off x="10906806" y="4364001"/>
            <a:ext cx="14843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A1EAF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MNT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A1EAF5"/>
              </a:solidFill>
              <a:effectLst/>
              <a:uLnTx/>
              <a:uFillTx/>
              <a:latin typeface="Cambria" panose="02040503050406030204" pitchFamily="18" charset="0"/>
              <a:ea typeface="字体视界-狮子座体" panose="02000500000000000000" pitchFamily="2" charset="-122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684552" y="5314805"/>
            <a:ext cx="1165893" cy="1133107"/>
            <a:chOff x="2339307" y="2422892"/>
            <a:chExt cx="1165893" cy="1133107"/>
          </a:xfrm>
        </p:grpSpPr>
        <p:pic>
          <p:nvPicPr>
            <p:cNvPr id="25" name="图片 32">
              <a:extLst>
                <a:ext uri="{FF2B5EF4-FFF2-40B4-BE49-F238E27FC236}">
                  <a16:creationId xmlns:a16="http://schemas.microsoft.com/office/drawing/2014/main" id="{D00CE4AE-443B-4AA5-A7B0-A3073FB3A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9307" y="2422892"/>
              <a:ext cx="1165893" cy="1133107"/>
            </a:xfrm>
            <a:prstGeom prst="rect">
              <a:avLst/>
            </a:prstGeom>
          </p:spPr>
        </p:pic>
        <p:sp>
          <p:nvSpPr>
            <p:cNvPr id="26" name="文本框 36">
              <a:extLst>
                <a:ext uri="{FF2B5EF4-FFF2-40B4-BE49-F238E27FC236}">
                  <a16:creationId xmlns:a16="http://schemas.microsoft.com/office/drawing/2014/main" id="{1270AAC5-467F-42FC-9183-93CFE05923B9}"/>
                </a:ext>
              </a:extLst>
            </p:cNvPr>
            <p:cNvSpPr txBox="1"/>
            <p:nvPr/>
          </p:nvSpPr>
          <p:spPr>
            <a:xfrm>
              <a:off x="2627653" y="2655524"/>
              <a:ext cx="67990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D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  <a:cs typeface="+mn-ea"/>
                <a:sym typeface="+mn-lt"/>
              </a:endParaRPr>
            </a:p>
          </p:txBody>
        </p:sp>
      </p:grpSp>
      <p:sp>
        <p:nvSpPr>
          <p:cNvPr id="27" name="Rounded Rectangle 26"/>
          <p:cNvSpPr/>
          <p:nvPr/>
        </p:nvSpPr>
        <p:spPr>
          <a:xfrm>
            <a:off x="2177942" y="5650128"/>
            <a:ext cx="6255541" cy="6667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kumimoji="0" lang="vi-VN" sz="3600" b="1" i="0" u="none" strike="noStrike" kern="1200" cap="none" spc="0" normalizeH="0" noProof="0" dirty="0" smtClean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hiểu nghĩa của từ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69696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14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9" grpId="1"/>
      <p:bldP spid="20" grpId="0"/>
      <p:bldP spid="21" grpId="0"/>
      <p:bldP spid="21" grpId="1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6A6B93F3-5D79-4C2D-94AD-A9600E23C2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76"/>
          <a:stretch/>
        </p:blipFill>
        <p:spPr>
          <a:xfrm>
            <a:off x="0" y="2541317"/>
            <a:ext cx="12192000" cy="430348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718C281-860C-429B-8643-3F475E10A2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60713" cy="6858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7D4B09E7-7D5E-49C3-A4DD-E97491FFD7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269" y="-39593"/>
            <a:ext cx="7839401" cy="6588232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25384AA6-C59A-47A6-A573-329F6C9650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27419" y="306906"/>
            <a:ext cx="3052498" cy="65510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3370089" y="2209479"/>
            <a:ext cx="5927757" cy="186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5400" spc="300">
                <a:solidFill>
                  <a:srgbClr val="FF0000"/>
                </a:solidFill>
                <a:latin typeface="CommercialScript BT" panose="03030803040807090C04" pitchFamily="66" charset="0"/>
                <a:ea typeface="HanWangWCL03" panose="02020600000000000000" pitchFamily="18" charset="-12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15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9AD553"/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F Blenda Script" panose="02040603050506020204" pitchFamily="18" charset="0"/>
                <a:ea typeface="字体视界-狮子座体" panose="02000500000000000000" pitchFamily="2" charset="-122"/>
                <a:cs typeface="Times New Roman" panose="02020603050405020304" pitchFamily="18" charset="0"/>
              </a:rPr>
              <a:t>VẬN</a:t>
            </a:r>
            <a:endParaRPr kumimoji="0" lang="en-US" altLang="zh-CN" sz="11500" b="1" i="0" u="none" strike="noStrike" kern="1200" cap="none" spc="300" normalizeH="0" baseline="0" noProof="0" dirty="0">
              <a:ln>
                <a:noFill/>
              </a:ln>
              <a:solidFill>
                <a:srgbClr val="9AD553"/>
              </a:solidFill>
              <a:effectLst>
                <a:glow rad="1270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F Blenda Script" panose="02040603050506020204" pitchFamily="18" charset="0"/>
              <a:ea typeface="字体视界-狮子座体" panose="02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370090" y="4071527"/>
            <a:ext cx="5927757" cy="186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5400" spc="300">
                <a:solidFill>
                  <a:srgbClr val="FF0000"/>
                </a:solidFill>
                <a:latin typeface="CommercialScript BT" panose="03030803040807090C04" pitchFamily="66" charset="0"/>
                <a:ea typeface="HanWangWCL03" panose="02020600000000000000" pitchFamily="18" charset="-12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15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9AD553"/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F Blenda Script" panose="02040603050506020204" pitchFamily="18" charset="0"/>
                <a:ea typeface="字体视界-狮子座体" panose="02000500000000000000" pitchFamily="2" charset="-122"/>
                <a:cs typeface="Times New Roman" panose="02020603050405020304" pitchFamily="18" charset="0"/>
              </a:rPr>
              <a:t>DỤNG</a:t>
            </a:r>
            <a:endParaRPr kumimoji="0" lang="zh-CN" altLang="en-US" sz="11500" b="1" i="0" u="none" strike="noStrike" kern="1200" cap="none" spc="300" normalizeH="0" baseline="0" noProof="0" dirty="0">
              <a:ln>
                <a:noFill/>
              </a:ln>
              <a:solidFill>
                <a:srgbClr val="9AD553"/>
              </a:solidFill>
              <a:effectLst>
                <a:glow rad="1270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F Blenda Script" panose="02040603050506020204" pitchFamily="18" charset="0"/>
              <a:ea typeface="字体视界-狮子座体" panose="02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48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>
            <a:extLst>
              <a:ext uri="{FF2B5EF4-FFF2-40B4-BE49-F238E27FC236}">
                <a16:creationId xmlns:a16="http://schemas.microsoft.com/office/drawing/2014/main" id="{6A6B93F3-5D79-4C2D-94AD-A9600E23C2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76"/>
          <a:stretch/>
        </p:blipFill>
        <p:spPr>
          <a:xfrm>
            <a:off x="0" y="2522926"/>
            <a:ext cx="12192000" cy="4303486"/>
          </a:xfrm>
          <a:prstGeom prst="rect">
            <a:avLst/>
          </a:prstGeom>
        </p:spPr>
      </p:pic>
      <p:pic>
        <p:nvPicPr>
          <p:cNvPr id="9" name="图片 6">
            <a:extLst>
              <a:ext uri="{FF2B5EF4-FFF2-40B4-BE49-F238E27FC236}">
                <a16:creationId xmlns:a16="http://schemas.microsoft.com/office/drawing/2014/main" id="{C718C281-860C-429B-8643-3F475E10A2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18" y="0"/>
            <a:ext cx="5034835" cy="7103669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7D4B09E7-7D5E-49C3-A4DD-E97491FFD7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684" y="-535832"/>
            <a:ext cx="7839401" cy="6588232"/>
          </a:xfrm>
          <a:prstGeom prst="rect">
            <a:avLst/>
          </a:prstGeom>
        </p:spPr>
      </p:pic>
      <p:pic>
        <p:nvPicPr>
          <p:cNvPr id="8" name="图片 10">
            <a:extLst>
              <a:ext uri="{FF2B5EF4-FFF2-40B4-BE49-F238E27FC236}">
                <a16:creationId xmlns:a16="http://schemas.microsoft.com/office/drawing/2014/main" id="{25384AA6-C59A-47A6-A573-329F6C9650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876" y="2489544"/>
            <a:ext cx="3967954" cy="39498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990792" y="1868205"/>
            <a:ext cx="5927757" cy="186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5400" spc="300">
                <a:solidFill>
                  <a:srgbClr val="FF0000"/>
                </a:solidFill>
                <a:latin typeface="CommercialScript BT" panose="03030803040807090C04" pitchFamily="66" charset="0"/>
                <a:ea typeface="HanWangWCL03" panose="02020600000000000000" pitchFamily="18" charset="-12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300" normalizeH="0" baseline="0" noProof="0" dirty="0" err="1">
                <a:ln>
                  <a:noFill/>
                </a:ln>
                <a:solidFill>
                  <a:srgbClr val="96ECF6"/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F Blenda Script" panose="02040603050506020204" pitchFamily="18" charset="0"/>
                <a:ea typeface="字体视界-狮子座体" panose="02000500000000000000" pitchFamily="2" charset="-122"/>
                <a:cs typeface="Times New Roman" panose="02020603050405020304" pitchFamily="18" charset="0"/>
              </a:rPr>
              <a:t>Khởi</a:t>
            </a:r>
            <a:endParaRPr kumimoji="0" lang="en-US" altLang="zh-CN" sz="11500" b="1" i="0" u="none" strike="noStrike" kern="1200" cap="none" spc="300" normalizeH="0" baseline="0" noProof="0" dirty="0">
              <a:ln>
                <a:noFill/>
              </a:ln>
              <a:solidFill>
                <a:srgbClr val="96ECF6"/>
              </a:solidFill>
              <a:effectLst>
                <a:glow rad="1270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F Blenda Script" panose="02040603050506020204" pitchFamily="18" charset="0"/>
              <a:ea typeface="字体视界-狮子座体" panose="02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2990792" y="3364627"/>
            <a:ext cx="5927757" cy="186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5400" spc="300">
                <a:solidFill>
                  <a:srgbClr val="FF0000"/>
                </a:solidFill>
                <a:latin typeface="CommercialScript BT" panose="03030803040807090C04" pitchFamily="66" charset="0"/>
                <a:ea typeface="HanWangWCL03" panose="02020600000000000000" pitchFamily="18" charset="-12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300" normalizeH="0" baseline="0" noProof="0" dirty="0" err="1">
                <a:ln>
                  <a:noFill/>
                </a:ln>
                <a:solidFill>
                  <a:srgbClr val="96ECF6"/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F Blenda Script" panose="02040603050506020204" pitchFamily="18" charset="0"/>
                <a:ea typeface="字体视界-狮子座体" panose="02000500000000000000" pitchFamily="2" charset="-122"/>
                <a:cs typeface="Times New Roman" panose="02020603050405020304" pitchFamily="18" charset="0"/>
              </a:rPr>
              <a:t>động</a:t>
            </a:r>
            <a:endParaRPr kumimoji="0" lang="zh-CN" altLang="en-US" sz="11500" b="1" i="0" u="none" strike="noStrike" kern="1200" cap="none" spc="300" normalizeH="0" baseline="0" noProof="0" dirty="0">
              <a:ln>
                <a:noFill/>
              </a:ln>
              <a:solidFill>
                <a:srgbClr val="96ECF6"/>
              </a:solidFill>
              <a:effectLst>
                <a:glow rad="1270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F Blenda Script" panose="02040603050506020204" pitchFamily="18" charset="0"/>
              <a:ea typeface="字体视界-狮子座体" panose="02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矩形 16">
            <a:extLst>
              <a:ext uri="{FF2B5EF4-FFF2-40B4-BE49-F238E27FC236}">
                <a16:creationId xmlns:a16="http://schemas.microsoft.com/office/drawing/2014/main" id="{BC535A54-8EE0-4E67-BF19-4C78E7145DB0}"/>
              </a:ext>
            </a:extLst>
          </p:cNvPr>
          <p:cNvSpPr/>
          <p:nvPr/>
        </p:nvSpPr>
        <p:spPr>
          <a:xfrm flipH="1">
            <a:off x="11046440" y="1326671"/>
            <a:ext cx="14843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A1EAF5"/>
                </a:solidFill>
                <a:effectLst/>
                <a:uLnTx/>
                <a:uFillTx/>
                <a:latin typeface="UTM Helve" panose="02040603050506020204" pitchFamily="18" charset="0"/>
                <a:ea typeface="字体视界-狮子座体" panose="02000500000000000000" pitchFamily="2" charset="-122"/>
                <a:cs typeface="+mn-cs"/>
              </a:rPr>
              <a:t>Măng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A1EAF5"/>
                </a:solidFill>
                <a:effectLst/>
                <a:uLnTx/>
                <a:uFillTx/>
                <a:latin typeface="UTM Helve" panose="02040603050506020204" pitchFamily="18" charset="0"/>
                <a:ea typeface="字体视界-狮子座体" panose="02000500000000000000" pitchFamily="2" charset="-122"/>
                <a:cs typeface="+mn-cs"/>
              </a:rPr>
              <a:t> Non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A1EAF5"/>
              </a:solidFill>
              <a:effectLst/>
              <a:uLnTx/>
              <a:uFillTx/>
              <a:latin typeface="UTM Helve" panose="02040603050506020204" pitchFamily="18" charset="0"/>
              <a:ea typeface="字体视界-狮子座体" panose="02000500000000000000" pitchFamily="2" charset="-122"/>
              <a:cs typeface="+mn-cs"/>
            </a:endParaRPr>
          </a:p>
        </p:txBody>
      </p:sp>
      <p:sp>
        <p:nvSpPr>
          <p:cNvPr id="13" name="矩形 16">
            <a:extLst>
              <a:ext uri="{FF2B5EF4-FFF2-40B4-BE49-F238E27FC236}">
                <a16:creationId xmlns:a16="http://schemas.microsoft.com/office/drawing/2014/main" id="{B63BB45A-EC04-4809-BFC5-2A6240B4F33D}"/>
              </a:ext>
            </a:extLst>
          </p:cNvPr>
          <p:cNvSpPr/>
          <p:nvPr/>
        </p:nvSpPr>
        <p:spPr>
          <a:xfrm flipH="1">
            <a:off x="4963117" y="1261993"/>
            <a:ext cx="14843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A1EAF5"/>
                </a:solidFill>
                <a:effectLst/>
                <a:uLnTx/>
                <a:uFillTx/>
                <a:latin typeface="UTM Helve" panose="02040603050506020204" pitchFamily="18" charset="0"/>
                <a:ea typeface="字体视界-狮子座体" panose="02000500000000000000" pitchFamily="2" charset="-122"/>
                <a:cs typeface="+mn-cs"/>
              </a:rPr>
              <a:t>MNT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A1EAF5"/>
              </a:solidFill>
              <a:effectLst/>
              <a:uLnTx/>
              <a:uFillTx/>
              <a:latin typeface="UTM Helve" panose="02040603050506020204" pitchFamily="18" charset="0"/>
              <a:ea typeface="字体视界-狮子座体" panose="02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028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45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7">
            <a:extLst>
              <a:ext uri="{FF2B5EF4-FFF2-40B4-BE49-F238E27FC236}">
                <a16:creationId xmlns:a16="http://schemas.microsoft.com/office/drawing/2014/main" id="{7C6D2BA5-2C8C-4AEA-9B72-49EDB313CD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1207" y="3736749"/>
            <a:ext cx="3748320" cy="3748320"/>
          </a:xfrm>
          <a:prstGeom prst="rect">
            <a:avLst/>
          </a:prstGeom>
        </p:spPr>
      </p:pic>
      <p:pic>
        <p:nvPicPr>
          <p:cNvPr id="24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92532" y="1248704"/>
            <a:ext cx="6389981" cy="63899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466" y="1074472"/>
            <a:ext cx="6639119" cy="2530059"/>
          </a:xfrm>
          <a:prstGeom prst="rect">
            <a:avLst/>
          </a:prstGeom>
        </p:spPr>
      </p:pic>
      <p:pic>
        <p:nvPicPr>
          <p:cNvPr id="25" name="Picture 4" descr="sách từ điển , tiếng việt thông dụng , minh thắng book , Thành Yến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67" b="97557" l="9916" r="89662">
                        <a14:foregroundMark x1="27637" y1="13264" x2="27637" y2="13264"/>
                        <a14:foregroundMark x1="42827" y1="15532" x2="42827" y2="15532"/>
                        <a14:foregroundMark x1="38819" y1="13438" x2="38186" y2="13438"/>
                        <a14:foregroundMark x1="30802" y1="14660" x2="30802" y2="14660"/>
                        <a14:foregroundMark x1="30802" y1="14660" x2="30802" y2="14660"/>
                        <a14:foregroundMark x1="48312" y1="11518" x2="48312" y2="11518"/>
                        <a14:foregroundMark x1="48312" y1="11518" x2="48312" y2="11518"/>
                        <a14:foregroundMark x1="56540" y1="13613" x2="56540" y2="13613"/>
                        <a14:foregroundMark x1="59072" y1="14311" x2="60127" y2="14311"/>
                        <a14:foregroundMark x1="67722" y1="14136" x2="67722" y2="14136"/>
                        <a14:foregroundMark x1="69409" y1="13787" x2="74051" y2="13438"/>
                        <a14:foregroundMark x1="76371" y1="12216" x2="76371" y2="12216"/>
                        <a14:foregroundMark x1="78481" y1="13613" x2="78481" y2="13613"/>
                        <a14:foregroundMark x1="78903" y1="13962" x2="78903" y2="13962"/>
                        <a14:foregroundMark x1="79747" y1="14136" x2="79747" y2="14136"/>
                        <a14:foregroundMark x1="68354" y1="15532" x2="66878" y2="15881"/>
                        <a14:foregroundMark x1="61181" y1="14136" x2="61181" y2="14136"/>
                        <a14:foregroundMark x1="61181" y1="14136" x2="61181" y2="14136"/>
                        <a14:foregroundMark x1="61181" y1="14136" x2="60549" y2="14136"/>
                        <a14:foregroundMark x1="53165" y1="13613" x2="53165" y2="13613"/>
                        <a14:foregroundMark x1="51055" y1="13613" x2="51055" y2="13613"/>
                        <a14:foregroundMark x1="48523" y1="13264" x2="48523" y2="13264"/>
                        <a14:foregroundMark x1="48523" y1="13264" x2="48523" y2="13264"/>
                        <a14:foregroundMark x1="47890" y1="13264" x2="47890" y2="13264"/>
                        <a14:foregroundMark x1="44515" y1="13264" x2="43038" y2="12914"/>
                        <a14:foregroundMark x1="39030" y1="12391" x2="39030" y2="12391"/>
                        <a14:foregroundMark x1="38397" y1="12391" x2="38397" y2="12391"/>
                        <a14:foregroundMark x1="35654" y1="12565" x2="35654" y2="12565"/>
                        <a14:foregroundMark x1="33544" y1="13089" x2="33544" y2="13089"/>
                        <a14:foregroundMark x1="33122" y1="13089" x2="33122" y2="13089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5027">
            <a:off x="64593" y="1630395"/>
            <a:ext cx="1260983" cy="1524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Từ Điển Tiếng Việt Thông Dụng - Ham Học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863" y="2545435"/>
            <a:ext cx="837644" cy="1280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Từ Điển Chính Tả Tiếng Việt ( Tác Phẩm Được Viện Ngôn Ngữ Học Thẩm Định ...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3" r="15592"/>
          <a:stretch/>
        </p:blipFill>
        <p:spPr bwMode="auto">
          <a:xfrm rot="340251">
            <a:off x="2317604" y="1638329"/>
            <a:ext cx="850765" cy="1229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3416729" y="4116622"/>
            <a:ext cx="7096637" cy="6541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 smtClean="0">
                <a:solidFill>
                  <a:srgbClr val="69696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GV đọc 1 từ, HS nhanh chóng tìm nghĩa của từ đó trong từ điển.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69696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85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>
            <a:extLst>
              <a:ext uri="{FF2B5EF4-FFF2-40B4-BE49-F238E27FC236}">
                <a16:creationId xmlns:a16="http://schemas.microsoft.com/office/drawing/2014/main" id="{52B41A72-BC3E-4A11-88AA-7471D38CFA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94" b="6179"/>
          <a:stretch/>
        </p:blipFill>
        <p:spPr>
          <a:xfrm>
            <a:off x="3757935" y="4191993"/>
            <a:ext cx="4563799" cy="2139538"/>
          </a:xfrm>
          <a:prstGeom prst="rect">
            <a:avLst/>
          </a:prstGeom>
        </p:spPr>
      </p:pic>
      <p:grpSp>
        <p:nvGrpSpPr>
          <p:cNvPr id="37" name="组合 36">
            <a:extLst>
              <a:ext uri="{FF2B5EF4-FFF2-40B4-BE49-F238E27FC236}">
                <a16:creationId xmlns:a16="http://schemas.microsoft.com/office/drawing/2014/main" id="{63550EC9-5DCA-4704-BAA9-761CEA914443}"/>
              </a:ext>
            </a:extLst>
          </p:cNvPr>
          <p:cNvGrpSpPr/>
          <p:nvPr/>
        </p:nvGrpSpPr>
        <p:grpSpPr>
          <a:xfrm>
            <a:off x="0" y="4855566"/>
            <a:ext cx="12188212" cy="2163708"/>
            <a:chOff x="-69575" y="4694291"/>
            <a:chExt cx="12188212" cy="2163708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C58AE85C-4D2E-4179-9CDA-035617D7DA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97"/>
            <a:stretch/>
          </p:blipFill>
          <p:spPr>
            <a:xfrm>
              <a:off x="-69575" y="4697550"/>
              <a:ext cx="4096071" cy="2160449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8F8E7C32-39A2-4D48-9118-97506FB359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97"/>
            <a:stretch/>
          </p:blipFill>
          <p:spPr>
            <a:xfrm flipH="1">
              <a:off x="3968291" y="4694291"/>
              <a:ext cx="4096071" cy="2160449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3CDD32BD-9243-4D1C-99AF-DB54352770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497"/>
            <a:stretch/>
          </p:blipFill>
          <p:spPr>
            <a:xfrm>
              <a:off x="8022566" y="4697550"/>
              <a:ext cx="4096071" cy="2160449"/>
            </a:xfrm>
            <a:prstGeom prst="rect">
              <a:avLst/>
            </a:prstGeom>
          </p:spPr>
        </p:pic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3E7D7E42-C1CD-4043-BF02-10F788F75CB6}"/>
              </a:ext>
            </a:extLst>
          </p:cNvPr>
          <p:cNvGrpSpPr/>
          <p:nvPr/>
        </p:nvGrpSpPr>
        <p:grpSpPr>
          <a:xfrm>
            <a:off x="-43771" y="-521324"/>
            <a:ext cx="12231983" cy="2202195"/>
            <a:chOff x="-16409" y="-6727"/>
            <a:chExt cx="9125471" cy="1677790"/>
          </a:xfrm>
        </p:grpSpPr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0BAA4933-7AD2-4B4E-9457-2AED67A369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>
              <a:off x="-16409" y="0"/>
              <a:ext cx="4578044" cy="1671063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6F8A42DD-7625-4359-9A9A-0C016D6DEC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42" b="75633"/>
            <a:stretch/>
          </p:blipFill>
          <p:spPr>
            <a:xfrm flipH="1">
              <a:off x="4531018" y="-6727"/>
              <a:ext cx="4578044" cy="1671063"/>
            </a:xfrm>
            <a:prstGeom prst="rect">
              <a:avLst/>
            </a:prstGeom>
          </p:spPr>
        </p:pic>
      </p:grpSp>
      <p:pic>
        <p:nvPicPr>
          <p:cNvPr id="44" name="图片 43">
            <a:extLst>
              <a:ext uri="{FF2B5EF4-FFF2-40B4-BE49-F238E27FC236}">
                <a16:creationId xmlns:a16="http://schemas.microsoft.com/office/drawing/2014/main" id="{9F0D6EF1-A749-4E6A-855B-08CD0FCA34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192904" y="2657546"/>
            <a:ext cx="3997224" cy="3997224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147173B2-93D8-46D1-92E3-603BF7677FB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/>
        </p:blipFill>
        <p:spPr>
          <a:xfrm>
            <a:off x="9357774" y="1709193"/>
            <a:ext cx="1600685" cy="1164261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A47840AB-77D5-488C-BD50-5D536642661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/>
        </p:blipFill>
        <p:spPr>
          <a:xfrm>
            <a:off x="10005625" y="1350051"/>
            <a:ext cx="852242" cy="619880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615B079B-72D4-40CE-9EAE-26818A87462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02342" y="3207062"/>
            <a:ext cx="3535793" cy="3535793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67457C18-0EC6-45A2-8B19-98A0D77286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/>
        </p:blipFill>
        <p:spPr>
          <a:xfrm>
            <a:off x="414512" y="2119743"/>
            <a:ext cx="852242" cy="619880"/>
          </a:xfrm>
          <a:prstGeom prst="rect">
            <a:avLst/>
          </a:prstGeom>
        </p:spPr>
      </p:pic>
      <p:sp>
        <p:nvSpPr>
          <p:cNvPr id="21" name="矩形 16"/>
          <p:cNvSpPr/>
          <p:nvPr/>
        </p:nvSpPr>
        <p:spPr>
          <a:xfrm rot="20399440" flipH="1">
            <a:off x="808008" y="757047"/>
            <a:ext cx="266143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633E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LinotypeZapfino KT" panose="02040603050506020204" pitchFamily="18" charset="0"/>
                <a:ea typeface="字体视界-狮子座体" panose="02000500000000000000" pitchFamily="2" charset="-122"/>
                <a:cs typeface="+mn-cs"/>
              </a:rPr>
              <a:t>Goodbye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633E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LinotypeZapfino KT" panose="02040603050506020204" pitchFamily="18" charset="0"/>
              <a:ea typeface="字体视界-狮子座体" panose="02000500000000000000" pitchFamily="2" charset="-122"/>
              <a:cs typeface="+mn-cs"/>
            </a:endParaRPr>
          </a:p>
        </p:txBody>
      </p:sp>
      <p:grpSp>
        <p:nvGrpSpPr>
          <p:cNvPr id="22" name="组合 23">
            <a:extLst>
              <a:ext uri="{FF2B5EF4-FFF2-40B4-BE49-F238E27FC236}">
                <a16:creationId xmlns:a16="http://schemas.microsoft.com/office/drawing/2014/main" id="{461AAE58-56E5-46B6-A0BC-7E6596C8C20D}"/>
              </a:ext>
            </a:extLst>
          </p:cNvPr>
          <p:cNvGrpSpPr/>
          <p:nvPr/>
        </p:nvGrpSpPr>
        <p:grpSpPr>
          <a:xfrm>
            <a:off x="2138725" y="1587436"/>
            <a:ext cx="8027822" cy="3101326"/>
            <a:chOff x="2412137" y="1452348"/>
            <a:chExt cx="8027822" cy="3101326"/>
          </a:xfrm>
        </p:grpSpPr>
        <p:sp>
          <p:nvSpPr>
            <p:cNvPr id="23" name="矩形 25">
              <a:extLst>
                <a:ext uri="{FF2B5EF4-FFF2-40B4-BE49-F238E27FC236}">
                  <a16:creationId xmlns:a16="http://schemas.microsoft.com/office/drawing/2014/main" id="{55F0CED4-F146-4265-B110-FDF9BB6D9E3B}"/>
                </a:ext>
              </a:extLst>
            </p:cNvPr>
            <p:cNvSpPr/>
            <p:nvPr/>
          </p:nvSpPr>
          <p:spPr>
            <a:xfrm>
              <a:off x="2412137" y="1452348"/>
              <a:ext cx="8027822" cy="3046988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1" i="0" u="none" strike="noStrike" kern="1200" cap="none" spc="0" normalizeH="0" baseline="0" noProof="0" dirty="0" err="1">
                  <a:ln w="76200">
                    <a:solidFill>
                      <a:srgbClr val="24D9EC"/>
                    </a:solidFill>
                  </a:ln>
                  <a:solidFill>
                    <a:srgbClr val="24D9EC"/>
                  </a:solidFill>
                  <a:effectLst/>
                  <a:uLnTx/>
                  <a:uFillTx/>
                  <a:latin typeface="UVF Blenda Script" panose="02040603050506020204" pitchFamily="18" charset="0"/>
                  <a:ea typeface="字体视界-遇见字体" panose="02010601030101010101" pitchFamily="2" charset="-122"/>
                  <a:cs typeface="+mn-cs"/>
                </a:rPr>
                <a:t>Chúc</a:t>
              </a:r>
              <a:r>
                <a:rPr kumimoji="0" lang="en-US" altLang="zh-CN" sz="9600" b="1" i="0" u="none" strike="noStrike" kern="1200" cap="none" spc="0" normalizeH="0" baseline="0" noProof="0" dirty="0">
                  <a:ln w="76200">
                    <a:solidFill>
                      <a:srgbClr val="24D9EC"/>
                    </a:solidFill>
                  </a:ln>
                  <a:solidFill>
                    <a:srgbClr val="24D9EC"/>
                  </a:solidFill>
                  <a:effectLst/>
                  <a:uLnTx/>
                  <a:uFillTx/>
                  <a:latin typeface="UVF Blenda Script" panose="02040603050506020204" pitchFamily="18" charset="0"/>
                  <a:ea typeface="字体视界-遇见字体" panose="02010601030101010101" pitchFamily="2" charset="-122"/>
                  <a:cs typeface="+mn-cs"/>
                </a:rPr>
                <a:t> </a:t>
              </a:r>
              <a:r>
                <a:rPr kumimoji="0" lang="en-US" altLang="zh-CN" sz="9600" b="1" i="0" u="none" strike="noStrike" kern="1200" cap="none" spc="0" normalizeH="0" baseline="0" noProof="0" dirty="0" err="1">
                  <a:ln w="76200">
                    <a:solidFill>
                      <a:srgbClr val="24D9EC"/>
                    </a:solidFill>
                  </a:ln>
                  <a:solidFill>
                    <a:srgbClr val="24D9EC"/>
                  </a:solidFill>
                  <a:effectLst/>
                  <a:uLnTx/>
                  <a:uFillTx/>
                  <a:latin typeface="UVF Blenda Script" panose="02040603050506020204" pitchFamily="18" charset="0"/>
                  <a:ea typeface="字体视界-遇见字体" panose="02010601030101010101" pitchFamily="2" charset="-122"/>
                  <a:cs typeface="+mn-cs"/>
                </a:rPr>
                <a:t>các</a:t>
              </a:r>
              <a:r>
                <a:rPr kumimoji="0" lang="en-US" altLang="zh-CN" sz="9600" b="1" i="0" u="none" strike="noStrike" kern="1200" cap="none" spc="0" normalizeH="0" baseline="0" noProof="0" dirty="0">
                  <a:ln w="76200">
                    <a:solidFill>
                      <a:srgbClr val="24D9EC"/>
                    </a:solidFill>
                  </a:ln>
                  <a:solidFill>
                    <a:srgbClr val="24D9EC"/>
                  </a:solidFill>
                  <a:effectLst/>
                  <a:uLnTx/>
                  <a:uFillTx/>
                  <a:latin typeface="UVF Blenda Script" panose="02040603050506020204" pitchFamily="18" charset="0"/>
                  <a:ea typeface="字体视界-遇见字体" panose="02010601030101010101" pitchFamily="2" charset="-122"/>
                  <a:cs typeface="+mn-cs"/>
                </a:rPr>
                <a:t> con </a:t>
              </a:r>
              <a:r>
                <a:rPr kumimoji="0" lang="en-US" altLang="zh-CN" sz="9600" b="1" i="0" u="none" strike="noStrike" kern="1200" cap="none" spc="0" normalizeH="0" baseline="0" noProof="0" dirty="0" err="1">
                  <a:ln w="76200">
                    <a:solidFill>
                      <a:srgbClr val="24D9EC"/>
                    </a:solidFill>
                  </a:ln>
                  <a:solidFill>
                    <a:srgbClr val="24D9EC"/>
                  </a:solidFill>
                  <a:effectLst/>
                  <a:uLnTx/>
                  <a:uFillTx/>
                  <a:latin typeface="UVF Blenda Script" panose="02040603050506020204" pitchFamily="18" charset="0"/>
                  <a:ea typeface="字体视界-遇见字体" panose="02010601030101010101" pitchFamily="2" charset="-122"/>
                  <a:cs typeface="+mn-cs"/>
                </a:rPr>
                <a:t>học</a:t>
              </a:r>
              <a:r>
                <a:rPr kumimoji="0" lang="en-US" altLang="zh-CN" sz="9600" b="1" i="0" u="none" strike="noStrike" kern="1200" cap="none" spc="0" normalizeH="0" baseline="0" noProof="0" dirty="0">
                  <a:ln w="76200">
                    <a:solidFill>
                      <a:srgbClr val="24D9EC"/>
                    </a:solidFill>
                  </a:ln>
                  <a:solidFill>
                    <a:srgbClr val="24D9EC"/>
                  </a:solidFill>
                  <a:effectLst/>
                  <a:uLnTx/>
                  <a:uFillTx/>
                  <a:latin typeface="UVF Blenda Script" panose="02040603050506020204" pitchFamily="18" charset="0"/>
                  <a:ea typeface="字体视界-遇见字体" panose="02010601030101010101" pitchFamily="2" charset="-122"/>
                  <a:cs typeface="+mn-cs"/>
                </a:rPr>
                <a:t> </a:t>
              </a:r>
              <a:r>
                <a:rPr kumimoji="0" lang="en-US" altLang="zh-CN" sz="9600" b="1" i="0" u="none" strike="noStrike" kern="1200" cap="none" spc="0" normalizeH="0" baseline="0" noProof="0" dirty="0" err="1">
                  <a:ln w="76200">
                    <a:solidFill>
                      <a:srgbClr val="24D9EC"/>
                    </a:solidFill>
                  </a:ln>
                  <a:solidFill>
                    <a:srgbClr val="24D9EC"/>
                  </a:solidFill>
                  <a:effectLst/>
                  <a:uLnTx/>
                  <a:uFillTx/>
                  <a:latin typeface="UVF Blenda Script" panose="02040603050506020204" pitchFamily="18" charset="0"/>
                  <a:ea typeface="字体视界-遇见字体" panose="02010601030101010101" pitchFamily="2" charset="-122"/>
                  <a:cs typeface="+mn-cs"/>
                </a:rPr>
                <a:t>tốt</a:t>
              </a:r>
              <a:r>
                <a:rPr kumimoji="0" lang="en-US" altLang="zh-CN" sz="9600" b="1" i="0" u="none" strike="noStrike" kern="1200" cap="none" spc="0" normalizeH="0" baseline="0" noProof="0" dirty="0">
                  <a:ln w="76200">
                    <a:solidFill>
                      <a:srgbClr val="24D9EC"/>
                    </a:solidFill>
                  </a:ln>
                  <a:solidFill>
                    <a:srgbClr val="24D9EC"/>
                  </a:solidFill>
                  <a:effectLst/>
                  <a:uLnTx/>
                  <a:uFillTx/>
                  <a:latin typeface="UVF Blenda Script" panose="02040603050506020204" pitchFamily="18" charset="0"/>
                  <a:ea typeface="字体视界-遇见字体" panose="02010601030101010101" pitchFamily="2" charset="-122"/>
                  <a:cs typeface="+mn-cs"/>
                </a:rPr>
                <a:t>!</a:t>
              </a:r>
              <a:endParaRPr kumimoji="0" lang="zh-CN" altLang="en-US" sz="9600" b="1" i="0" u="none" strike="noStrike" kern="1200" cap="none" spc="0" normalizeH="0" baseline="0" noProof="0" dirty="0">
                <a:ln w="76200">
                  <a:solidFill>
                    <a:srgbClr val="24D9EC"/>
                  </a:solidFill>
                </a:ln>
                <a:solidFill>
                  <a:srgbClr val="24D9EC"/>
                </a:solidFill>
                <a:effectLst/>
                <a:uLnTx/>
                <a:uFillTx/>
                <a:latin typeface="UVF Blenda Script" panose="02040603050506020204" pitchFamily="18" charset="0"/>
                <a:ea typeface="字体视界-遇见字体" panose="02010601030101010101" pitchFamily="2" charset="-122"/>
                <a:cs typeface="+mn-cs"/>
              </a:endParaRPr>
            </a:p>
          </p:txBody>
        </p:sp>
        <p:sp>
          <p:nvSpPr>
            <p:cNvPr id="24" name="矩形 27">
              <a:extLst>
                <a:ext uri="{FF2B5EF4-FFF2-40B4-BE49-F238E27FC236}">
                  <a16:creationId xmlns:a16="http://schemas.microsoft.com/office/drawing/2014/main" id="{37646F65-5EE7-46D2-BAC6-00B7A06BF23F}"/>
                </a:ext>
              </a:extLst>
            </p:cNvPr>
            <p:cNvSpPr/>
            <p:nvPr/>
          </p:nvSpPr>
          <p:spPr>
            <a:xfrm>
              <a:off x="2497213" y="1506686"/>
              <a:ext cx="7824296" cy="3046988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1" i="0" u="none" strike="noStrike" kern="1200" cap="none" spc="0" normalizeH="0" baseline="0" noProof="0" dirty="0" err="1">
                  <a:ln w="19050">
                    <a:solidFill>
                      <a:prstClr val="black"/>
                    </a:solidFill>
                  </a:ln>
                  <a:solidFill>
                    <a:srgbClr val="FFFF00"/>
                  </a:solidFill>
                  <a:effectLst/>
                  <a:uLnTx/>
                  <a:uFillTx/>
                  <a:latin typeface="UVF Blenda Script" panose="02040603050506020204" pitchFamily="18" charset="0"/>
                  <a:ea typeface="字体视界-遇见字体" panose="02010601030101010101" pitchFamily="2" charset="-122"/>
                  <a:cs typeface="+mn-cs"/>
                </a:rPr>
                <a:t>Chúc</a:t>
              </a:r>
              <a:r>
                <a:rPr kumimoji="0" lang="en-US" altLang="zh-CN" sz="9600" b="1" i="0" u="none" strike="noStrike" kern="1200" cap="none" spc="0" normalizeH="0" baseline="0" noProof="0" dirty="0">
                  <a:ln w="19050">
                    <a:solidFill>
                      <a:prstClr val="black"/>
                    </a:solidFill>
                  </a:ln>
                  <a:solidFill>
                    <a:srgbClr val="FFFF00"/>
                  </a:solidFill>
                  <a:effectLst/>
                  <a:uLnTx/>
                  <a:uFillTx/>
                  <a:latin typeface="UVF Blenda Script" panose="02040603050506020204" pitchFamily="18" charset="0"/>
                  <a:ea typeface="字体视界-遇见字体" panose="02010601030101010101" pitchFamily="2" charset="-122"/>
                  <a:cs typeface="+mn-cs"/>
                </a:rPr>
                <a:t> </a:t>
              </a:r>
              <a:r>
                <a:rPr kumimoji="0" lang="en-US" altLang="zh-CN" sz="9600" b="1" i="0" u="none" strike="noStrike" kern="1200" cap="none" spc="0" normalizeH="0" baseline="0" noProof="0" dirty="0" err="1">
                  <a:ln w="19050">
                    <a:solidFill>
                      <a:prstClr val="black"/>
                    </a:solidFill>
                  </a:ln>
                  <a:solidFill>
                    <a:srgbClr val="FFFF00"/>
                  </a:solidFill>
                  <a:effectLst/>
                  <a:uLnTx/>
                  <a:uFillTx/>
                  <a:latin typeface="UVF Blenda Script" panose="02040603050506020204" pitchFamily="18" charset="0"/>
                  <a:ea typeface="字体视界-遇见字体" panose="02010601030101010101" pitchFamily="2" charset="-122"/>
                  <a:cs typeface="+mn-cs"/>
                </a:rPr>
                <a:t>các</a:t>
              </a:r>
              <a:r>
                <a:rPr kumimoji="0" lang="en-US" altLang="zh-CN" sz="9600" b="1" i="0" u="none" strike="noStrike" kern="1200" cap="none" spc="0" normalizeH="0" baseline="0" noProof="0" dirty="0">
                  <a:ln w="19050">
                    <a:solidFill>
                      <a:prstClr val="black"/>
                    </a:solidFill>
                  </a:ln>
                  <a:solidFill>
                    <a:srgbClr val="FFFF00"/>
                  </a:solidFill>
                  <a:effectLst/>
                  <a:uLnTx/>
                  <a:uFillTx/>
                  <a:latin typeface="UVF Blenda Script" panose="02040603050506020204" pitchFamily="18" charset="0"/>
                  <a:ea typeface="字体视界-遇见字体" panose="02010601030101010101" pitchFamily="2" charset="-122"/>
                  <a:cs typeface="+mn-cs"/>
                </a:rPr>
                <a:t> con </a:t>
              </a:r>
              <a:r>
                <a:rPr kumimoji="0" lang="en-US" altLang="zh-CN" sz="9600" b="1" i="0" u="none" strike="noStrike" kern="1200" cap="none" spc="0" normalizeH="0" baseline="0" noProof="0" dirty="0" err="1">
                  <a:ln w="19050">
                    <a:solidFill>
                      <a:prstClr val="black"/>
                    </a:solidFill>
                  </a:ln>
                  <a:solidFill>
                    <a:srgbClr val="FFFF00"/>
                  </a:solidFill>
                  <a:effectLst/>
                  <a:uLnTx/>
                  <a:uFillTx/>
                  <a:latin typeface="UVF Blenda Script" panose="02040603050506020204" pitchFamily="18" charset="0"/>
                  <a:ea typeface="字体视界-遇见字体" panose="02010601030101010101" pitchFamily="2" charset="-122"/>
                  <a:cs typeface="+mn-cs"/>
                </a:rPr>
                <a:t>học</a:t>
              </a:r>
              <a:r>
                <a:rPr kumimoji="0" lang="en-US" altLang="zh-CN" sz="9600" b="1" i="0" u="none" strike="noStrike" kern="1200" cap="none" spc="0" normalizeH="0" baseline="0" noProof="0" dirty="0">
                  <a:ln w="19050">
                    <a:solidFill>
                      <a:prstClr val="black"/>
                    </a:solidFill>
                  </a:ln>
                  <a:solidFill>
                    <a:srgbClr val="FFFF00"/>
                  </a:solidFill>
                  <a:effectLst/>
                  <a:uLnTx/>
                  <a:uFillTx/>
                  <a:latin typeface="UVF Blenda Script" panose="02040603050506020204" pitchFamily="18" charset="0"/>
                  <a:ea typeface="字体视界-遇见字体" panose="02010601030101010101" pitchFamily="2" charset="-122"/>
                  <a:cs typeface="+mn-cs"/>
                </a:rPr>
                <a:t> </a:t>
              </a:r>
              <a:r>
                <a:rPr kumimoji="0" lang="en-US" altLang="zh-CN" sz="9600" b="1" i="0" u="none" strike="noStrike" kern="1200" cap="none" spc="0" normalizeH="0" baseline="0" noProof="0" dirty="0" err="1">
                  <a:ln w="19050">
                    <a:solidFill>
                      <a:prstClr val="black"/>
                    </a:solidFill>
                  </a:ln>
                  <a:solidFill>
                    <a:srgbClr val="FFFF00"/>
                  </a:solidFill>
                  <a:effectLst/>
                  <a:uLnTx/>
                  <a:uFillTx/>
                  <a:latin typeface="UVF Blenda Script" panose="02040603050506020204" pitchFamily="18" charset="0"/>
                  <a:ea typeface="字体视界-遇见字体" panose="02010601030101010101" pitchFamily="2" charset="-122"/>
                  <a:cs typeface="+mn-cs"/>
                </a:rPr>
                <a:t>tốt</a:t>
              </a:r>
              <a:r>
                <a:rPr kumimoji="0" lang="en-US" altLang="zh-CN" sz="9600" b="1" i="0" u="none" strike="noStrike" kern="1200" cap="none" spc="0" normalizeH="0" baseline="0" noProof="0" dirty="0">
                  <a:ln w="19050">
                    <a:solidFill>
                      <a:prstClr val="black"/>
                    </a:solidFill>
                  </a:ln>
                  <a:solidFill>
                    <a:srgbClr val="FFFF00"/>
                  </a:solidFill>
                  <a:effectLst/>
                  <a:uLnTx/>
                  <a:uFillTx/>
                  <a:latin typeface="UVF Blenda Script" panose="02040603050506020204" pitchFamily="18" charset="0"/>
                  <a:ea typeface="字体视界-遇见字体" panose="02010601030101010101" pitchFamily="2" charset="-122"/>
                  <a:cs typeface="+mn-cs"/>
                </a:rPr>
                <a:t>!</a:t>
              </a:r>
              <a:endParaRPr kumimoji="0" lang="zh-CN" altLang="en-US" sz="96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UVF Blenda Script" panose="02040603050506020204" pitchFamily="18" charset="0"/>
                <a:ea typeface="字体视界-遇见字体" panose="02010601030101010101" pitchFamily="2" charset="-122"/>
                <a:cs typeface="+mn-cs"/>
              </a:endParaRPr>
            </a:p>
          </p:txBody>
        </p:sp>
      </p:grpSp>
      <p:sp>
        <p:nvSpPr>
          <p:cNvPr id="19" name="矩形 16">
            <a:extLst>
              <a:ext uri="{FF2B5EF4-FFF2-40B4-BE49-F238E27FC236}">
                <a16:creationId xmlns:a16="http://schemas.microsoft.com/office/drawing/2014/main" id="{BFEA4F93-D11E-4BD7-B5C1-3BDA35C79E3B}"/>
              </a:ext>
            </a:extLst>
          </p:cNvPr>
          <p:cNvSpPr/>
          <p:nvPr/>
        </p:nvSpPr>
        <p:spPr>
          <a:xfrm flipH="1">
            <a:off x="1849926" y="4494321"/>
            <a:ext cx="14843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A1EAF5"/>
                </a:solidFill>
                <a:effectLst/>
                <a:uLnTx/>
                <a:uFillTx/>
                <a:latin typeface="UTM Helve" panose="02040603050506020204" pitchFamily="18" charset="0"/>
                <a:ea typeface="字体视界-狮子座体" panose="02000500000000000000" pitchFamily="2" charset="-122"/>
                <a:cs typeface="+mn-cs"/>
              </a:rPr>
              <a:t>MNT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A1EAF5"/>
              </a:solidFill>
              <a:effectLst/>
              <a:uLnTx/>
              <a:uFillTx/>
              <a:latin typeface="UTM Helve" panose="02040603050506020204" pitchFamily="18" charset="0"/>
              <a:ea typeface="字体视界-狮子座体" panose="02000500000000000000" pitchFamily="2" charset="-122"/>
              <a:cs typeface="+mn-cs"/>
            </a:endParaRPr>
          </a:p>
        </p:txBody>
      </p:sp>
      <p:sp>
        <p:nvSpPr>
          <p:cNvPr id="20" name="矩形 16">
            <a:extLst>
              <a:ext uri="{FF2B5EF4-FFF2-40B4-BE49-F238E27FC236}">
                <a16:creationId xmlns:a16="http://schemas.microsoft.com/office/drawing/2014/main" id="{F5E0A394-3B22-4C4A-8204-EDA3E65D1B31}"/>
              </a:ext>
            </a:extLst>
          </p:cNvPr>
          <p:cNvSpPr/>
          <p:nvPr/>
        </p:nvSpPr>
        <p:spPr>
          <a:xfrm flipH="1">
            <a:off x="10431746" y="4605626"/>
            <a:ext cx="14843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A1EAF5"/>
                </a:solidFill>
                <a:effectLst/>
                <a:uLnTx/>
                <a:uFillTx/>
                <a:latin typeface="UTM Helve" panose="02040603050506020204" pitchFamily="18" charset="0"/>
                <a:ea typeface="字体视界-狮子座体" panose="02000500000000000000" pitchFamily="2" charset="-122"/>
                <a:cs typeface="+mn-cs"/>
              </a:rPr>
              <a:t>MNT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A1EAF5"/>
              </a:solidFill>
              <a:effectLst/>
              <a:uLnTx/>
              <a:uFillTx/>
              <a:latin typeface="UTM Helve" panose="02040603050506020204" pitchFamily="18" charset="0"/>
              <a:ea typeface="字体视界-狮子座体" panose="02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233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3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500"/>
                            </p:stCondLst>
                            <p:childTnLst>
                              <p:par>
                                <p:cTn id="3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500"/>
                            </p:stCondLst>
                            <p:childTnLst>
                              <p:par>
                                <p:cTn id="3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10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-">
            <a:hlinkClick r:id="" action="ppaction://hlinkshowjump?jump=nextslide">
              <a:snd r:embed="rId8" name="CLICK_wav.wav"/>
            </a:hlinkClick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794" y="4976033"/>
            <a:ext cx="2939970" cy="1371454"/>
          </a:xfrm>
          <a:prstGeom prst="rect">
            <a:avLst/>
          </a:prstGeom>
        </p:spPr>
      </p:pic>
      <p:pic>
        <p:nvPicPr>
          <p:cNvPr id="3" name="-">
            <a:hlinkClick r:id="" action="ppaction://media"/>
          </p:cNvPr>
          <p:cNvPicPr>
            <a:picLocks noChangeAspect="1"/>
          </p:cNvPicPr>
          <p:nvPr>
            <a:audi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573490" y="6347487"/>
            <a:ext cx="487363" cy="48736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011510" y="851246"/>
            <a:ext cx="7688688" cy="3631763"/>
            <a:chOff x="2393324" y="658062"/>
            <a:chExt cx="7688688" cy="3631763"/>
          </a:xfrm>
        </p:grpSpPr>
        <p:sp>
          <p:nvSpPr>
            <p:cNvPr id="4" name="TextBox 3"/>
            <p:cNvSpPr txBox="1"/>
            <p:nvPr/>
          </p:nvSpPr>
          <p:spPr>
            <a:xfrm>
              <a:off x="2393324" y="658062"/>
              <a:ext cx="7688688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Kabel KT" panose="02040603050506020204" pitchFamily="18" charset="0"/>
                  <a:ea typeface="+mn-ea"/>
                  <a:cs typeface="Times New Roman" panose="02020603050405020304" pitchFamily="18" charset="0"/>
                </a:rPr>
                <a:t>CHĂM SÓC MÈO CON</a:t>
              </a:r>
              <a:endParaRPr kumimoji="0" lang="vi-VN" sz="1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393324" y="658062"/>
              <a:ext cx="7688688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6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EC1F28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Times New Roman" panose="02020603050405020304" pitchFamily="18" charset="0"/>
                </a:rPr>
                <a:t>CHĂM SÓC </a:t>
              </a:r>
              <a:r>
                <a:rPr kumimoji="0" lang="en-US" sz="116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F47723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Times New Roman" panose="02020603050405020304" pitchFamily="18" charset="0"/>
                </a:rPr>
                <a:t>MÈO CON</a:t>
              </a:r>
              <a:endParaRPr kumimoji="0" lang="vi-VN" sz="11600" b="1" i="0" u="none" strike="noStrike" kern="1200" cap="none" spc="0" normalizeH="0" baseline="0" noProof="0" dirty="0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614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9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8537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-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73490" y="6347487"/>
            <a:ext cx="487363" cy="48736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522113" y="851247"/>
            <a:ext cx="8230660" cy="1325284"/>
            <a:chOff x="2344896" y="658062"/>
            <a:chExt cx="7737117" cy="2554545"/>
          </a:xfrm>
        </p:grpSpPr>
        <p:sp>
          <p:nvSpPr>
            <p:cNvPr id="4" name="TextBox 3"/>
            <p:cNvSpPr txBox="1"/>
            <p:nvPr/>
          </p:nvSpPr>
          <p:spPr>
            <a:xfrm>
              <a:off x="2393324" y="658062"/>
              <a:ext cx="7688689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Kabel KT" panose="02040603050506020204" pitchFamily="18" charset="0"/>
                  <a:ea typeface="+mn-ea"/>
                  <a:cs typeface="Times New Roman" panose="02020603050405020304" pitchFamily="18" charset="0"/>
                </a:rPr>
                <a:t>Hãy</a:t>
              </a: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Kabel KT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Kabel KT" panose="02040603050506020204" pitchFamily="18" charset="0"/>
                  <a:ea typeface="+mn-ea"/>
                  <a:cs typeface="Times New Roman" panose="02020603050405020304" pitchFamily="18" charset="0"/>
                </a:rPr>
                <a:t>chọn</a:t>
              </a: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Kabel KT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Kabel KT" panose="02040603050506020204" pitchFamily="18" charset="0"/>
                  <a:ea typeface="+mn-ea"/>
                  <a:cs typeface="Times New Roman" panose="02020603050405020304" pitchFamily="18" charset="0"/>
                </a:rPr>
                <a:t>câu</a:t>
              </a: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Kabel KT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Kabel KT" panose="02040603050506020204" pitchFamily="18" charset="0"/>
                  <a:ea typeface="+mn-ea"/>
                  <a:cs typeface="Times New Roman" panose="02020603050405020304" pitchFamily="18" charset="0"/>
                </a:rPr>
                <a:t>hỏi</a:t>
              </a:r>
              <a:endPara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344896" y="658062"/>
              <a:ext cx="7688689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 w="28575">
                    <a:noFill/>
                  </a:ln>
                  <a:solidFill>
                    <a:srgbClr val="EC1F28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Times New Roman" panose="02020603050405020304" pitchFamily="18" charset="0"/>
                </a:rPr>
                <a:t>Hãy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EC1F28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28575">
                    <a:noFill/>
                  </a:ln>
                  <a:solidFill>
                    <a:srgbClr val="EC1F28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Times New Roman" panose="02020603050405020304" pitchFamily="18" charset="0"/>
                </a:rPr>
                <a:t>chọn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EC1F28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28575">
                    <a:noFill/>
                  </a:ln>
                  <a:solidFill>
                    <a:srgbClr val="F47723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Times New Roman" panose="02020603050405020304" pitchFamily="18" charset="0"/>
                </a:rPr>
                <a:t>câu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F47723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28575">
                    <a:noFill/>
                  </a:ln>
                  <a:solidFill>
                    <a:srgbClr val="F47723"/>
                  </a:solidFill>
                  <a:effectLst>
                    <a:glow rad="203200">
                      <a:prstClr val="white"/>
                    </a:glow>
                  </a:effectLst>
                  <a:uLnTx/>
                  <a:uFillTx/>
                  <a:latin typeface="UTM Kabel KT" panose="02040603050506020204" pitchFamily="18" charset="0"/>
                  <a:ea typeface="+mn-ea"/>
                  <a:cs typeface="Times New Roman" panose="02020603050405020304" pitchFamily="18" charset="0"/>
                </a:rPr>
                <a:t>hỏi</a:t>
              </a:r>
              <a:endParaRPr kumimoji="0" lang="vi-VN" sz="8000" b="1" i="0" u="none" strike="noStrike" kern="1200" cap="none" spc="0" normalizeH="0" baseline="0" noProof="0" dirty="0">
                <a:ln w="28575">
                  <a:noFill/>
                </a:ln>
                <a:solidFill>
                  <a:srgbClr val="F47723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-">
            <a:hlinkClick r:id="rId18" action="ppaction://hlinksldjump">
              <a:snd r:embed="rId19" name="Pop.wav"/>
            </a:hlinkClick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537" y="2414541"/>
            <a:ext cx="1330772" cy="1427361"/>
          </a:xfrm>
          <a:prstGeom prst="rect">
            <a:avLst/>
          </a:prstGeom>
        </p:spPr>
      </p:pic>
      <p:pic>
        <p:nvPicPr>
          <p:cNvPr id="10" name="-">
            <a:hlinkClick r:id="rId21" action="ppaction://hlinksldjump">
              <a:snd r:embed="rId19" name="Pop.wav"/>
            </a:hlinkClick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198" y="2412808"/>
            <a:ext cx="1330772" cy="1427361"/>
          </a:xfrm>
          <a:prstGeom prst="rect">
            <a:avLst/>
          </a:prstGeom>
        </p:spPr>
      </p:pic>
      <p:pic>
        <p:nvPicPr>
          <p:cNvPr id="11" name="-">
            <a:hlinkClick r:id="rId23" action="ppaction://hlinksldjump">
              <a:snd r:embed="rId19" name="Pop.wav"/>
            </a:hlinkClick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347" y="2420142"/>
            <a:ext cx="1330772" cy="1427361"/>
          </a:xfrm>
          <a:prstGeom prst="rect">
            <a:avLst/>
          </a:prstGeom>
        </p:spPr>
      </p:pic>
      <p:pic>
        <p:nvPicPr>
          <p:cNvPr id="13" name="-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761" y="2470750"/>
            <a:ext cx="1111198" cy="1173051"/>
          </a:xfrm>
          <a:prstGeom prst="rect">
            <a:avLst/>
          </a:prstGeom>
        </p:spPr>
      </p:pic>
      <p:pic>
        <p:nvPicPr>
          <p:cNvPr id="14" name="-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626" y="2453776"/>
            <a:ext cx="1111198" cy="1173051"/>
          </a:xfrm>
          <a:prstGeom prst="rect">
            <a:avLst/>
          </a:prstGeom>
        </p:spPr>
      </p:pic>
      <p:pic>
        <p:nvPicPr>
          <p:cNvPr id="15" name="-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190" y="2470750"/>
            <a:ext cx="1111198" cy="1173051"/>
          </a:xfrm>
          <a:prstGeom prst="rect">
            <a:avLst/>
          </a:prstGeom>
        </p:spPr>
      </p:pic>
      <p:pic>
        <p:nvPicPr>
          <p:cNvPr id="17" name="-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005" y="2233428"/>
            <a:ext cx="455876" cy="473871"/>
          </a:xfrm>
          <a:prstGeom prst="rect">
            <a:avLst/>
          </a:prstGeom>
        </p:spPr>
      </p:pic>
      <p:pic>
        <p:nvPicPr>
          <p:cNvPr id="18" name="-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146" y="2224258"/>
            <a:ext cx="455876" cy="473871"/>
          </a:xfrm>
          <a:prstGeom prst="rect">
            <a:avLst/>
          </a:prstGeom>
        </p:spPr>
      </p:pic>
      <p:pic>
        <p:nvPicPr>
          <p:cNvPr id="19" name="-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807" y="2176531"/>
            <a:ext cx="455876" cy="47387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320496" y="3785963"/>
            <a:ext cx="1164854" cy="1325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28575">
                  <a:noFill/>
                </a:ln>
                <a:solidFill>
                  <a:srgbClr val="EC1F28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kumimoji="0" lang="vi-VN" sz="8000" b="1" i="0" u="none" strike="noStrike" kern="1200" cap="none" spc="0" normalizeH="0" baseline="0" noProof="0" dirty="0">
              <a:ln w="28575">
                <a:noFill/>
              </a:ln>
              <a:solidFill>
                <a:srgbClr val="F47723"/>
              </a:solidFill>
              <a:effectLst>
                <a:glow rad="203200">
                  <a:prstClr val="white"/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303204" y="3767598"/>
            <a:ext cx="1164854" cy="1325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28575">
                  <a:noFill/>
                </a:ln>
                <a:solidFill>
                  <a:srgbClr val="EC1F28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vi-VN" sz="8000" b="1" i="0" u="none" strike="noStrike" kern="1200" cap="none" spc="0" normalizeH="0" baseline="0" noProof="0" dirty="0">
              <a:ln w="28575">
                <a:noFill/>
              </a:ln>
              <a:solidFill>
                <a:srgbClr val="F47723"/>
              </a:solidFill>
              <a:effectLst>
                <a:glow rad="203200">
                  <a:prstClr val="white"/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054347" y="3785963"/>
            <a:ext cx="1164854" cy="1325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28575">
                  <a:noFill/>
                </a:ln>
                <a:solidFill>
                  <a:srgbClr val="EC1F28"/>
                </a:solidFill>
                <a:effectLst>
                  <a:glow rad="203200">
                    <a:prstClr val="white"/>
                  </a:glow>
                </a:effectLst>
                <a:uLnTx/>
                <a:uFillTx/>
                <a:latin typeface="UTM Kabel KT" panose="020406030505060202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vi-VN" sz="8000" b="1" i="0" u="none" strike="noStrike" kern="1200" cap="none" spc="0" normalizeH="0" baseline="0" noProof="0" dirty="0">
              <a:ln w="28575">
                <a:noFill/>
              </a:ln>
              <a:solidFill>
                <a:srgbClr val="F47723"/>
              </a:solidFill>
              <a:effectLst>
                <a:glow rad="203200">
                  <a:prstClr val="white"/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-">
            <a:hlinkClick r:id="rId27" action="ppaction://hlinksldjump">
              <a:snd r:embed="rId28" name="Star.wav"/>
            </a:hlinkClick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042" y="5915026"/>
            <a:ext cx="981080" cy="94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17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8537" numSld="999" showWhenStopped="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xit" presetSubtype="3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xit" presetSubtype="3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-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58994" y="569053"/>
            <a:ext cx="1447431" cy="1523323"/>
          </a:xfrm>
          <a:prstGeom prst="rect">
            <a:avLst/>
          </a:prstGeom>
        </p:spPr>
      </p:pic>
      <p:pic>
        <p:nvPicPr>
          <p:cNvPr id="6" name="-">
            <a:hlinkClick r:id="rId14" action="ppaction://hlinksldjump">
              <a:snd r:embed="rId15" name="Star.wav"/>
            </a:hlinkClick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1" y="119007"/>
            <a:ext cx="981080" cy="942974"/>
          </a:xfrm>
          <a:prstGeom prst="rect">
            <a:avLst/>
          </a:prstGeom>
        </p:spPr>
      </p:pic>
      <p:sp>
        <p:nvSpPr>
          <p:cNvPr id="8" name="-"/>
          <p:cNvSpPr txBox="1"/>
          <p:nvPr>
            <p:custDataLst>
              <p:tags r:id="rId3"/>
            </p:custDataLst>
          </p:nvPr>
        </p:nvSpPr>
        <p:spPr>
          <a:xfrm>
            <a:off x="4795760" y="119007"/>
            <a:ext cx="3310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01</a:t>
            </a:r>
          </a:p>
        </p:txBody>
      </p:sp>
      <p:sp>
        <p:nvSpPr>
          <p:cNvPr id="13" name="-"/>
          <p:cNvSpPr txBox="1"/>
          <p:nvPr>
            <p:custDataLst>
              <p:tags r:id="rId4"/>
            </p:custDataLst>
          </p:nvPr>
        </p:nvSpPr>
        <p:spPr>
          <a:xfrm>
            <a:off x="4201189" y="1399431"/>
            <a:ext cx="463371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vi-VN" sz="6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nào dưới đây là động từ?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-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23" y="4655752"/>
            <a:ext cx="3384684" cy="802325"/>
          </a:xfrm>
          <a:prstGeom prst="rect">
            <a:avLst/>
          </a:prstGeom>
        </p:spPr>
      </p:pic>
      <p:pic>
        <p:nvPicPr>
          <p:cNvPr id="10" name="-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541" y="5476201"/>
            <a:ext cx="2966648" cy="1238764"/>
          </a:xfrm>
          <a:prstGeom prst="rect">
            <a:avLst/>
          </a:prstGeom>
        </p:spPr>
      </p:pic>
      <p:sp>
        <p:nvSpPr>
          <p:cNvPr id="15" name="-"/>
          <p:cNvSpPr txBox="1"/>
          <p:nvPr>
            <p:custDataLst>
              <p:tags r:id="rId7"/>
            </p:custDataLst>
          </p:nvPr>
        </p:nvSpPr>
        <p:spPr>
          <a:xfrm>
            <a:off x="1182183" y="5852076"/>
            <a:ext cx="3019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Thương</a:t>
            </a:r>
            <a:r>
              <a:rPr kumimoji="0" lang="vi-VN" sz="3200" b="1" i="0" u="none" strike="noStrike" kern="1200" cap="none" spc="0" normalizeH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mến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8" name="-"/>
          <p:cNvGrpSpPr/>
          <p:nvPr>
            <p:custDataLst>
              <p:tags r:id="rId8"/>
            </p:custDataLst>
          </p:nvPr>
        </p:nvGrpSpPr>
        <p:grpSpPr>
          <a:xfrm>
            <a:off x="4601018" y="5492950"/>
            <a:ext cx="3071364" cy="1238764"/>
            <a:chOff x="4682041" y="5476201"/>
            <a:chExt cx="3071364" cy="1238764"/>
          </a:xfrm>
        </p:grpSpPr>
        <p:pic>
          <p:nvPicPr>
            <p:cNvPr id="11" name="-">
              <a:hlinkClick r:id="" action="ppaction://hlinkshowjump?jump=nextslide">
                <a:snd r:embed="rId19" name="Level Fail.wav"/>
              </a:hlinkClick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2041" y="5476201"/>
              <a:ext cx="2966648" cy="1238764"/>
            </a:xfrm>
            <a:prstGeom prst="rect">
              <a:avLst/>
            </a:prstGeom>
          </p:spPr>
        </p:pic>
        <p:sp>
          <p:nvSpPr>
            <p:cNvPr id="16" name="-">
              <a:hlinkClick r:id="" action="ppaction://hlinkshowjump?jump=nextslide">
                <a:snd r:embed="rId19" name="Level Fail.wav"/>
              </a:hlinkClick>
            </p:cNvPr>
            <p:cNvSpPr txBox="1"/>
            <p:nvPr/>
          </p:nvSpPr>
          <p:spPr>
            <a:xfrm>
              <a:off x="4734399" y="5835327"/>
              <a:ext cx="30190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 smtClean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Học sinh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2" name="-"/>
          <p:cNvGrpSpPr/>
          <p:nvPr>
            <p:custDataLst>
              <p:tags r:id="rId9"/>
            </p:custDataLst>
          </p:nvPr>
        </p:nvGrpSpPr>
        <p:grpSpPr>
          <a:xfrm>
            <a:off x="8019853" y="5440260"/>
            <a:ext cx="3019006" cy="1238764"/>
            <a:chOff x="4682041" y="5476201"/>
            <a:chExt cx="3019006" cy="1238764"/>
          </a:xfrm>
        </p:grpSpPr>
        <p:pic>
          <p:nvPicPr>
            <p:cNvPr id="23" name="-">
              <a:hlinkClick r:id="" action="ppaction://hlinkshowjump?jump=nextslide">
                <a:snd r:embed="rId19" name="Level Fail.wav"/>
              </a:hlinkClick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2041" y="5476201"/>
              <a:ext cx="2966648" cy="1238764"/>
            </a:xfrm>
            <a:prstGeom prst="rect">
              <a:avLst/>
            </a:prstGeom>
          </p:spPr>
        </p:pic>
        <p:sp>
          <p:nvSpPr>
            <p:cNvPr id="24" name="-">
              <a:hlinkClick r:id="" action="ppaction://hlinkshowjump?jump=nextslide">
                <a:snd r:embed="rId19" name="Level Fail.wav"/>
              </a:hlinkClick>
            </p:cNvPr>
            <p:cNvSpPr txBox="1"/>
            <p:nvPr/>
          </p:nvSpPr>
          <p:spPr>
            <a:xfrm>
              <a:off x="4682041" y="5894341"/>
              <a:ext cx="30190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 smtClean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Trường</a:t>
              </a:r>
              <a:r>
                <a:rPr kumimoji="0" lang="vi-VN" sz="3600" b="1" i="0" u="none" strike="noStrike" kern="1200" cap="none" spc="0" normalizeH="0" noProof="0" dirty="0" smtClean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học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218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Pri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-">
            <a:hlinkClick r:id="" action="ppaction://hlinkshowjump?jump=previousslide">
              <a:snd r:embed="rId4" name="Bubble Burst.wav"/>
            </a:hlinkClick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890" y="5671596"/>
            <a:ext cx="1093229" cy="105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26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-">
            <a:hlinkClick r:id="rId13" action="ppaction://hlinksldjump">
              <a:snd r:embed="rId14" name="Star.wav"/>
            </a:hlinkClick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1" y="119007"/>
            <a:ext cx="981080" cy="942974"/>
          </a:xfrm>
          <a:prstGeom prst="rect">
            <a:avLst/>
          </a:prstGeom>
        </p:spPr>
      </p:pic>
      <p:pic>
        <p:nvPicPr>
          <p:cNvPr id="10" name="-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995" y="5509710"/>
            <a:ext cx="2966648" cy="1238764"/>
          </a:xfrm>
          <a:prstGeom prst="rect">
            <a:avLst/>
          </a:prstGeom>
        </p:spPr>
      </p:pic>
      <p:sp>
        <p:nvSpPr>
          <p:cNvPr id="15" name="-"/>
          <p:cNvSpPr txBox="1"/>
          <p:nvPr>
            <p:custDataLst>
              <p:tags r:id="rId3"/>
            </p:custDataLst>
          </p:nvPr>
        </p:nvSpPr>
        <p:spPr>
          <a:xfrm>
            <a:off x="4596995" y="5769494"/>
            <a:ext cx="30190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Yêu</a:t>
            </a:r>
            <a:r>
              <a:rPr kumimoji="0" lang="vi-VN" sz="4000" b="1" i="0" u="none" strike="noStrike" kern="1200" cap="none" spc="0" normalizeH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quý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8" name="-"/>
          <p:cNvGrpSpPr/>
          <p:nvPr>
            <p:custDataLst>
              <p:tags r:id="rId4"/>
            </p:custDataLst>
          </p:nvPr>
        </p:nvGrpSpPr>
        <p:grpSpPr>
          <a:xfrm>
            <a:off x="1230842" y="5474985"/>
            <a:ext cx="3019006" cy="1238764"/>
            <a:chOff x="4682041" y="5476201"/>
            <a:chExt cx="3019006" cy="1238764"/>
          </a:xfrm>
        </p:grpSpPr>
        <p:pic>
          <p:nvPicPr>
            <p:cNvPr id="11" name="-">
              <a:hlinkClick r:id="" action="ppaction://hlinkshowjump?jump=nextslide">
                <a:snd r:embed="rId17" name="Level Fail.wav"/>
              </a:hlinkClick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2041" y="5476201"/>
              <a:ext cx="2966648" cy="1238764"/>
            </a:xfrm>
            <a:prstGeom prst="rect">
              <a:avLst/>
            </a:prstGeom>
          </p:spPr>
        </p:pic>
        <p:sp>
          <p:nvSpPr>
            <p:cNvPr id="16" name="-">
              <a:hlinkClick r:id="" action="ppaction://hlinkshowjump?jump=nextslide">
                <a:snd r:embed="rId17" name="Level Fail.wav"/>
              </a:hlinkClick>
            </p:cNvPr>
            <p:cNvSpPr txBox="1"/>
            <p:nvPr/>
          </p:nvSpPr>
          <p:spPr>
            <a:xfrm>
              <a:off x="4682041" y="5801487"/>
              <a:ext cx="301900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kumimoji="0" lang="vi-VN" sz="4400" b="1" i="0" u="none" strike="noStrike" kern="1200" cap="none" spc="0" normalizeH="0" baseline="0" noProof="0" dirty="0" smtClean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2" name="-"/>
          <p:cNvGrpSpPr/>
          <p:nvPr>
            <p:custDataLst>
              <p:tags r:id="rId5"/>
            </p:custDataLst>
          </p:nvPr>
        </p:nvGrpSpPr>
        <p:grpSpPr>
          <a:xfrm>
            <a:off x="8015506" y="5509710"/>
            <a:ext cx="3019006" cy="1238764"/>
            <a:chOff x="4677694" y="5476201"/>
            <a:chExt cx="3019006" cy="1238764"/>
          </a:xfrm>
        </p:grpSpPr>
        <p:pic>
          <p:nvPicPr>
            <p:cNvPr id="23" name="-">
              <a:hlinkClick r:id="" action="ppaction://hlinkshowjump?jump=nextslide">
                <a:snd r:embed="rId17" name="Level Fail.wav"/>
              </a:hlinkClick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2041" y="5476201"/>
              <a:ext cx="2966648" cy="1238764"/>
            </a:xfrm>
            <a:prstGeom prst="rect">
              <a:avLst/>
            </a:prstGeom>
          </p:spPr>
        </p:pic>
        <p:sp>
          <p:nvSpPr>
            <p:cNvPr id="24" name="-">
              <a:hlinkClick r:id="" action="ppaction://hlinkshowjump?jump=nextslide">
                <a:snd r:embed="rId17" name="Level Fail.wav"/>
              </a:hlinkClick>
            </p:cNvPr>
            <p:cNvSpPr txBox="1"/>
            <p:nvPr/>
          </p:nvSpPr>
          <p:spPr>
            <a:xfrm>
              <a:off x="4677694" y="5735985"/>
              <a:ext cx="30190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 smtClean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Thầy cô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9" name="-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58994" y="569053"/>
            <a:ext cx="1447431" cy="1523323"/>
          </a:xfrm>
          <a:prstGeom prst="rect">
            <a:avLst/>
          </a:prstGeom>
        </p:spPr>
      </p:pic>
      <p:sp>
        <p:nvSpPr>
          <p:cNvPr id="30" name="-"/>
          <p:cNvSpPr txBox="1"/>
          <p:nvPr>
            <p:custDataLst>
              <p:tags r:id="rId7"/>
            </p:custDataLst>
          </p:nvPr>
        </p:nvSpPr>
        <p:spPr>
          <a:xfrm>
            <a:off x="4795760" y="119007"/>
            <a:ext cx="3310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02</a:t>
            </a:r>
          </a:p>
        </p:txBody>
      </p:sp>
      <p:sp>
        <p:nvSpPr>
          <p:cNvPr id="32" name="-"/>
          <p:cNvSpPr txBox="1"/>
          <p:nvPr>
            <p:custDataLst>
              <p:tags r:id="rId8"/>
            </p:custDataLst>
          </p:nvPr>
        </p:nvSpPr>
        <p:spPr>
          <a:xfrm>
            <a:off x="4453364" y="1532377"/>
            <a:ext cx="422816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noProof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 từ trong câu sau là gì?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“ Em yêu</a:t>
            </a:r>
            <a:r>
              <a:rPr kumimoji="0" lang="vi-VN" sz="4400" b="1" i="0" u="none" strike="noStrike" kern="1200" cap="none" spc="0" normalizeH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quý thầy cô.”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-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364" y="4804226"/>
            <a:ext cx="3384684" cy="80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97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Pri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-">
            <a:hlinkClick r:id="" action="ppaction://hlinkshowjump?jump=previousslide">
              <a:snd r:embed="rId4" name="Bubble Burst.wav"/>
            </a:hlinkClick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890" y="5671596"/>
            <a:ext cx="1093229" cy="105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94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-">
            <a:hlinkClick r:id="rId13" action="ppaction://hlinksldjump">
              <a:snd r:embed="rId14" name="Star.wav"/>
            </a:hlinkClick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1" y="119007"/>
            <a:ext cx="981080" cy="942974"/>
          </a:xfrm>
          <a:prstGeom prst="rect">
            <a:avLst/>
          </a:prstGeom>
        </p:spPr>
      </p:pic>
      <p:pic>
        <p:nvPicPr>
          <p:cNvPr id="10" name="-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938" y="5474985"/>
            <a:ext cx="2966648" cy="1238764"/>
          </a:xfrm>
          <a:prstGeom prst="rect">
            <a:avLst/>
          </a:prstGeom>
        </p:spPr>
      </p:pic>
      <p:sp>
        <p:nvSpPr>
          <p:cNvPr id="15" name="-"/>
          <p:cNvSpPr txBox="1"/>
          <p:nvPr>
            <p:custDataLst>
              <p:tags r:id="rId3"/>
            </p:custDataLst>
          </p:nvPr>
        </p:nvSpPr>
        <p:spPr>
          <a:xfrm>
            <a:off x="8122938" y="5709646"/>
            <a:ext cx="30190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Nhớ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8" name="-"/>
          <p:cNvGrpSpPr/>
          <p:nvPr>
            <p:custDataLst>
              <p:tags r:id="rId4"/>
            </p:custDataLst>
          </p:nvPr>
        </p:nvGrpSpPr>
        <p:grpSpPr>
          <a:xfrm>
            <a:off x="1412299" y="5474985"/>
            <a:ext cx="3019006" cy="1238764"/>
            <a:chOff x="4665787" y="5476201"/>
            <a:chExt cx="3019006" cy="1238764"/>
          </a:xfrm>
        </p:grpSpPr>
        <p:pic>
          <p:nvPicPr>
            <p:cNvPr id="11" name="-">
              <a:hlinkClick r:id="" action="ppaction://hlinkshowjump?jump=nextslide">
                <a:snd r:embed="rId17" name="Level Fail.wav"/>
              </a:hlinkClick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2041" y="5476201"/>
              <a:ext cx="2966648" cy="1238764"/>
            </a:xfrm>
            <a:prstGeom prst="rect">
              <a:avLst/>
            </a:prstGeom>
          </p:spPr>
        </p:pic>
        <p:sp>
          <p:nvSpPr>
            <p:cNvPr id="16" name="-">
              <a:hlinkClick r:id="" action="ppaction://hlinkshowjump?jump=nextslide">
                <a:snd r:embed="rId17" name="Level Fail.wav"/>
              </a:hlinkClick>
            </p:cNvPr>
            <p:cNvSpPr txBox="1"/>
            <p:nvPr/>
          </p:nvSpPr>
          <p:spPr>
            <a:xfrm>
              <a:off x="4665787" y="5710862"/>
              <a:ext cx="30190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 smtClean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Như</a:t>
              </a:r>
              <a:r>
                <a:rPr kumimoji="0" lang="vi-VN" sz="4000" b="1" i="0" u="none" strike="noStrike" kern="1200" cap="none" spc="0" normalizeH="0" noProof="0" dirty="0" smtClean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2" name="-"/>
          <p:cNvGrpSpPr/>
          <p:nvPr>
            <p:custDataLst>
              <p:tags r:id="rId5"/>
            </p:custDataLst>
          </p:nvPr>
        </p:nvGrpSpPr>
        <p:grpSpPr>
          <a:xfrm>
            <a:off x="4705710" y="5474985"/>
            <a:ext cx="3064472" cy="1238764"/>
            <a:chOff x="4682041" y="5476201"/>
            <a:chExt cx="3064472" cy="1238764"/>
          </a:xfrm>
        </p:grpSpPr>
        <p:pic>
          <p:nvPicPr>
            <p:cNvPr id="23" name="-">
              <a:hlinkClick r:id="" action="ppaction://hlinkshowjump?jump=nextslide">
                <a:snd r:embed="rId17" name="Level Fail.wav"/>
              </a:hlinkClick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2041" y="5476201"/>
              <a:ext cx="2966648" cy="1238764"/>
            </a:xfrm>
            <a:prstGeom prst="rect">
              <a:avLst/>
            </a:prstGeom>
          </p:spPr>
        </p:pic>
        <p:sp>
          <p:nvSpPr>
            <p:cNvPr id="24" name="-">
              <a:hlinkClick r:id="" action="ppaction://hlinkshowjump?jump=nextslide">
                <a:snd r:embed="rId17" name="Level Fail.wav"/>
              </a:hlinkClick>
            </p:cNvPr>
            <p:cNvSpPr txBox="1"/>
            <p:nvPr/>
          </p:nvSpPr>
          <p:spPr>
            <a:xfrm>
              <a:off x="4727507" y="5740452"/>
              <a:ext cx="301900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 smtClean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Làm</a:t>
              </a:r>
              <a:r>
                <a:rPr kumimoji="0" lang="en-US" sz="4400" b="1" i="0" u="none" strike="noStrike" kern="1200" cap="none" spc="0" normalizeH="0" baseline="0" noProof="0" dirty="0" smtClean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 smtClean="0">
                  <a:ln>
                    <a:noFill/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gì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9" name="-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58994" y="569053"/>
            <a:ext cx="1447431" cy="1523323"/>
          </a:xfrm>
          <a:prstGeom prst="rect">
            <a:avLst/>
          </a:prstGeom>
        </p:spPr>
      </p:pic>
      <p:sp>
        <p:nvSpPr>
          <p:cNvPr id="27" name="-"/>
          <p:cNvSpPr txBox="1"/>
          <p:nvPr>
            <p:custDataLst>
              <p:tags r:id="rId7"/>
            </p:custDataLst>
          </p:nvPr>
        </p:nvSpPr>
        <p:spPr>
          <a:xfrm>
            <a:off x="4795760" y="119007"/>
            <a:ext cx="3310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03</a:t>
            </a:r>
          </a:p>
        </p:txBody>
      </p:sp>
      <p:sp>
        <p:nvSpPr>
          <p:cNvPr id="28" name="-"/>
          <p:cNvSpPr txBox="1"/>
          <p:nvPr>
            <p:custDataLst>
              <p:tags r:id="rId8"/>
            </p:custDataLst>
          </p:nvPr>
        </p:nvSpPr>
        <p:spPr>
          <a:xfrm>
            <a:off x="4040165" y="1245033"/>
            <a:ext cx="482154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noProof="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 động từ phù hợp vào câu sau: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“Một</a:t>
            </a:r>
            <a:r>
              <a:rPr kumimoji="0" lang="vi-VN" sz="4000" b="1" i="0" u="none" strike="noStrike" kern="1200" cap="none" spc="0" normalizeH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tuần nay, bạn Lan bị ốm.Cả lớp ai cũng ... </a:t>
            </a:r>
            <a:r>
              <a:rPr lang="vi-VN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kumimoji="0" lang="vi-VN" sz="4000" b="1" i="0" u="none" strike="noStrike" kern="1200" cap="none" spc="0" normalizeH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ạn.”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-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307" y="4700052"/>
            <a:ext cx="3384684" cy="80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43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Pri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heme/theme1.xml><?xml version="1.0" encoding="utf-8"?>
<a:theme xmlns:a="http://schemas.openxmlformats.org/drawingml/2006/main" name="www.99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461</Words>
  <Application>Microsoft Office PowerPoint</Application>
  <PresentationFormat>Widescreen</PresentationFormat>
  <Paragraphs>99</Paragraphs>
  <Slides>21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9" baseType="lpstr">
      <vt:lpstr>UTM Edwardian</vt:lpstr>
      <vt:lpstr>UVF Blenda Script</vt:lpstr>
      <vt:lpstr>Calibri Light</vt:lpstr>
      <vt:lpstr>字体视界-狮子座体</vt:lpstr>
      <vt:lpstr>UTM LinotypeZapfino KT</vt:lpstr>
      <vt:lpstr>Times New Roman</vt:lpstr>
      <vt:lpstr>Wingdings</vt:lpstr>
      <vt:lpstr>UTM Kabel KT</vt:lpstr>
      <vt:lpstr>UTM Helve</vt:lpstr>
      <vt:lpstr>Calibri</vt:lpstr>
      <vt:lpstr>UTM Times</vt:lpstr>
      <vt:lpstr>等线</vt:lpstr>
      <vt:lpstr>Arial</vt:lpstr>
      <vt:lpstr>Cambria</vt:lpstr>
      <vt:lpstr>Century Gothic</vt:lpstr>
      <vt:lpstr>字体视界-遇见字体</vt:lpstr>
      <vt:lpstr>www.99ppt.com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Techsi.vn</cp:lastModifiedBy>
  <cp:revision>13</cp:revision>
  <dcterms:created xsi:type="dcterms:W3CDTF">2023-09-13T12:12:34Z</dcterms:created>
  <dcterms:modified xsi:type="dcterms:W3CDTF">2023-10-13T06:09:18Z</dcterms:modified>
</cp:coreProperties>
</file>