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711" r:id="rId4"/>
  </p:sldMasterIdLst>
  <p:notesMasterIdLst>
    <p:notesMasterId r:id="rId27"/>
  </p:notesMasterIdLst>
  <p:sldIdLst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56" r:id="rId14"/>
    <p:sldId id="276" r:id="rId15"/>
    <p:sldId id="280" r:id="rId16"/>
    <p:sldId id="258" r:id="rId17"/>
    <p:sldId id="279" r:id="rId18"/>
    <p:sldId id="259" r:id="rId19"/>
    <p:sldId id="260" r:id="rId20"/>
    <p:sldId id="261" r:id="rId21"/>
    <p:sldId id="262" r:id="rId22"/>
    <p:sldId id="282" r:id="rId23"/>
    <p:sldId id="281" r:id="rId24"/>
    <p:sldId id="263" r:id="rId25"/>
    <p:sldId id="264" r:id="rId26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宋体" panose="02010600030101010101" pitchFamily="2" charset="-122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P001 4 hàng" panose="020B0603050302020204" pitchFamily="34" charset="-93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xRGcqVvkGw/N7qgHyTqCvVyJP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53781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4268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343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761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0495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595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61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1538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74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680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748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2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58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19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15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39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45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57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2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24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50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47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2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0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0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3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508764"/>
            <a:ext cx="5668636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1331058"/>
            <a:ext cx="4130749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3453135"/>
            <a:ext cx="2611755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422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955675"/>
            <a:ext cx="3589496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350" kern="1200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1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255821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51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018890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zh-CN" altLang="en-US" sz="1350" kern="120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7"/>
            <a:ext cx="3751660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8" y="1049796"/>
            <a:ext cx="5660359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4085590"/>
            <a:ext cx="1816418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089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611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1122218"/>
            <a:ext cx="873052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255821"/>
            <a:ext cx="1964384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75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buFontTx/>
              <a:buNone/>
              <a:defRPr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2224564"/>
            <a:ext cx="7384311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2161349"/>
            <a:ext cx="115941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514350">
              <a:buClrTx/>
              <a:defRPr/>
            </a:pPr>
            <a:endParaRPr lang="en-US" sz="1013" dirty="0">
              <a:solidFill>
                <a:prstClr val="white"/>
              </a:solidFill>
              <a:latin typeface="Calibri"/>
              <a:ea typeface="Arial-Rounded"/>
              <a:cs typeface="+mn-cs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2224564"/>
            <a:ext cx="1045812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buFontTx/>
              <a:buNone/>
              <a:defRPr/>
            </a:pPr>
            <a:endParaRPr lang="en-US" sz="1013" kern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2087842"/>
            <a:ext cx="139626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>
                <a:solidFill>
                  <a:prstClr val="white"/>
                </a:solidFill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>
                <a:solidFill>
                  <a:prstClr val="white"/>
                </a:solidFill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6473418"/>
            <a:ext cx="260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Hương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 </a:t>
            </a:r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Thảo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891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8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 dirty="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8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6938010" y="47238"/>
            <a:ext cx="260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Hương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 </a:t>
            </a:r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Thảo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38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4901804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4001445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8" y="2321004"/>
            <a:ext cx="4920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5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5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5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5910407"/>
            <a:ext cx="260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prstClr val="black"/>
                </a:solidFill>
                <a:latin typeface="Arial-Rounded"/>
              </a:rPr>
              <a:t>Hương</a:t>
            </a:r>
            <a:r>
              <a:rPr lang="en-US" sz="9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Arial-Rounded"/>
              </a:rPr>
              <a:t>Thảo</a:t>
            </a:r>
            <a:r>
              <a:rPr lang="en-US" sz="900" dirty="0">
                <a:solidFill>
                  <a:prstClr val="black"/>
                </a:solidFill>
                <a:latin typeface="Arial-Rounded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052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AA2-99DB-4063-A39A-292F4BFAC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1F3E1-F973-41BE-8BFC-62F361BFA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A830A-520E-44D2-A118-C90B3FE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E086-2C18-40B5-85A3-C5EA6AA70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A9C8F-66DB-40CF-84FE-BC5AB3F62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17145-50A2-4C61-B14D-60561321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B835-9670-41D5-8D17-466E692CA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153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CAEA5-6ABD-45B3-AAC5-C740AF3A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14626-5C88-466A-8288-62CA6C576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7B268-CC93-40B1-9F09-E32F7A26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E086-2C18-40B5-85A3-C5EA6AA70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F165C-919B-4D9D-8B30-1FFAED8C0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70464-88A1-4283-9CD4-B1A633B8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B835-9670-41D5-8D17-466E692CA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6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A10A-8BDD-416E-9558-F18CC9A56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903A0-0DB4-421C-BFBB-33C8FE520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66BA2-D48E-4F9A-BEFC-3DE42BA98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E086-2C18-40B5-85A3-C5EA6AA70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B0157-D2D3-469E-9ABF-2B163B12B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7C393-2D7E-4DEA-9D07-96621B5D4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B835-9670-41D5-8D17-466E692CA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71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8C985-8219-4CFC-BDBB-AF9CD683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B776C-186A-4305-B61B-B2419DCD0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5587D-2AD4-4359-9F19-969E4F117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B28C9-315B-417C-8C56-8CFAED596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E086-2C18-40B5-85A3-C5EA6AA70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DFA78-74C6-409B-9D21-B60E89914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2B5E6-395C-45C7-BFD2-97FC014B2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B835-9670-41D5-8D17-466E692CA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95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A28F6-E92C-40E3-B28B-8A1B8A14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04903-AA2A-4397-8DD1-B0E8EF968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F90-4311-4798-8C47-16851054C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99331-E2BF-4C6C-B4AB-35E118EF4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525C6-C56B-4DAE-977E-E00EFDB29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2ADA8-5795-4ED7-BAB6-1A5843CA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E086-2C18-40B5-85A3-C5EA6AA70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857E3-C4FB-4632-999C-91274F89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30831-1381-4B08-8E9F-8D49C8AC7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B835-9670-41D5-8D17-466E692CA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31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1BB00-57A0-4F7F-AF5D-D16BCA9E8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93FA-375B-43A0-998E-32A010521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E086-2C18-40B5-85A3-C5EA6AA70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C17B8A-8AFE-402C-AC39-AE26BF41F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0340D-C267-4AD8-958D-3843DF25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B835-9670-41D5-8D17-466E692CA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27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B848E-E25F-4579-A88A-625FBC7B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E086-2C18-40B5-85A3-C5EA6AA70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0EFA5-9B14-4DA5-8E1F-235AB1AA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4D05E-FDD8-49AF-9375-4E826A4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B835-9670-41D5-8D17-466E692CA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114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E5CBA-658E-4441-88B1-9C6C1CFF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C611-1A55-4D02-B902-663F41DC5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5A5EF-1277-437A-834E-95A3A28B0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D886B-3747-4B49-9F65-24BF81A8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E086-2C18-40B5-85A3-C5EA6AA70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B598B-91FF-4676-9A5E-4B4ECAEF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DE179-DC15-439A-AE44-B3D86FF5A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B835-9670-41D5-8D17-466E692CA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054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C1FB-D258-497C-B9CA-676722A6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49146-FBE6-424F-B73E-FDE484DE92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280EE-96B8-4941-971A-D96290A7D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1ABD5-E23F-4473-93A2-52D10F7A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E086-2C18-40B5-85A3-C5EA6AA70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3E9CB-9558-4B47-B912-65418373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D78DD-07FC-4BA9-8E6F-3920BB41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B835-9670-41D5-8D17-466E692CA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26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DA013-1C5C-46B8-8F3D-D401987C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9DDF23-DAC1-479D-AF5E-5364BAAFE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BAFE7-07B6-4BC9-B2EC-95F91CE02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E086-2C18-40B5-85A3-C5EA6AA70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FC557-83A9-4B8D-922E-90BD0064A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56305-71A4-4AED-A3A7-41C803AF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B835-9670-41D5-8D17-466E692CA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47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09D00A-2F94-451B-A108-7DC53DA3B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2E5D8-0F98-481C-9685-FB186D11C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51937-A674-431F-9713-957D46E1E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E086-2C18-40B5-85A3-C5EA6AA70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A3B61-49BA-4A87-A1E0-AB631129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0D360-993D-4A04-9969-FD4D2E7D6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B835-9670-41D5-8D17-466E692CA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693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2"/>
            <a:ext cx="9164583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6008812" y="0"/>
            <a:ext cx="4736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82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3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E08E231-020E-454B-814C-04386EE4B12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buClrTx/>
                <a:buFontTx/>
                <a:buNone/>
              </a:pPr>
              <a:t>2022/12/18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BE349D6-2446-475D-9F9F-B6A9DFEA62F2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zh-CN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zh-CN" alt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 Box 5">
            <a:extLst>
              <a:ext uri="{FF2B5EF4-FFF2-40B4-BE49-F238E27FC236}">
                <a16:creationId xmlns:a16="http://schemas.microsoft.com/office/drawing/2014/main" id="{22689820-B70B-43ED-B538-3556219BCE62}"/>
              </a:ext>
            </a:extLst>
          </p:cNvPr>
          <p:cNvSpPr txBox="1"/>
          <p:nvPr userDrawn="1"/>
        </p:nvSpPr>
        <p:spPr>
          <a:xfrm>
            <a:off x="6457950" y="-8146"/>
            <a:ext cx="35558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1050" kern="1200" dirty="0" err="1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+mn-cs"/>
              </a:rPr>
              <a:t>Hương</a:t>
            </a:r>
            <a:r>
              <a:rPr lang="en-US" sz="1050" kern="12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n-US" sz="1050" kern="1200" dirty="0" err="1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+mn-cs"/>
              </a:rPr>
              <a:t>Thảo</a:t>
            </a:r>
            <a:r>
              <a:rPr lang="en-US" sz="1050" kern="12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lang="en-US" sz="1050" kern="1200" dirty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1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357BB7-D85A-4D69-9512-975F7165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95F65-7066-4939-90A5-70E5EDBE4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BD81E-5ECE-47C5-9095-CDA428100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44E086-2C18-40B5-85A3-C5EA6AA7019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12/18/2022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0BCB0-6F11-4463-817C-2D4EC784A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618B5-21EE-47CD-A907-B6E9F62AD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8D1B835-9670-41D5-8D17-466E692CA1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789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10" Type="http://schemas.openxmlformats.org/officeDocument/2006/relationships/image" Target="../media/image45.png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10" Type="http://schemas.openxmlformats.org/officeDocument/2006/relationships/image" Target="../media/image45.png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18" Type="http://schemas.openxmlformats.org/officeDocument/2006/relationships/image" Target="../media/image25.png"/><Relationship Id="rId26" Type="http://schemas.openxmlformats.org/officeDocument/2006/relationships/image" Target="../media/image26.gif"/><Relationship Id="rId3" Type="http://schemas.openxmlformats.org/officeDocument/2006/relationships/slideLayout" Target="../slideLayouts/slideLayout18.xml"/><Relationship Id="rId21" Type="http://schemas.openxmlformats.org/officeDocument/2006/relationships/slide" Target="slide10.xml"/><Relationship Id="rId7" Type="http://schemas.openxmlformats.org/officeDocument/2006/relationships/slide" Target="slide5.xml"/><Relationship Id="rId12" Type="http://schemas.openxmlformats.org/officeDocument/2006/relationships/image" Target="../media/image23.png"/><Relationship Id="rId17" Type="http://schemas.openxmlformats.org/officeDocument/2006/relationships/slide" Target="slide9.xml"/><Relationship Id="rId25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slide" Target="slide7.xml"/><Relationship Id="rId24" Type="http://schemas.openxmlformats.org/officeDocument/2006/relationships/image" Target="../media/image21.gif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23" Type="http://schemas.microsoft.com/office/2007/relationships/hdphoto" Target="../media/hdphoto1.wdp"/><Relationship Id="rId10" Type="http://schemas.openxmlformats.org/officeDocument/2006/relationships/slide" Target="slide6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8.xml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8.wmf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8.wmf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8.wm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8.wmf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6245533" y="1951283"/>
            <a:ext cx="2935940" cy="3913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6422572" y="4939393"/>
            <a:ext cx="2721429" cy="117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49130" y="4887973"/>
            <a:ext cx="1265766" cy="89781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882" y="1951283"/>
            <a:ext cx="6512216" cy="830997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 defTabSz="685800">
              <a:buClrTx/>
              <a:defRPr/>
            </a:pPr>
            <a:r>
              <a:rPr lang="en-US" sz="6600" b="1" kern="120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Nhím</a:t>
            </a:r>
            <a:r>
              <a:rPr lang="en-US" sz="6600" b="1" kern="120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600" b="1" kern="120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Nâu</a:t>
            </a:r>
            <a:r>
              <a:rPr lang="en-US" sz="6600" b="1" kern="120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600" b="1" kern="120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lang="en-US" sz="6600" b="1" kern="120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600" b="1" kern="120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endParaRPr lang="en-US" sz="6600" b="1" kern="120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4193" t="2191" r="2693" b="6031"/>
          <a:stretch/>
        </p:blipFill>
        <p:spPr>
          <a:xfrm>
            <a:off x="84296" y="3790951"/>
            <a:ext cx="2333028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7025f93bab81e29a45dfc8ebfbf481b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4623" y="2457450"/>
            <a:ext cx="2681339" cy="505269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 cap="flat" cmpd="sng">
            <a:solidFill>
              <a:srgbClr val="DC5D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p1"/>
          <p:cNvGrpSpPr/>
          <p:nvPr/>
        </p:nvGrpSpPr>
        <p:grpSpPr>
          <a:xfrm>
            <a:off x="1321706" y="-37467"/>
            <a:ext cx="7648122" cy="2018182"/>
            <a:chOff x="2180216" y="1968007"/>
            <a:chExt cx="6699183" cy="2018182"/>
          </a:xfrm>
        </p:grpSpPr>
        <p:sp>
          <p:nvSpPr>
            <p:cNvPr id="88" name="Google Shape;88;p1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>
                <a:gd name="adj" fmla="val 16667"/>
              </a:avLst>
            </a:prstGeom>
            <a:solidFill>
              <a:srgbClr val="CCC0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7188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7188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1"/>
          <p:cNvSpPr txBox="1"/>
          <p:nvPr/>
        </p:nvSpPr>
        <p:spPr>
          <a:xfrm>
            <a:off x="1272050" y="457200"/>
            <a:ext cx="893875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NGÀY - THÁNG</a:t>
            </a:r>
            <a:endParaRPr sz="7200" b="0" i="0" u="none" strike="noStrike" cap="none">
              <a:solidFill>
                <a:srgbClr val="2490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 l="44582"/>
          <a:stretch/>
        </p:blipFill>
        <p:spPr>
          <a:xfrm>
            <a:off x="0" y="-237679"/>
            <a:ext cx="2417323" cy="201701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199232" y="326499"/>
            <a:ext cx="22180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Bài 30</a:t>
            </a:r>
            <a:endParaRPr sz="4000" b="1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1208661" y="2486037"/>
            <a:ext cx="644809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Tiết </a:t>
            </a:r>
            <a:r>
              <a:rPr lang="en-US" sz="540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– trang 116</a:t>
            </a:r>
            <a:endParaRPr sz="5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1675187" y="6433940"/>
            <a:ext cx="78360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74" y="320350"/>
            <a:ext cx="8826417" cy="6305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79A7F-AC37-4998-8924-E552B7866C2B}"/>
              </a:ext>
            </a:extLst>
          </p:cNvPr>
          <p:cNvSpPr txBox="1"/>
          <p:nvPr/>
        </p:nvSpPr>
        <p:spPr>
          <a:xfrm>
            <a:off x="1391463" y="562603"/>
            <a:ext cx="721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 err="1">
                <a:solidFill>
                  <a:prstClr val="white"/>
                </a:solidFill>
                <a:latin typeface="HP001 4 hàng" pitchFamily="34" charset="0"/>
              </a:rPr>
              <a:t>Thứ</a:t>
            </a:r>
            <a:r>
              <a:rPr lang="en-US" sz="2800" b="1" kern="12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HP001 4 hàng" pitchFamily="34" charset="0"/>
              </a:rPr>
              <a:t>hai</a:t>
            </a:r>
            <a:r>
              <a:rPr lang="en-US" sz="2800" b="1" kern="12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kern="1200" err="1">
                <a:solidFill>
                  <a:prstClr val="white"/>
                </a:solidFill>
                <a:latin typeface="HP001 4 hàng" pitchFamily="34" charset="0"/>
              </a:rPr>
              <a:t>ngày</a:t>
            </a:r>
            <a:r>
              <a:rPr lang="en-US" sz="2800" b="1" kern="120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kern="1200" smtClean="0">
                <a:solidFill>
                  <a:prstClr val="white"/>
                </a:solidFill>
                <a:latin typeface="HP001 4 hàng" pitchFamily="34" charset="0"/>
              </a:rPr>
              <a:t>19 </a:t>
            </a:r>
            <a:r>
              <a:rPr lang="en-US" sz="2800" b="1" kern="1200" dirty="0" err="1">
                <a:solidFill>
                  <a:prstClr val="white"/>
                </a:solidFill>
                <a:latin typeface="HP001 4 hàng" pitchFamily="34" charset="0"/>
              </a:rPr>
              <a:t>tháng</a:t>
            </a:r>
            <a:r>
              <a:rPr lang="en-US" sz="2800" b="1" kern="1200" dirty="0">
                <a:solidFill>
                  <a:prstClr val="white"/>
                </a:solidFill>
                <a:latin typeface="HP001 4 hàng" pitchFamily="34" charset="0"/>
              </a:rPr>
              <a:t> 12 </a:t>
            </a:r>
            <a:r>
              <a:rPr lang="en-US" sz="2800" b="1" kern="1200" err="1">
                <a:solidFill>
                  <a:prstClr val="white"/>
                </a:solidFill>
                <a:latin typeface="HP001 4 hàng" pitchFamily="34" charset="0"/>
              </a:rPr>
              <a:t>năm</a:t>
            </a:r>
            <a:r>
              <a:rPr lang="en-US" sz="2800" b="1" kern="120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kern="1200" smtClean="0">
                <a:solidFill>
                  <a:prstClr val="white"/>
                </a:solidFill>
                <a:latin typeface="HP001 4 hàng" pitchFamily="34" charset="0"/>
              </a:rPr>
              <a:t>2022</a:t>
            </a:r>
            <a:endParaRPr lang="en-US" sz="2800" b="1" kern="1200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5317" y="3290500"/>
            <a:ext cx="2199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1350" b="1" kern="1200" dirty="0">
                <a:solidFill>
                  <a:srgbClr val="FFFF00"/>
                </a:solidFill>
                <a:latin typeface="HP001 4 hàng" pitchFamily="34" charset="0"/>
              </a:rPr>
              <a:t>,</a:t>
            </a:r>
            <a:endParaRPr lang="en-US" sz="1350" kern="1200" dirty="0">
              <a:solidFill>
                <a:prstClr val="black"/>
              </a:solidFill>
              <a:latin typeface="Arial-Rounde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391463" y="348901"/>
            <a:ext cx="1" cy="63058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2A065C-4921-454D-BC1B-308DD451AB90}"/>
              </a:ext>
            </a:extLst>
          </p:cNvPr>
          <p:cNvSpPr txBox="1"/>
          <p:nvPr/>
        </p:nvSpPr>
        <p:spPr>
          <a:xfrm>
            <a:off x="1967345" y="1716185"/>
            <a:ext cx="664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smtClean="0">
                <a:solidFill>
                  <a:srgbClr val="FFFF00"/>
                </a:solidFill>
                <a:latin typeface="HP001 4 hàng" pitchFamily="34" charset="0"/>
              </a:rPr>
              <a:t>Bài 30: Ngày </a:t>
            </a:r>
            <a:r>
              <a:rPr lang="en-US" sz="2800" b="1" kern="1200" dirty="0" smtClean="0">
                <a:solidFill>
                  <a:srgbClr val="FFFF00"/>
                </a:solidFill>
                <a:latin typeface="HP001 4 hàng" pitchFamily="34" charset="0"/>
              </a:rPr>
              <a:t>– </a:t>
            </a:r>
            <a:r>
              <a:rPr lang="en-US" sz="2800" b="1" kern="1200" smtClean="0">
                <a:solidFill>
                  <a:srgbClr val="FFFF00"/>
                </a:solidFill>
                <a:latin typeface="HP001 4 hàng" pitchFamily="34" charset="0"/>
              </a:rPr>
              <a:t>tháng </a:t>
            </a:r>
            <a:r>
              <a:rPr lang="en-US" sz="2800" b="1" kern="1200" smtClean="0">
                <a:solidFill>
                  <a:srgbClr val="FFFF00"/>
                </a:solidFill>
                <a:latin typeface="HP001 4 hàng" pitchFamily="34" charset="0"/>
              </a:rPr>
              <a:t>(tiết 1 , tr.116</a:t>
            </a:r>
            <a:r>
              <a:rPr lang="en-US" sz="2800" b="1" kern="1200" dirty="0" smtClean="0">
                <a:solidFill>
                  <a:srgbClr val="FFFF00"/>
                </a:solidFill>
                <a:latin typeface="HP001 4 hàng" pitchFamily="34" charset="0"/>
              </a:rPr>
              <a:t>)</a:t>
            </a:r>
            <a:endParaRPr lang="en-US" sz="2800" b="1" kern="1200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2529911" y="1159346"/>
            <a:ext cx="3981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   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Ǩ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8835036" y="1591286"/>
            <a:ext cx="250706" cy="281268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800" kern="120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7481704" y="944319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800" kern="120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8021864" y="885584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800" kern="120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8675610" y="814533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800" kern="120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748920" y="2074813"/>
            <a:ext cx="379113" cy="36423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800" kern="120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4288" y="5172075"/>
            <a:ext cx="9158288" cy="828675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4" y="4268942"/>
            <a:ext cx="1253196" cy="1636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699" y="4345868"/>
            <a:ext cx="1128716" cy="1559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635651" y="986195"/>
            <a:ext cx="461356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4050" kern="12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050" kern="12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302700" y="1686192"/>
            <a:ext cx="7855845" cy="574752"/>
            <a:chOff x="774356" y="888444"/>
            <a:chExt cx="9983668" cy="766336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52943" y="927144"/>
              <a:ext cx="8905081" cy="727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15000"/>
                </a:lnSpc>
                <a:buClrTx/>
                <a:defRPr/>
              </a:pPr>
              <a:r>
                <a:rPr lang="en-US" sz="28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 biết được số ngày trong tháng</a:t>
              </a:r>
              <a:r>
                <a:rPr lang="en-US" sz="2800" kern="12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86425" y="2568758"/>
            <a:ext cx="8490351" cy="660434"/>
            <a:chOff x="752655" y="2065203"/>
            <a:chExt cx="10790036" cy="880580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854805" y="2161978"/>
              <a:ext cx="9687886" cy="783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15000"/>
                </a:lnSpc>
                <a:buClrTx/>
                <a:defRPr/>
              </a:pPr>
              <a:r>
                <a:rPr lang="en-US" sz="28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 ngày trong tháng thông qua tờ lịch tháng.</a:t>
              </a:r>
              <a:endParaRPr lang="en-US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8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l="21745" t="25707" r="10361" b="11792"/>
          <a:stretch/>
        </p:blipFill>
        <p:spPr>
          <a:xfrm>
            <a:off x="381000" y="381000"/>
            <a:ext cx="7878791" cy="407789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52400" y="5533262"/>
            <a:ext cx="90242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Tháng 4, tháng 6, tháng 9, tháng 11 có 30 ngày</a:t>
            </a:r>
            <a:endParaRPr/>
          </a:p>
        </p:txBody>
      </p:sp>
      <p:sp>
        <p:nvSpPr>
          <p:cNvPr id="118" name="Google Shape;118;p3"/>
          <p:cNvSpPr txBox="1"/>
          <p:nvPr/>
        </p:nvSpPr>
        <p:spPr>
          <a:xfrm>
            <a:off x="211994" y="4435414"/>
            <a:ext cx="834001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Tháng 1, tháng 3, tháng 5, tháng 7, tháng 8, tháng 10, tháng 12 có 31 ngày</a:t>
            </a:r>
            <a:endParaRPr/>
          </a:p>
        </p:txBody>
      </p:sp>
      <p:sp>
        <p:nvSpPr>
          <p:cNvPr id="119" name="Google Shape;119;p3"/>
          <p:cNvSpPr txBox="1"/>
          <p:nvPr/>
        </p:nvSpPr>
        <p:spPr>
          <a:xfrm>
            <a:off x="166224" y="6118037"/>
            <a:ext cx="5701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Tháng 2 có 28 hoặc 29 ngày.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" name="Google Shape;120;p3"/>
          <p:cNvGrpSpPr/>
          <p:nvPr/>
        </p:nvGrpSpPr>
        <p:grpSpPr>
          <a:xfrm>
            <a:off x="93969" y="108547"/>
            <a:ext cx="8897632" cy="6602506"/>
            <a:chOff x="134471" y="121024"/>
            <a:chExt cx="11944115" cy="6602506"/>
          </a:xfrm>
        </p:grpSpPr>
        <p:cxnSp>
          <p:nvCxnSpPr>
            <p:cNvPr id="121" name="Google Shape;121;p3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2" name="Google Shape;122;p3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3" name="Google Shape;123;p3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4" name="Google Shape;124;p3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25" name="Google Shape;125;p3"/>
          <p:cNvPicPr preferRelativeResize="0"/>
          <p:nvPr/>
        </p:nvPicPr>
        <p:blipFill rotWithShape="1">
          <a:blip r:embed="rId4">
            <a:alphaModFix/>
          </a:blip>
          <a:srcRect l="11773" t="25426" r="61018" b="51783"/>
          <a:stretch/>
        </p:blipFill>
        <p:spPr>
          <a:xfrm>
            <a:off x="211994" y="79414"/>
            <a:ext cx="2455006" cy="1156686"/>
          </a:xfrm>
          <a:prstGeom prst="bracketPair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 l="37348" t="19463" b="18295"/>
          <a:stretch/>
        </p:blipFill>
        <p:spPr>
          <a:xfrm rot="2528252">
            <a:off x="7444142" y="653057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5">
            <a:alphaModFix/>
          </a:blip>
          <a:srcRect l="37348" t="19463" b="18295"/>
          <a:stretch/>
        </p:blipFill>
        <p:spPr>
          <a:xfrm rot="850378">
            <a:off x="7186700" y="403086"/>
            <a:ext cx="2730613" cy="698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/>
          <p:nvPr/>
        </p:nvSpPr>
        <p:spPr>
          <a:xfrm>
            <a:off x="1073325" y="196334"/>
            <a:ext cx="8534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00C1A-210C-4F4E-B4DC-C76D71DC0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857250"/>
            <a:ext cx="5143500" cy="51435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3D152206-38F8-5B44-8662-951CE68F93EE}"/>
              </a:ext>
            </a:extLst>
          </p:cNvPr>
          <p:cNvSpPr/>
          <p:nvPr/>
        </p:nvSpPr>
        <p:spPr>
          <a:xfrm>
            <a:off x="2000250" y="857250"/>
            <a:ext cx="1160585" cy="907367"/>
          </a:xfrm>
          <a:prstGeom prst="cloud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934D748-CA83-334B-9EDA-A4635AB592FB}"/>
              </a:ext>
            </a:extLst>
          </p:cNvPr>
          <p:cNvSpPr/>
          <p:nvPr/>
        </p:nvSpPr>
        <p:spPr>
          <a:xfrm>
            <a:off x="5944939" y="654095"/>
            <a:ext cx="2472782" cy="52611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55A099-2A95-4349-BCFB-4B0ED2786B31}"/>
              </a:ext>
            </a:extLst>
          </p:cNvPr>
          <p:cNvSpPr/>
          <p:nvPr/>
        </p:nvSpPr>
        <p:spPr>
          <a:xfrm>
            <a:off x="3326130" y="2091690"/>
            <a:ext cx="354330" cy="480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91E5CE-ED94-474C-A913-AC4BE7E9B710}"/>
              </a:ext>
            </a:extLst>
          </p:cNvPr>
          <p:cNvSpPr/>
          <p:nvPr/>
        </p:nvSpPr>
        <p:spPr>
          <a:xfrm>
            <a:off x="3963116" y="1760220"/>
            <a:ext cx="354330" cy="480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56A845-DEC8-47FB-8B6A-124B99BD5767}"/>
              </a:ext>
            </a:extLst>
          </p:cNvPr>
          <p:cNvSpPr/>
          <p:nvPr/>
        </p:nvSpPr>
        <p:spPr>
          <a:xfrm>
            <a:off x="4684753" y="2023110"/>
            <a:ext cx="354330" cy="480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C0D9B0-6AFF-4334-81E1-4D81396E83BB}"/>
              </a:ext>
            </a:extLst>
          </p:cNvPr>
          <p:cNvSpPr/>
          <p:nvPr/>
        </p:nvSpPr>
        <p:spPr>
          <a:xfrm>
            <a:off x="5192614" y="2011680"/>
            <a:ext cx="354330" cy="605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457A4A-D0F5-4DE7-A4CA-5BB3FEE9AECE}"/>
              </a:ext>
            </a:extLst>
          </p:cNvPr>
          <p:cNvSpPr/>
          <p:nvPr/>
        </p:nvSpPr>
        <p:spPr>
          <a:xfrm>
            <a:off x="5498903" y="2326005"/>
            <a:ext cx="354330" cy="480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00E7EE-60C5-4DB3-8CE8-C8F72BE7F96A}"/>
              </a:ext>
            </a:extLst>
          </p:cNvPr>
          <p:cNvSpPr/>
          <p:nvPr/>
        </p:nvSpPr>
        <p:spPr>
          <a:xfrm>
            <a:off x="6035876" y="2326005"/>
            <a:ext cx="354330" cy="554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5F4E14-0AF6-414B-B2D3-1BBA604CCBE0}"/>
              </a:ext>
            </a:extLst>
          </p:cNvPr>
          <p:cNvSpPr/>
          <p:nvPr/>
        </p:nvSpPr>
        <p:spPr>
          <a:xfrm>
            <a:off x="2842676" y="2137410"/>
            <a:ext cx="354330" cy="480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0B3C05-23D5-4A5F-AB4E-5095AF95E97C}"/>
              </a:ext>
            </a:extLst>
          </p:cNvPr>
          <p:cNvSpPr/>
          <p:nvPr/>
        </p:nvSpPr>
        <p:spPr>
          <a:xfrm>
            <a:off x="2930960" y="2820626"/>
            <a:ext cx="354330" cy="480060"/>
          </a:xfrm>
          <a:prstGeom prst="rect">
            <a:avLst/>
          </a:prstGeom>
          <a:solidFill>
            <a:srgbClr val="FFA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A5A190-49BA-43E7-A705-03E5D8C46F87}"/>
              </a:ext>
            </a:extLst>
          </p:cNvPr>
          <p:cNvSpPr/>
          <p:nvPr/>
        </p:nvSpPr>
        <p:spPr>
          <a:xfrm>
            <a:off x="3503295" y="2666594"/>
            <a:ext cx="354330" cy="480060"/>
          </a:xfrm>
          <a:prstGeom prst="rect">
            <a:avLst/>
          </a:prstGeom>
          <a:solidFill>
            <a:srgbClr val="FFA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8568E8-462D-4855-BF74-4C44F9EB8AFE}"/>
              </a:ext>
            </a:extLst>
          </p:cNvPr>
          <p:cNvSpPr/>
          <p:nvPr/>
        </p:nvSpPr>
        <p:spPr>
          <a:xfrm>
            <a:off x="3986749" y="2392547"/>
            <a:ext cx="367694" cy="480060"/>
          </a:xfrm>
          <a:prstGeom prst="rect">
            <a:avLst/>
          </a:prstGeom>
          <a:solidFill>
            <a:srgbClr val="FFA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BEAF96-2A01-48DA-8809-6FC5961937E1}"/>
              </a:ext>
            </a:extLst>
          </p:cNvPr>
          <p:cNvSpPr/>
          <p:nvPr/>
        </p:nvSpPr>
        <p:spPr>
          <a:xfrm>
            <a:off x="4611137" y="2666594"/>
            <a:ext cx="354330" cy="480060"/>
          </a:xfrm>
          <a:prstGeom prst="rect">
            <a:avLst/>
          </a:prstGeom>
          <a:solidFill>
            <a:srgbClr val="FFA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EC6734-1FD6-4F1D-B801-E3DF6FBF3926}"/>
              </a:ext>
            </a:extLst>
          </p:cNvPr>
          <p:cNvSpPr/>
          <p:nvPr/>
        </p:nvSpPr>
        <p:spPr>
          <a:xfrm>
            <a:off x="5094592" y="2758307"/>
            <a:ext cx="354330" cy="480060"/>
          </a:xfrm>
          <a:prstGeom prst="rect">
            <a:avLst/>
          </a:prstGeom>
          <a:solidFill>
            <a:srgbClr val="FFA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710611-3A81-4E7B-B7B6-7DA3704006D4}"/>
              </a:ext>
            </a:extLst>
          </p:cNvPr>
          <p:cNvSpPr/>
          <p:nvPr/>
        </p:nvSpPr>
        <p:spPr>
          <a:xfrm>
            <a:off x="5448922" y="2920365"/>
            <a:ext cx="234835" cy="197714"/>
          </a:xfrm>
          <a:prstGeom prst="rect">
            <a:avLst/>
          </a:prstGeom>
          <a:solidFill>
            <a:srgbClr val="FFA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 l="23470" t="27829" r="22959" b="19811"/>
          <a:stretch/>
        </p:blipFill>
        <p:spPr>
          <a:xfrm>
            <a:off x="967727" y="1766724"/>
            <a:ext cx="6970143" cy="38301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4"/>
          <p:cNvGrpSpPr/>
          <p:nvPr/>
        </p:nvGrpSpPr>
        <p:grpSpPr>
          <a:xfrm>
            <a:off x="134471" y="74188"/>
            <a:ext cx="8933329" cy="6649342"/>
            <a:chOff x="134471" y="121024"/>
            <a:chExt cx="11944115" cy="6602506"/>
          </a:xfrm>
        </p:grpSpPr>
        <p:cxnSp>
          <p:nvCxnSpPr>
            <p:cNvPr id="135" name="Google Shape;135;p4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7048" y="4909664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 l="37348" t="19463" b="18295"/>
          <a:stretch/>
        </p:blipFill>
        <p:spPr>
          <a:xfrm rot="850378">
            <a:off x="6651493" y="184323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 l="37348" t="19463" b="18295"/>
          <a:stretch/>
        </p:blipFill>
        <p:spPr>
          <a:xfrm rot="2528252">
            <a:off x="7117179" y="515865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/>
          <p:nvPr/>
        </p:nvSpPr>
        <p:spPr>
          <a:xfrm>
            <a:off x="967727" y="1111852"/>
            <a:ext cx="6201597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Tìm hai con vật có cùng ngày sinh: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001" y="87078"/>
            <a:ext cx="2590799" cy="96171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"/>
          <p:cNvSpPr/>
          <p:nvPr/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4"/>
          <p:cNvCxnSpPr/>
          <p:nvPr/>
        </p:nvCxnSpPr>
        <p:spPr>
          <a:xfrm flipH="1">
            <a:off x="2438400" y="3398859"/>
            <a:ext cx="2514600" cy="94454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4"/>
          <p:cNvCxnSpPr/>
          <p:nvPr/>
        </p:nvCxnSpPr>
        <p:spPr>
          <a:xfrm flipH="1">
            <a:off x="5257800" y="3398859"/>
            <a:ext cx="1219201" cy="55272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" name="Google Shape;148;p4"/>
          <p:cNvCxnSpPr/>
          <p:nvPr/>
        </p:nvCxnSpPr>
        <p:spPr>
          <a:xfrm rot="10800000">
            <a:off x="3581400" y="3398859"/>
            <a:ext cx="3276600" cy="55272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9" name="Google Shape;149;p4"/>
          <p:cNvSpPr/>
          <p:nvPr/>
        </p:nvSpPr>
        <p:spPr>
          <a:xfrm>
            <a:off x="1295400" y="6432163"/>
            <a:ext cx="9677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5"/>
          <p:cNvPicPr preferRelativeResize="0"/>
          <p:nvPr/>
        </p:nvPicPr>
        <p:blipFill rotWithShape="1">
          <a:blip r:embed="rId3">
            <a:alphaModFix/>
          </a:blip>
          <a:srcRect l="50255" t="40330" r="6384" b="17687"/>
          <a:stretch/>
        </p:blipFill>
        <p:spPr>
          <a:xfrm>
            <a:off x="1095848" y="1471657"/>
            <a:ext cx="7504595" cy="40850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5"/>
          <p:cNvGrpSpPr/>
          <p:nvPr/>
        </p:nvGrpSpPr>
        <p:grpSpPr>
          <a:xfrm>
            <a:off x="134471" y="74188"/>
            <a:ext cx="8933329" cy="6649342"/>
            <a:chOff x="134471" y="121024"/>
            <a:chExt cx="11944115" cy="6602506"/>
          </a:xfrm>
        </p:grpSpPr>
        <p:cxnSp>
          <p:nvCxnSpPr>
            <p:cNvPr id="156" name="Google Shape;156;p5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60" name="Google Shape;160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6979075" y="184323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7590017" y="515865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26590" y="5488876"/>
            <a:ext cx="1574390" cy="146293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/>
          <p:nvPr/>
        </p:nvSpPr>
        <p:spPr>
          <a:xfrm>
            <a:off x="934084" y="520949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a) Nêu các ngày còn thiếu trong tờ lịch tháng 12 dưới đây: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182821" y="312145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3542113" y="3693475"/>
            <a:ext cx="715379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14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5951684" y="3168047"/>
            <a:ext cx="681233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10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5159204" y="3653176"/>
            <a:ext cx="667164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16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2844789" y="4155099"/>
            <a:ext cx="641852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5"/>
          <p:cNvSpPr txBox="1"/>
          <p:nvPr/>
        </p:nvSpPr>
        <p:spPr>
          <a:xfrm>
            <a:off x="4339003" y="4210119"/>
            <a:ext cx="744505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5"/>
          <p:cNvSpPr txBox="1"/>
          <p:nvPr/>
        </p:nvSpPr>
        <p:spPr>
          <a:xfrm>
            <a:off x="7608640" y="4170494"/>
            <a:ext cx="563749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5"/>
          <p:cNvSpPr txBox="1"/>
          <p:nvPr/>
        </p:nvSpPr>
        <p:spPr>
          <a:xfrm>
            <a:off x="3574196" y="4691066"/>
            <a:ext cx="616340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77048" y="4909664"/>
            <a:ext cx="1879504" cy="17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/>
          <p:nvPr/>
        </p:nvSpPr>
        <p:spPr>
          <a:xfrm>
            <a:off x="1495278" y="6307132"/>
            <a:ext cx="10287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6"/>
          <p:cNvPicPr preferRelativeResize="0"/>
          <p:nvPr/>
        </p:nvPicPr>
        <p:blipFill rotWithShape="1">
          <a:blip r:embed="rId3">
            <a:alphaModFix/>
          </a:blip>
          <a:srcRect l="50255" t="40330" r="6384" b="17687"/>
          <a:stretch/>
        </p:blipFill>
        <p:spPr>
          <a:xfrm>
            <a:off x="1112286" y="1006701"/>
            <a:ext cx="7504595" cy="40850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6"/>
          <p:cNvGrpSpPr/>
          <p:nvPr/>
        </p:nvGrpSpPr>
        <p:grpSpPr>
          <a:xfrm>
            <a:off x="134471" y="92673"/>
            <a:ext cx="8933329" cy="6689127"/>
            <a:chOff x="134471" y="121024"/>
            <a:chExt cx="11944115" cy="6602506"/>
          </a:xfrm>
        </p:grpSpPr>
        <p:cxnSp>
          <p:nvCxnSpPr>
            <p:cNvPr id="182" name="Google Shape;182;p6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3" name="Google Shape;183;p6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p6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" name="Google Shape;185;p6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86" name="Google Shape;186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7081812" y="367736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7339255" y="593648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26590" y="5395064"/>
            <a:ext cx="1574390" cy="146293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"/>
          <p:cNvSpPr/>
          <p:nvPr/>
        </p:nvSpPr>
        <p:spPr>
          <a:xfrm>
            <a:off x="934084" y="427137"/>
            <a:ext cx="7513035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b) Xem tờ lịch tháng 12 </a:t>
            </a: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rồi </a:t>
            </a: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trả </a:t>
            </a: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lời câu hỏi: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182821" y="218333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3564612" y="3187566"/>
            <a:ext cx="741672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14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6025770" y="2678772"/>
            <a:ext cx="613008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10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5133143" y="3183160"/>
            <a:ext cx="744415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16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2819399" y="3708715"/>
            <a:ext cx="695165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"/>
          <p:cNvSpPr txBox="1"/>
          <p:nvPr/>
        </p:nvSpPr>
        <p:spPr>
          <a:xfrm>
            <a:off x="4366302" y="3720747"/>
            <a:ext cx="681654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"/>
          <p:cNvSpPr txBox="1"/>
          <p:nvPr/>
        </p:nvSpPr>
        <p:spPr>
          <a:xfrm>
            <a:off x="7537026" y="3720747"/>
            <a:ext cx="625752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3564612" y="4228468"/>
            <a:ext cx="711966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4366302" y="2145372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5877558" y="4167767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>
            <a:off x="1480930" y="5536921"/>
            <a:ext cx="7209027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đầu tiên của tháng 12 là thứ </a:t>
            </a: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mấy</a:t>
            </a: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6"/>
          <p:cNvSpPr/>
          <p:nvPr/>
        </p:nvSpPr>
        <p:spPr>
          <a:xfrm>
            <a:off x="1447800" y="5029200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Tháng 12 có bao nhiêu ngày?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1443794" y="5014628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Tháng 12 có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31 ngày.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6"/>
          <p:cNvSpPr/>
          <p:nvPr/>
        </p:nvSpPr>
        <p:spPr>
          <a:xfrm>
            <a:off x="1443794" y="6072583"/>
            <a:ext cx="802190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cuối cùng của tháng 12 là thứ mấy?</a:t>
            </a:r>
            <a:endParaRPr sz="28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1480930" y="5530410"/>
            <a:ext cx="802190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đầu tiên của tháng 12 là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thứ </a:t>
            </a:r>
            <a:r>
              <a:rPr lang="en-US" sz="2800" b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tư</a:t>
            </a: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1447800" y="6028891"/>
            <a:ext cx="802190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cuối cùng của tháng 12 là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thứ sáu.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1066800" y="92673"/>
            <a:ext cx="1295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7"/>
          <p:cNvGrpSpPr/>
          <p:nvPr/>
        </p:nvGrpSpPr>
        <p:grpSpPr>
          <a:xfrm>
            <a:off x="134471" y="92673"/>
            <a:ext cx="8933329" cy="6689127"/>
            <a:chOff x="134471" y="121024"/>
            <a:chExt cx="11944115" cy="6602506"/>
          </a:xfrm>
        </p:grpSpPr>
        <p:cxnSp>
          <p:nvCxnSpPr>
            <p:cNvPr id="212" name="Google Shape;212;p7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" name="Google Shape;213;p7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4" name="Google Shape;214;p7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" name="Google Shape;215;p7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16" name="Google Shape;216;p7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850378">
            <a:off x="7081812" y="367736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2528252">
            <a:off x="7339255" y="593648"/>
            <a:ext cx="2215728" cy="69814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/>
          <p:nvPr/>
        </p:nvSpPr>
        <p:spPr>
          <a:xfrm>
            <a:off x="748218" y="259631"/>
            <a:ext cx="8515836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Xem </a:t>
            </a: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tờ lịch tháng 1 </a:t>
            </a: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dưới đây rồi </a:t>
            </a: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trả </a:t>
            </a: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lời câu hỏi: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182821" y="218333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</a:rPr>
              <a:t>3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7912" y="5175037"/>
            <a:ext cx="1628957" cy="153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 l="36982" t="29348" r="6854" b="16250"/>
          <a:stretch/>
        </p:blipFill>
        <p:spPr>
          <a:xfrm>
            <a:off x="903808" y="990600"/>
            <a:ext cx="7275443" cy="397968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7"/>
          <p:cNvSpPr/>
          <p:nvPr/>
        </p:nvSpPr>
        <p:spPr>
          <a:xfrm>
            <a:off x="332357" y="5175038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Tháng 1 có bao nhiêu ngày?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7"/>
          <p:cNvSpPr/>
          <p:nvPr/>
        </p:nvSpPr>
        <p:spPr>
          <a:xfrm>
            <a:off x="317744" y="5183526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Tháng 1 có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31 </a:t>
            </a:r>
            <a:r>
              <a:rPr lang="en-US" sz="2800" b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305290" y="5718852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</a:t>
            </a: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tết </a:t>
            </a: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Dương </a:t>
            </a: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lịch </a:t>
            </a: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 tháng 1 là thứ mấy?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/>
          <p:nvPr/>
        </p:nvSpPr>
        <p:spPr>
          <a:xfrm>
            <a:off x="266380" y="5727340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</a:t>
            </a: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tết </a:t>
            </a: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Dương </a:t>
            </a:r>
            <a:r>
              <a:rPr lang="en-US" sz="2800" b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lịch </a:t>
            </a: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 tháng 1 là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thứ bảy</a:t>
            </a: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6096000" y="1944850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316491" y="6216210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1 tháng 2 cùng năm là thứ mấy?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305291" y="6216210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1 tháng 2 cùng năm là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thứ ba</a:t>
            </a: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7"/>
          <p:cNvSpPr txBox="1"/>
          <p:nvPr/>
        </p:nvSpPr>
        <p:spPr>
          <a:xfrm>
            <a:off x="3101678" y="4155596"/>
            <a:ext cx="756000" cy="39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1/2</a:t>
            </a:r>
            <a:endParaRPr sz="1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1066800" y="169894"/>
            <a:ext cx="11658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74" y="320350"/>
            <a:ext cx="8826417" cy="6305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79A7F-AC37-4998-8924-E552B7866C2B}"/>
              </a:ext>
            </a:extLst>
          </p:cNvPr>
          <p:cNvSpPr txBox="1"/>
          <p:nvPr/>
        </p:nvSpPr>
        <p:spPr>
          <a:xfrm>
            <a:off x="1391463" y="562603"/>
            <a:ext cx="721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 err="1">
                <a:solidFill>
                  <a:prstClr val="white"/>
                </a:solidFill>
                <a:latin typeface="HP001 4 hàng" pitchFamily="34" charset="0"/>
              </a:rPr>
              <a:t>Thứ</a:t>
            </a:r>
            <a:r>
              <a:rPr lang="en-US" sz="2800" b="1" kern="12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HP001 4 hàng" pitchFamily="34" charset="0"/>
              </a:rPr>
              <a:t>hai</a:t>
            </a:r>
            <a:r>
              <a:rPr lang="en-US" sz="2800" b="1" kern="12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kern="1200" err="1">
                <a:solidFill>
                  <a:prstClr val="white"/>
                </a:solidFill>
                <a:latin typeface="HP001 4 hàng" pitchFamily="34" charset="0"/>
              </a:rPr>
              <a:t>ngày</a:t>
            </a:r>
            <a:r>
              <a:rPr lang="en-US" sz="2800" b="1" kern="120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kern="1200" smtClean="0">
                <a:solidFill>
                  <a:prstClr val="white"/>
                </a:solidFill>
                <a:latin typeface="HP001 4 hàng" pitchFamily="34" charset="0"/>
              </a:rPr>
              <a:t>19 </a:t>
            </a:r>
            <a:r>
              <a:rPr lang="en-US" sz="2800" b="1" kern="1200" dirty="0" err="1">
                <a:solidFill>
                  <a:prstClr val="white"/>
                </a:solidFill>
                <a:latin typeface="HP001 4 hàng" pitchFamily="34" charset="0"/>
              </a:rPr>
              <a:t>tháng</a:t>
            </a:r>
            <a:r>
              <a:rPr lang="en-US" sz="2800" b="1" kern="1200" dirty="0">
                <a:solidFill>
                  <a:prstClr val="white"/>
                </a:solidFill>
                <a:latin typeface="HP001 4 hàng" pitchFamily="34" charset="0"/>
              </a:rPr>
              <a:t> 12 </a:t>
            </a:r>
            <a:r>
              <a:rPr lang="en-US" sz="2800" b="1" kern="1200" err="1">
                <a:solidFill>
                  <a:prstClr val="white"/>
                </a:solidFill>
                <a:latin typeface="HP001 4 hàng" pitchFamily="34" charset="0"/>
              </a:rPr>
              <a:t>năm</a:t>
            </a:r>
            <a:r>
              <a:rPr lang="en-US" sz="2800" b="1" kern="120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kern="1200" smtClean="0">
                <a:solidFill>
                  <a:prstClr val="white"/>
                </a:solidFill>
                <a:latin typeface="HP001 4 hàng" pitchFamily="34" charset="0"/>
              </a:rPr>
              <a:t>2022</a:t>
            </a:r>
            <a:endParaRPr lang="en-US" sz="2800" b="1" kern="1200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5317" y="3290500"/>
            <a:ext cx="2199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1350" b="1" kern="1200" dirty="0">
                <a:solidFill>
                  <a:srgbClr val="FFFF00"/>
                </a:solidFill>
                <a:latin typeface="HP001 4 hàng" pitchFamily="34" charset="0"/>
              </a:rPr>
              <a:t>,</a:t>
            </a:r>
            <a:endParaRPr lang="en-US" sz="1350" kern="1200" dirty="0">
              <a:solidFill>
                <a:prstClr val="black"/>
              </a:solidFill>
              <a:latin typeface="Arial-Rounde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391463" y="348901"/>
            <a:ext cx="1" cy="63058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2A065C-4921-454D-BC1B-308DD451AB90}"/>
              </a:ext>
            </a:extLst>
          </p:cNvPr>
          <p:cNvSpPr txBox="1"/>
          <p:nvPr/>
        </p:nvSpPr>
        <p:spPr>
          <a:xfrm>
            <a:off x="1967345" y="1716185"/>
            <a:ext cx="664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smtClean="0">
                <a:solidFill>
                  <a:srgbClr val="FFFF00"/>
                </a:solidFill>
                <a:latin typeface="HP001 4 hàng" pitchFamily="34" charset="0"/>
              </a:rPr>
              <a:t>Bài 30: Ngày </a:t>
            </a:r>
            <a:r>
              <a:rPr lang="en-US" sz="2800" b="1" kern="1200" dirty="0" smtClean="0">
                <a:solidFill>
                  <a:srgbClr val="FFFF00"/>
                </a:solidFill>
                <a:latin typeface="HP001 4 hàng" pitchFamily="34" charset="0"/>
              </a:rPr>
              <a:t>– </a:t>
            </a:r>
            <a:r>
              <a:rPr lang="en-US" sz="2800" b="1" kern="1200" smtClean="0">
                <a:solidFill>
                  <a:srgbClr val="FFFF00"/>
                </a:solidFill>
                <a:latin typeface="HP001 4 hàng" pitchFamily="34" charset="0"/>
              </a:rPr>
              <a:t>tháng </a:t>
            </a:r>
            <a:r>
              <a:rPr lang="en-US" sz="2800" b="1" kern="1200" smtClean="0">
                <a:solidFill>
                  <a:srgbClr val="FFFF00"/>
                </a:solidFill>
                <a:latin typeface="HP001 4 hàng" pitchFamily="34" charset="0"/>
              </a:rPr>
              <a:t>(tiết 1 , tr.116</a:t>
            </a:r>
            <a:r>
              <a:rPr lang="en-US" sz="2800" b="1" kern="1200" dirty="0" smtClean="0">
                <a:solidFill>
                  <a:srgbClr val="FFFF00"/>
                </a:solidFill>
                <a:latin typeface="HP001 4 hàng" pitchFamily="34" charset="0"/>
              </a:rPr>
              <a:t>)</a:t>
            </a:r>
            <a:endParaRPr lang="en-US" sz="2800" b="1" kern="1200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2529911" y="1159346"/>
            <a:ext cx="3981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   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Ǩ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Hộp Văn bản 14">
            <a:extLst>
              <a:ext uri="{FF2B5EF4-FFF2-40B4-BE49-F238E27FC236}">
                <a16:creationId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1344429" y="2312928"/>
            <a:ext cx="753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3. Trả lời câu hỏi: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Hộp Văn bản 14">
            <a:extLst>
              <a:ext uri="{FF2B5EF4-FFF2-40B4-BE49-F238E27FC236}">
                <a16:creationId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1442263" y="2868768"/>
            <a:ext cx="753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 Tháng 1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có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… ngày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Hộp Văn bản 14">
            <a:extLst>
              <a:ext uri="{FF2B5EF4-FFF2-40B4-BE49-F238E27FC236}">
                <a16:creationId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1442261" y="3454662"/>
            <a:ext cx="753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 Ngày tết Dương lịch 1 tháng 1 là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… </a:t>
            </a:r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Hộp Văn bản 14">
            <a:extLst>
              <a:ext uri="{FF2B5EF4-FFF2-40B4-BE49-F238E27FC236}">
                <a16:creationId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1442261" y="4002780"/>
            <a:ext cx="753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 Ngày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1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tháng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 cùng năm là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…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0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6422572" y="4939393"/>
            <a:ext cx="2721429" cy="117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361277" y="1005589"/>
            <a:ext cx="8313492" cy="4759367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685800">
              <a:buClrTx/>
              <a:buFont typeface="Wingdings" panose="05000000000000000000" pitchFamily="2" charset="2"/>
              <a:buChar char="Ø"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con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defTabSz="685800">
              <a:buClrTx/>
              <a:buFont typeface="Wingdings" panose="05000000000000000000" pitchFamily="2" charset="2"/>
              <a:buChar char="Ø"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defTabSz="685800">
              <a:buClrTx/>
              <a:buFont typeface="Wingdings" panose="05000000000000000000" pitchFamily="2" charset="2"/>
              <a:buChar char="Ø"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7931693" y="4172293"/>
            <a:ext cx="1373016" cy="1830398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49130" y="4887973"/>
            <a:ext cx="1265766" cy="8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8835036" y="1591286"/>
            <a:ext cx="250706" cy="281268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800" kern="120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7481704" y="944319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800" kern="120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8021864" y="885584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800" kern="120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8675610" y="814533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800" kern="120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748920" y="2074813"/>
            <a:ext cx="379113" cy="36423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800" kern="120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4288" y="5172075"/>
            <a:ext cx="9158288" cy="828675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4" y="4268942"/>
            <a:ext cx="1253196" cy="1636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699" y="4345868"/>
            <a:ext cx="1128716" cy="1559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635651" y="986195"/>
            <a:ext cx="461356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4050" kern="12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050" kern="12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302700" y="1686192"/>
            <a:ext cx="7855845" cy="574752"/>
            <a:chOff x="774356" y="888444"/>
            <a:chExt cx="9983668" cy="766336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52943" y="927144"/>
              <a:ext cx="8905081" cy="727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15000"/>
                </a:lnSpc>
                <a:buClrTx/>
                <a:defRPr/>
              </a:pPr>
              <a:r>
                <a:rPr lang="en-US" sz="28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 biết được số ngày trong tháng</a:t>
              </a:r>
              <a:r>
                <a:rPr lang="en-US" sz="2800" kern="12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86425" y="2568758"/>
            <a:ext cx="8490351" cy="660434"/>
            <a:chOff x="752655" y="2065203"/>
            <a:chExt cx="10790036" cy="880580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854805" y="2161978"/>
              <a:ext cx="9687886" cy="783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15000"/>
                </a:lnSpc>
                <a:buClrTx/>
                <a:defRPr/>
              </a:pPr>
              <a:r>
                <a:rPr lang="en-US" sz="28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 ngày trong tháng thông qua tờ lịch tháng.</a:t>
              </a:r>
              <a:endParaRPr lang="en-US" sz="2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62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8"/>
          <p:cNvGrpSpPr/>
          <p:nvPr/>
        </p:nvGrpSpPr>
        <p:grpSpPr>
          <a:xfrm>
            <a:off x="100854" y="121024"/>
            <a:ext cx="8958086" cy="6602506"/>
            <a:chOff x="134471" y="121024"/>
            <a:chExt cx="11944115" cy="6602506"/>
          </a:xfrm>
        </p:grpSpPr>
        <p:cxnSp>
          <p:nvCxnSpPr>
            <p:cNvPr id="236" name="Google Shape;236;p8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" name="Google Shape;237;p8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" name="Google Shape;238;p8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" name="Google Shape;239;p8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40" name="Google Shape;240;p8"/>
          <p:cNvPicPr preferRelativeResize="0"/>
          <p:nvPr/>
        </p:nvPicPr>
        <p:blipFill rotWithShape="1">
          <a:blip r:embed="rId3">
            <a:alphaModFix/>
          </a:blip>
          <a:srcRect l="15806" t="12258" r="11253" b="65141"/>
          <a:stretch/>
        </p:blipFill>
        <p:spPr>
          <a:xfrm>
            <a:off x="1274173" y="0"/>
            <a:ext cx="6820904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-23129" y="2938717"/>
            <a:ext cx="2333028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6211" y="1652794"/>
            <a:ext cx="2681339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oogle Shape;243;p8"/>
          <p:cNvGrpSpPr/>
          <p:nvPr/>
        </p:nvGrpSpPr>
        <p:grpSpPr>
          <a:xfrm>
            <a:off x="0" y="4352544"/>
            <a:ext cx="9212580" cy="2505456"/>
            <a:chOff x="-91440" y="4352544"/>
            <a:chExt cx="12283440" cy="2505456"/>
          </a:xfrm>
        </p:grpSpPr>
        <p:pic>
          <p:nvPicPr>
            <p:cNvPr id="244" name="Google Shape;244;p8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8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8"/>
          <p:cNvSpPr txBox="1"/>
          <p:nvPr/>
        </p:nvSpPr>
        <p:spPr>
          <a:xfrm>
            <a:off x="1143385" y="1813252"/>
            <a:ext cx="7262318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>
                <a:solidFill>
                  <a:srgbClr val="002060"/>
                </a:solidFill>
                <a:latin typeface="+mn-lt"/>
                <a:sym typeface="Arial"/>
              </a:rPr>
              <a:t>Rèn kĩ năng xem ngày - tháng</a:t>
            </a:r>
            <a:endParaRPr sz="3600" b="1">
              <a:solidFill>
                <a:srgbClr val="002060"/>
              </a:solidFill>
              <a:latin typeface="+mn-lt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>
                <a:solidFill>
                  <a:srgbClr val="002060"/>
                </a:solidFill>
                <a:latin typeface="+mn-lt"/>
                <a:sym typeface="Arial"/>
              </a:rPr>
              <a:t>Xem trước bài sau : </a:t>
            </a:r>
            <a:endParaRPr>
              <a:latin typeface="+mn-l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2060"/>
                </a:solidFill>
                <a:latin typeface="+mn-lt"/>
                <a:sym typeface="Arial"/>
              </a:rPr>
              <a:t>“Luyện tập” trang </a:t>
            </a:r>
            <a:r>
              <a:rPr lang="en-US" sz="3600" b="1" smtClean="0">
                <a:solidFill>
                  <a:srgbClr val="002060"/>
                </a:solidFill>
                <a:latin typeface="+mn-lt"/>
                <a:sym typeface="Arial"/>
              </a:rPr>
              <a:t>117</a:t>
            </a:r>
            <a:endParaRPr sz="3600" b="1">
              <a:solidFill>
                <a:srgbClr val="002060"/>
              </a:solidFill>
              <a:latin typeface="+mn-lt"/>
              <a:sym typeface="Arial"/>
            </a:endParaRPr>
          </a:p>
        </p:txBody>
      </p:sp>
      <p:sp>
        <p:nvSpPr>
          <p:cNvPr id="247" name="Google Shape;247;p8"/>
          <p:cNvSpPr txBox="1"/>
          <p:nvPr/>
        </p:nvSpPr>
        <p:spPr>
          <a:xfrm>
            <a:off x="2183073" y="184803"/>
            <a:ext cx="510263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smtClean="0">
                <a:solidFill>
                  <a:srgbClr val="FF0000"/>
                </a:solidFill>
                <a:latin typeface="+mn-lt"/>
              </a:rPr>
              <a:t>Định hướng học tập</a:t>
            </a:r>
            <a:endParaRPr sz="4000">
              <a:solidFill>
                <a:srgbClr val="FF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9"/>
          <p:cNvGrpSpPr/>
          <p:nvPr/>
        </p:nvGrpSpPr>
        <p:grpSpPr>
          <a:xfrm>
            <a:off x="100854" y="121024"/>
            <a:ext cx="8958086" cy="6602506"/>
            <a:chOff x="134471" y="121024"/>
            <a:chExt cx="11944115" cy="6602506"/>
          </a:xfrm>
        </p:grpSpPr>
        <p:cxnSp>
          <p:nvCxnSpPr>
            <p:cNvPr id="254" name="Google Shape;254;p9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5" name="Google Shape;255;p9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" name="Google Shape;256;p9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7" name="Google Shape;257;p9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58" name="Google Shape;258;p9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850378">
            <a:off x="7415206" y="193124"/>
            <a:ext cx="2047960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9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2528252">
            <a:off x="7764470" y="524666"/>
            <a:ext cx="1661796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9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85060" y="2938717"/>
            <a:ext cx="2333028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9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7497" y="1835122"/>
            <a:ext cx="2681339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9"/>
          <p:cNvGrpSpPr/>
          <p:nvPr/>
        </p:nvGrpSpPr>
        <p:grpSpPr>
          <a:xfrm>
            <a:off x="0" y="4352544"/>
            <a:ext cx="9212580" cy="2505456"/>
            <a:chOff x="-91440" y="4352544"/>
            <a:chExt cx="12283440" cy="2505456"/>
          </a:xfrm>
        </p:grpSpPr>
        <p:pic>
          <p:nvPicPr>
            <p:cNvPr id="263" name="Google Shape;263;p9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9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5" name="Google Shape;26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14066">
            <a:off x="151424" y="471816"/>
            <a:ext cx="1524347" cy="72406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9"/>
          <p:cNvSpPr txBox="1"/>
          <p:nvPr/>
        </p:nvSpPr>
        <p:spPr>
          <a:xfrm>
            <a:off x="948736" y="1664284"/>
            <a:ext cx="752558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Tạm biệt và hẹn gặp lại các con vào những tiết học sau!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136760" y="4589564"/>
            <a:ext cx="1158041" cy="1091003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441534" y="3390668"/>
            <a:ext cx="1500686" cy="1171437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2721361" y="4218670"/>
            <a:ext cx="1149046" cy="1361036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3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3786674" y="3644458"/>
            <a:ext cx="1466166" cy="1294935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4379494" y="4690666"/>
            <a:ext cx="1404416" cy="1206671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5764485" y="4589564"/>
            <a:ext cx="1082843" cy="1468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6422572" y="4939393"/>
            <a:ext cx="2721429" cy="117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7007128" y="2962564"/>
            <a:ext cx="2201429" cy="2934773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771" y="4892107"/>
            <a:ext cx="1056774" cy="749573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22" y="857250"/>
            <a:ext cx="1444754" cy="14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363434" y="1371601"/>
            <a:ext cx="8417132" cy="297602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326641" y="943303"/>
            <a:ext cx="2219917" cy="6857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696463" y="3688899"/>
            <a:ext cx="7850874" cy="12109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3749" y="1990456"/>
            <a:ext cx="570092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285541" y="5062098"/>
            <a:ext cx="1690557" cy="938652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:a16="http://schemas.microsoft.com/office/drawing/2014/main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77" y="1762842"/>
            <a:ext cx="1769024" cy="1763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953277" y="1241015"/>
            <a:ext cx="7841464" cy="3351114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84974" y="943303"/>
            <a:ext cx="2061584" cy="627817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1198393" y="3898490"/>
            <a:ext cx="7290921" cy="110857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3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88" y="2430111"/>
            <a:ext cx="5402982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5" y="943303"/>
            <a:ext cx="702123" cy="84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55599" y="-771525"/>
            <a:ext cx="424591" cy="424591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406118" y="5062098"/>
            <a:ext cx="1569980" cy="871704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:a16="http://schemas.microsoft.com/office/drawing/2014/main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80" y="2090649"/>
            <a:ext cx="2424434" cy="135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00050" y="1371601"/>
            <a:ext cx="8443700" cy="3660608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326641" y="943303"/>
            <a:ext cx="2219917" cy="6857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696463" y="3688899"/>
            <a:ext cx="7850874" cy="12109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1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3152" y="1953168"/>
            <a:ext cx="5442837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endParaRPr lang="en-US" sz="3300" b="1" kern="1200" dirty="0">
              <a:ln w="0"/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285541" y="5062098"/>
            <a:ext cx="1690557" cy="9386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7240019" y="1903355"/>
            <a:ext cx="1516905" cy="147086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38415" y="1401490"/>
            <a:ext cx="8443700" cy="3660608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326641" y="943303"/>
            <a:ext cx="2219917" cy="6857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696463" y="3688899"/>
            <a:ext cx="7850874" cy="12109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8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1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5796" y="1953168"/>
            <a:ext cx="5612716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Cho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tối</a:t>
            </a:r>
            <a:endParaRPr lang="en-US" sz="3300" b="1" kern="1200" dirty="0">
              <a:ln w="0"/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285541" y="5062098"/>
            <a:ext cx="1690557" cy="9386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2947" y="1401490"/>
            <a:ext cx="2342663" cy="219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00050" y="1371601"/>
            <a:ext cx="8443700" cy="3660608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326641" y="943303"/>
            <a:ext cx="2219917" cy="6857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696463" y="3688899"/>
            <a:ext cx="7850874" cy="12109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24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9646" y="1953168"/>
            <a:ext cx="576984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285541" y="5062098"/>
            <a:ext cx="1690557" cy="9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00050" y="1371601"/>
            <a:ext cx="8443700" cy="3660608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326641" y="943303"/>
            <a:ext cx="2219917" cy="6857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696463" y="3688899"/>
            <a:ext cx="7850874" cy="12109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5714" y="1953168"/>
            <a:ext cx="5697715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285541" y="5062098"/>
            <a:ext cx="1690557" cy="9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743</Words>
  <Application>Microsoft Office PowerPoint</Application>
  <PresentationFormat>On-screen Show (4:3)</PresentationFormat>
  <Paragraphs>205</Paragraphs>
  <Slides>22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Arial Black</vt:lpstr>
      <vt:lpstr>Times New Roman</vt:lpstr>
      <vt:lpstr>宋体</vt:lpstr>
      <vt:lpstr>Arial-Rounded</vt:lpstr>
      <vt:lpstr>Calibri Light</vt:lpstr>
      <vt:lpstr>Wingdings</vt:lpstr>
      <vt:lpstr>思源黑体 CN Bold</vt:lpstr>
      <vt:lpstr>Calibri</vt:lpstr>
      <vt:lpstr>HP001 4 hàng</vt:lpstr>
      <vt:lpstr>Office Theme</vt:lpstr>
      <vt:lpstr>1_Office Theme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19</cp:revision>
  <dcterms:created xsi:type="dcterms:W3CDTF">2021-06-08T08:50:02Z</dcterms:created>
  <dcterms:modified xsi:type="dcterms:W3CDTF">2022-12-18T07:45:26Z</dcterms:modified>
</cp:coreProperties>
</file>