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2" r:id="rId2"/>
    <p:sldId id="266" r:id="rId3"/>
    <p:sldId id="256" r:id="rId4"/>
    <p:sldId id="257" r:id="rId5"/>
    <p:sldId id="258" r:id="rId6"/>
    <p:sldId id="259" r:id="rId7"/>
    <p:sldId id="261" r:id="rId8"/>
    <p:sldId id="270" r:id="rId9"/>
    <p:sldId id="263" r:id="rId10"/>
    <p:sldId id="26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96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DEB99-9A5A-4D71-91FE-7CD079025E7D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52CD9-5C84-4171-B53D-0E4114891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915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047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75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92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26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43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979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35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021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04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80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FA570-4044-44DE-8C8C-C308B5DC16B8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1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7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8.emf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9144000" cy="68577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27" y="4892040"/>
            <a:ext cx="8139275" cy="21650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17631"/>
            <a:ext cx="1382346" cy="18113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7630"/>
            <a:ext cx="1356750" cy="15609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4552" y="2993381"/>
            <a:ext cx="847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8E40"/>
                </a:solidFill>
                <a:latin typeface="iCiel PONY" pitchFamily="2" charset="-93"/>
              </a:rPr>
              <a:t>Tiết </a:t>
            </a:r>
            <a:r>
              <a:rPr lang="en-US" sz="3600" b="1" smtClean="0">
                <a:solidFill>
                  <a:srgbClr val="008E40"/>
                </a:solidFill>
                <a:latin typeface="iCiel PONY" pitchFamily="2" charset="-93"/>
              </a:rPr>
              <a:t>1 – trang 66</a:t>
            </a:r>
            <a:endParaRPr lang="en-US" sz="3600" b="1" dirty="0">
              <a:solidFill>
                <a:srgbClr val="008E40"/>
              </a:solidFill>
              <a:latin typeface="iCiel PONY" pitchFamily="2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6843" y="1038795"/>
            <a:ext cx="88970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Bài 17: </a:t>
            </a:r>
            <a:endParaRPr lang="en-US" sz="4000" dirty="0">
              <a:solidFill>
                <a:srgbClr val="FF0000"/>
              </a:solidFill>
              <a:latin typeface="iCiel PONY" pitchFamily="2" charset="-93"/>
              <a:cs typeface="Arial" panose="020B0604020202020204" pitchFamily="34" charset="0"/>
            </a:endParaRPr>
          </a:p>
          <a:p>
            <a:pPr algn="ctr"/>
            <a:r>
              <a:rPr lang="en-US" sz="3600" smtClean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THỰC HÀNH VÀ TRẢI NGHIỆM </a:t>
            </a:r>
          </a:p>
          <a:p>
            <a:pPr algn="ctr"/>
            <a:r>
              <a:rPr lang="en-US" sz="3600" smtClean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VỚI CÁC ĐƠN VỊ KI-LÔ-GAM, LÍT</a:t>
            </a:r>
            <a:endParaRPr lang="en-US" sz="3600" dirty="0">
              <a:solidFill>
                <a:srgbClr val="FF0000"/>
              </a:solidFill>
              <a:latin typeface="iCiel PONY" pitchFamily="2" charset="-9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561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9144000" cy="68577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4" y="4034842"/>
            <a:ext cx="8139275" cy="21650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117631"/>
            <a:ext cx="1382346" cy="18113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7630"/>
            <a:ext cx="1356750" cy="156096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50779" y="-276221"/>
            <a:ext cx="414753" cy="5530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3287" y="215125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489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</p:bldLst>
  </p:timing>
  <p:extLst>
    <p:ext uri="{E180D4A7-C9FB-4DFB-919C-405C955672EB}">
      <p14:showEvtLst xmlns:p14="http://schemas.microsoft.com/office/powerpoint/2010/main">
        <p14:playEvt time="1" objId="1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9428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2" y="2194001"/>
            <a:ext cx="9180286" cy="3016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 rot="21257417">
            <a:off x="44758" y="3570570"/>
            <a:ext cx="3922929" cy="627864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58812"/>
              </a:avLst>
            </a:prstTxWarp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Yêu cầu cần đạt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035" y="85855"/>
            <a:ext cx="457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Giới thiệu các loại cân thông dụng và cách sử dụng các loại cân đó để cân các đồ vật theo đơn vị ki-lô-gam.</a:t>
            </a:r>
            <a:endParaRPr lang="vi-VN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524000" y="4464933"/>
            <a:ext cx="7315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cân nặng, đong, đo lượng nước vào một số bài toán trong thực tế.</a:t>
            </a:r>
            <a:endParaRPr lang="vi-VN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49168" y="2044757"/>
            <a:ext cx="64294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 thiệu ca 1l, chai 1l và cách sử dụng để đong, đo lượng nước ở các đồ vật theo đơn vị  lít.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50099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6" t="46042" r="48823" b="20161"/>
          <a:stretch/>
        </p:blipFill>
        <p:spPr bwMode="auto">
          <a:xfrm>
            <a:off x="1255148" y="2125310"/>
            <a:ext cx="2209800" cy="1345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8" t="45665" r="17324" b="21068"/>
          <a:stretch/>
        </p:blipFill>
        <p:spPr bwMode="auto">
          <a:xfrm>
            <a:off x="4648200" y="2053757"/>
            <a:ext cx="2134185" cy="135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7355"/>
            <a:ext cx="2451194" cy="990600"/>
          </a:xfrm>
          <a:prstGeom prst="rect">
            <a:avLst/>
          </a:prstGeom>
        </p:spPr>
      </p:pic>
      <p:sp>
        <p:nvSpPr>
          <p:cNvPr id="11" name="Flowchart: Document 10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12" name="组合 23"/>
          <p:cNvGrpSpPr/>
          <p:nvPr/>
        </p:nvGrpSpPr>
        <p:grpSpPr>
          <a:xfrm>
            <a:off x="-10242" y="6205462"/>
            <a:ext cx="9152792" cy="718326"/>
            <a:chOff x="-17585" y="5729324"/>
            <a:chExt cx="12203723" cy="1123362"/>
          </a:xfrm>
        </p:grpSpPr>
        <p:pic>
          <p:nvPicPr>
            <p:cNvPr id="13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4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554827" y="1474149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Giới thiệu một số loại cân và cách cân.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36593" r="47723" b="27923"/>
          <a:stretch/>
        </p:blipFill>
        <p:spPr bwMode="auto">
          <a:xfrm>
            <a:off x="1269003" y="3598087"/>
            <a:ext cx="2251740" cy="1473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 t="36593" r="16983" b="27923"/>
          <a:stretch/>
        </p:blipFill>
        <p:spPr bwMode="auto">
          <a:xfrm>
            <a:off x="4682836" y="3524709"/>
            <a:ext cx="2198895" cy="1454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5" t="28749" r="16470" b="35626"/>
          <a:stretch/>
        </p:blipFill>
        <p:spPr bwMode="auto">
          <a:xfrm>
            <a:off x="1393827" y="5108683"/>
            <a:ext cx="2126916" cy="1404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28730" r="47608" b="35635"/>
          <a:stretch/>
        </p:blipFill>
        <p:spPr bwMode="auto">
          <a:xfrm>
            <a:off x="4742232" y="5087901"/>
            <a:ext cx="2307559" cy="15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62000" y="14865"/>
            <a:ext cx="8380550" cy="749129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 sát tranh, thảo luận nhóm: Nêu tên các loại cân có trong hình? Nêu số cân nặng của gói đường, con vịt, em Mi?</a:t>
            </a:r>
          </a:p>
        </p:txBody>
      </p:sp>
    </p:spTree>
    <p:extLst>
      <p:ext uri="{BB962C8B-B14F-4D97-AF65-F5344CB8AC3E}">
        <p14:creationId xmlns:p14="http://schemas.microsoft.com/office/powerpoint/2010/main" val="896998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4" t="31458" r="14116" b="17742"/>
          <a:stretch/>
        </p:blipFill>
        <p:spPr bwMode="auto">
          <a:xfrm>
            <a:off x="4183333" y="2441752"/>
            <a:ext cx="4602480" cy="3716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2" t="54133" r="52941" b="24496"/>
          <a:stretch/>
        </p:blipFill>
        <p:spPr bwMode="auto">
          <a:xfrm>
            <a:off x="990600" y="4195670"/>
            <a:ext cx="2214716" cy="1563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73" y="685801"/>
            <a:ext cx="2451194" cy="990600"/>
          </a:xfrm>
          <a:prstGeom prst="rect">
            <a:avLst/>
          </a:prstGeom>
        </p:spPr>
      </p:pic>
      <p:sp>
        <p:nvSpPr>
          <p:cNvPr id="7" name="Flowchart: Document 6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8" name="组合 23"/>
          <p:cNvGrpSpPr/>
          <p:nvPr/>
        </p:nvGrpSpPr>
        <p:grpSpPr>
          <a:xfrm>
            <a:off x="-10242" y="6205462"/>
            <a:ext cx="9152792" cy="718326"/>
            <a:chOff x="-17585" y="5729324"/>
            <a:chExt cx="12203723" cy="1123362"/>
          </a:xfrm>
        </p:grpSpPr>
        <p:pic>
          <p:nvPicPr>
            <p:cNvPr id="9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0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304800" y="1706892"/>
            <a:ext cx="8360957" cy="933795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Em thực hành đo lượng nước bằng các ca 1</a:t>
            </a:r>
            <a:r>
              <a:rPr lang="en-US" sz="2800" b="1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chai 1</a:t>
            </a:r>
            <a:r>
              <a:rPr lang="en-US" sz="2800" b="1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hoặc các cốc nhỏ.</a:t>
            </a:r>
          </a:p>
        </p:txBody>
      </p:sp>
    </p:spTree>
    <p:extLst>
      <p:ext uri="{BB962C8B-B14F-4D97-AF65-F5344CB8AC3E}">
        <p14:creationId xmlns:p14="http://schemas.microsoft.com/office/powerpoint/2010/main" val="73473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5" t="42917" r="50000" b="21169"/>
          <a:stretch/>
        </p:blipFill>
        <p:spPr bwMode="auto">
          <a:xfrm>
            <a:off x="2146804" y="2418292"/>
            <a:ext cx="3810000" cy="229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2" t="43851" r="12428" b="18851"/>
          <a:stretch/>
        </p:blipFill>
        <p:spPr bwMode="auto">
          <a:xfrm>
            <a:off x="2176301" y="2259122"/>
            <a:ext cx="3827300" cy="2458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lowchart: Document 5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7" name="组合 23"/>
          <p:cNvGrpSpPr/>
          <p:nvPr/>
        </p:nvGrpSpPr>
        <p:grpSpPr>
          <a:xfrm>
            <a:off x="-10242" y="6205462"/>
            <a:ext cx="9152792" cy="718326"/>
            <a:chOff x="-17585" y="5729324"/>
            <a:chExt cx="12203723" cy="1123362"/>
          </a:xfrm>
        </p:grpSpPr>
        <p:pic>
          <p:nvPicPr>
            <p:cNvPr id="8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9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706843" y="1047405"/>
            <a:ext cx="8360957" cy="933795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đoán xem đồ vật nào nặng hơn, đồ vật nào nhẹ hơn?</a:t>
            </a:r>
          </a:p>
        </p:txBody>
      </p:sp>
      <p:sp>
        <p:nvSpPr>
          <p:cNvPr id="11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87386" y="1064394"/>
            <a:ext cx="461066" cy="51235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5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25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6046" y="5162205"/>
            <a:ext cx="8360957" cy="933795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Quyển vở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nặng hơn 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 bút chì.</a:t>
            </a:r>
          </a:p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Cái bút chì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 hơn 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quyển vở.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995" y="78605"/>
            <a:ext cx="2655645" cy="98578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66045" y="5158596"/>
            <a:ext cx="8360957" cy="933795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Quả bóng bay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 hơn 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 bóng đá.</a:t>
            </a:r>
          </a:p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Quả bóng đá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nặng hơn 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 bóng bay.</a:t>
            </a:r>
          </a:p>
        </p:txBody>
      </p:sp>
    </p:spTree>
    <p:extLst>
      <p:ext uri="{BB962C8B-B14F-4D97-AF65-F5344CB8AC3E}">
        <p14:creationId xmlns:p14="http://schemas.microsoft.com/office/powerpoint/2010/main" val="197389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7" grpId="0" uiExpand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7" name="组合 23"/>
          <p:cNvGrpSpPr/>
          <p:nvPr/>
        </p:nvGrpSpPr>
        <p:grpSpPr>
          <a:xfrm>
            <a:off x="-10242" y="6205462"/>
            <a:ext cx="9152792" cy="718326"/>
            <a:chOff x="-17585" y="5729324"/>
            <a:chExt cx="12203723" cy="1123362"/>
          </a:xfrm>
        </p:grpSpPr>
        <p:pic>
          <p:nvPicPr>
            <p:cNvPr id="8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9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706843" y="690261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 sát tranh rồi trả lời.</a:t>
            </a:r>
          </a:p>
        </p:txBody>
      </p:sp>
      <p:sp>
        <p:nvSpPr>
          <p:cNvPr id="11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8995" y="732922"/>
            <a:ext cx="461066" cy="51235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5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25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9" t="40833" r="39294" b="24792"/>
          <a:stretch/>
        </p:blipFill>
        <p:spPr bwMode="auto">
          <a:xfrm>
            <a:off x="1744980" y="1600200"/>
            <a:ext cx="565404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91521" y="3962400"/>
            <a:ext cx="8360957" cy="933795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Em đoán xem quả bưởi và quả cam, quả nào nặng hơn?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1521" y="4896195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Quả bưởi cân nặng mấy ki-lô-gam?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1521" y="5578536"/>
            <a:ext cx="71417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c) Quả cam nặng hơn hay nhẹ hơn 1kg?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5898" y="3944400"/>
            <a:ext cx="8360957" cy="933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Quả bưởi nặng hơn quả cam.</a:t>
            </a:r>
          </a:p>
          <a:p>
            <a:pPr marL="514350" indent="-514350">
              <a:buAutoNum type="alphaLcParenR"/>
            </a:pP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5898" y="4890264"/>
            <a:ext cx="8360957" cy="502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lang="en-US" sz="2800" b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 Quả bưởi cân nặng 1kg.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5898" y="5586872"/>
            <a:ext cx="8360957" cy="502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c) Quả cam nhẹ hơn 1kg.</a:t>
            </a:r>
          </a:p>
        </p:txBody>
      </p:sp>
    </p:spTree>
    <p:extLst>
      <p:ext uri="{BB962C8B-B14F-4D97-AF65-F5344CB8AC3E}">
        <p14:creationId xmlns:p14="http://schemas.microsoft.com/office/powerpoint/2010/main" val="194316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7" name="组合 23"/>
          <p:cNvGrpSpPr/>
          <p:nvPr/>
        </p:nvGrpSpPr>
        <p:grpSpPr>
          <a:xfrm>
            <a:off x="-10242" y="6205462"/>
            <a:ext cx="9152792" cy="718326"/>
            <a:chOff x="-17585" y="5729324"/>
            <a:chExt cx="12203723" cy="1123362"/>
          </a:xfrm>
        </p:grpSpPr>
        <p:pic>
          <p:nvPicPr>
            <p:cNvPr id="8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9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1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6927" y="52774"/>
            <a:ext cx="461066" cy="51235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5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25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03" b="82943" l="21103" r="37353">
                        <a14:foregroundMark x1="26912" y1="51432" x2="33015" y2="41406"/>
                        <a14:foregroundMark x1="26618" y1="40625" x2="36397" y2="55990"/>
                        <a14:foregroundMark x1="25147" y1="45833" x2="37353" y2="55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29" t="38750" r="63593" b="18548"/>
          <a:stretch/>
        </p:blipFill>
        <p:spPr bwMode="auto">
          <a:xfrm>
            <a:off x="1663954" y="495854"/>
            <a:ext cx="1302012" cy="2246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380" b="87500" l="53309" r="75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2" t="32292" r="24470" b="18548"/>
          <a:stretch/>
        </p:blipFill>
        <p:spPr bwMode="auto">
          <a:xfrm>
            <a:off x="4629919" y="392368"/>
            <a:ext cx="1854654" cy="245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70921" y="36144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 sát tranh rồi trả lời.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9751" y="2754949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</a:t>
            </a:r>
            <a:r>
              <a:rPr lang="en-US" sz="28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 </a:t>
            </a:r>
            <a:r>
              <a:rPr lang="en-US" sz="2800" b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 </a:t>
            </a:r>
            <a:r>
              <a:rPr lang="en-US" sz="28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túi </a:t>
            </a:r>
            <a:r>
              <a:rPr lang="en-US" sz="2800" b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cân nặng 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 nhiêu ki-lô-gam?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9750" y="2695969"/>
            <a:ext cx="8360957" cy="933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Túi muối cân nặng 2kg</a:t>
            </a:r>
          </a:p>
          <a:p>
            <a:r>
              <a:rPr lang="en-US" sz="2800" b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Túi gạo cân nặng 5kg.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4287" y="3698780"/>
            <a:ext cx="8784472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Túi 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gạo nặng hơn túi </a:t>
            </a:r>
            <a:r>
              <a:rPr lang="en-US" sz="28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muối </a:t>
            </a:r>
            <a:r>
              <a:rPr lang="en-US" sz="2800" b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lang="en-US" sz="2800" b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ki-lô-gam?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4388" y="3714316"/>
            <a:ext cx="8784472" cy="502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                                  Bài giải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5308" y="4330846"/>
            <a:ext cx="8784472" cy="1364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Túi gạo nặng hơn túi muối số ki-lô-gam là:</a:t>
            </a:r>
          </a:p>
          <a:p>
            <a:pPr algn="ctr"/>
            <a:r>
              <a:rPr lang="en-US" sz="2800" b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 – 2 = 3(kg)</a:t>
            </a:r>
          </a:p>
          <a:p>
            <a:pPr algn="ctr"/>
            <a:r>
              <a:rPr lang="en-US" sz="2800" b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Đáp số: 3kg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69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9428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2" y="2194001"/>
            <a:ext cx="9180286" cy="3016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 rot="21257417">
            <a:off x="44758" y="3570570"/>
            <a:ext cx="3922929" cy="627864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58812"/>
              </a:avLst>
            </a:prstTxWarp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Yêu cầu cần đạt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035" y="85855"/>
            <a:ext cx="457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Giới thiệu các loại cân thông dụng và cách sử dụng các loại cân đó để cân các đồ vật theo đơn vị ki-lô-gam.</a:t>
            </a:r>
            <a:endParaRPr lang="vi-VN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524000" y="4464933"/>
            <a:ext cx="7315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cân nặng, đong, đo lượng nước vào một số bài toán trong thực tế.</a:t>
            </a:r>
            <a:endParaRPr lang="vi-VN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14532" y="1959991"/>
            <a:ext cx="64294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 thiệu ca 1l, chai 1l và cách sử dụng để đong, đo lượng nước ở các đồ vật theo đơn vị  lít.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83376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5940446"/>
            <a:ext cx="9144000" cy="91755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81305" y="-94900"/>
            <a:ext cx="3195436" cy="3139956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4191001" y="3332119"/>
            <a:ext cx="4953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 trước bài sau :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“Luyện tập”.</a:t>
            </a: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75" y="185337"/>
            <a:ext cx="4495800" cy="6476819"/>
          </a:xfrm>
          <a:prstGeom prst="rect">
            <a:avLst/>
          </a:prstGeom>
        </p:spPr>
      </p:pic>
      <p:pic>
        <p:nvPicPr>
          <p:cNvPr id="30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68" y="5218737"/>
            <a:ext cx="6508533" cy="144341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776201" y="1916300"/>
            <a:ext cx="31299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Định hướng học tập 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14785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469</Words>
  <Application>Microsoft Office PowerPoint</Application>
  <PresentationFormat>On-screen Show (4:3)</PresentationFormat>
  <Paragraphs>48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微软雅黑</vt:lpstr>
      <vt:lpstr>宋体</vt:lpstr>
      <vt:lpstr>Arial</vt:lpstr>
      <vt:lpstr>Arial-Rounded</vt:lpstr>
      <vt:lpstr>Calibri</vt:lpstr>
      <vt:lpstr>iCiel Crocante</vt:lpstr>
      <vt:lpstr>iCiel PONY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MyPC</cp:lastModifiedBy>
  <cp:revision>35</cp:revision>
  <dcterms:created xsi:type="dcterms:W3CDTF">2021-06-12T14:35:08Z</dcterms:created>
  <dcterms:modified xsi:type="dcterms:W3CDTF">2022-10-30T08:34:29Z</dcterms:modified>
</cp:coreProperties>
</file>