
<file path=[Content_Types].xml><?xml version="1.0" encoding="utf-8"?>
<Types xmlns="http://schemas.openxmlformats.org/package/2006/content-types"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0" r:id="rId2"/>
  </p:sldMasterIdLst>
  <p:notesMasterIdLst>
    <p:notesMasterId r:id="rId10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4" roundtripDataSignature="AMtx7mhwuo/TLUvN7hM/f5+Db+w2CtOIo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1546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1" name="Google Shape;16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2" name="Google Shape;16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2ed00ed3fe9_0_8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g2ed00ed3fe9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7" name="Google Shape;1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8" name="Google Shape;188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0" name="Google Shape;20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2" name="Google Shape;21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2" name="Google Shape;22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7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7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ed00ed3fe9_0_97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g2ed00ed3fe9_0_97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3" name="Google Shape;93;g2ed00ed3fe9_0_9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g2ed00ed3fe9_0_9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g2ed00ed3fe9_0_9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ed00ed3fe9_0_10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g2ed00ed3fe9_0_10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g2ed00ed3fe9_0_10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g2ed00ed3fe9_0_10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g2ed00ed3fe9_0_10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ed00ed3fe9_0_10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g2ed00ed3fe9_0_10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g2ed00ed3fe9_0_10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ed00ed3fe9_0_113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g2ed00ed3fe9_0_113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9" name="Google Shape;109;g2ed00ed3fe9_0_1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g2ed00ed3fe9_0_1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g2ed00ed3fe9_0_1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ed00ed3fe9_0_1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g2ed00ed3fe9_0_11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15" name="Google Shape;115;g2ed00ed3fe9_0_119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16" name="Google Shape;116;g2ed00ed3fe9_0_1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g2ed00ed3fe9_0_1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g2ed00ed3fe9_0_1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ed00ed3fe9_0_1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g2ed00ed3fe9_0_12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2" name="Google Shape;122;g2ed00ed3fe9_0_12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23" name="Google Shape;123;g2ed00ed3fe9_0_12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4" name="Google Shape;124;g2ed00ed3fe9_0_12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25" name="Google Shape;125;g2ed00ed3fe9_0_1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g2ed00ed3fe9_0_1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g2ed00ed3fe9_0_1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ed00ed3fe9_0_13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g2ed00ed3fe9_0_13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g2ed00ed3fe9_0_13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g2ed00ed3fe9_0_13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ed00ed3fe9_0_140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400" cy="11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g2ed00ed3fe9_0_14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00" cy="58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36" name="Google Shape;136;g2ed00ed3fe9_0_140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400" cy="46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37" name="Google Shape;137;g2ed00ed3fe9_0_14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g2ed00ed3fe9_0_14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g2ed00ed3fe9_0_14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ed00ed3fe9_0_147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g2ed00ed3fe9_0_14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43" name="Google Shape;143;g2ed00ed3fe9_0_147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44" name="Google Shape;144;g2ed00ed3fe9_0_14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g2ed00ed3fe9_0_14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g2ed00ed3fe9_0_14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ed00ed3fe9_0_15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g2ed00ed3fe9_0_154"/>
          <p:cNvSpPr txBox="1">
            <a:spLocks noGrp="1"/>
          </p:cNvSpPr>
          <p:nvPr>
            <p:ph type="body" idx="1"/>
          </p:nvPr>
        </p:nvSpPr>
        <p:spPr>
          <a:xfrm rot="5400000">
            <a:off x="2308950" y="-251550"/>
            <a:ext cx="45261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g2ed00ed3fe9_0_15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g2ed00ed3fe9_0_15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g2ed00ed3fe9_0_15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ed00ed3fe9_0_160"/>
          <p:cNvSpPr txBox="1">
            <a:spLocks noGrp="1"/>
          </p:cNvSpPr>
          <p:nvPr>
            <p:ph type="title"/>
          </p:nvPr>
        </p:nvSpPr>
        <p:spPr>
          <a:xfrm rot="5400000">
            <a:off x="4732350" y="2171688"/>
            <a:ext cx="58515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g2ed00ed3fe9_0_160"/>
          <p:cNvSpPr txBox="1">
            <a:spLocks noGrp="1"/>
          </p:cNvSpPr>
          <p:nvPr>
            <p:ph type="body" idx="1"/>
          </p:nvPr>
        </p:nvSpPr>
        <p:spPr>
          <a:xfrm rot="5400000">
            <a:off x="541350" y="190488"/>
            <a:ext cx="58515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g2ed00ed3fe9_0_16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g2ed00ed3fe9_0_16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g2ed00ed3fe9_0_16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0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0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0" name="Google Shape;40;p11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1" name="Google Shape;4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12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8" name="Google Shape;48;p12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12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ed00ed3fe9_0_9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6" name="Google Shape;86;g2ed00ed3fe9_0_9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g2ed00ed3fe9_0_9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g2ed00ed3fe9_0_9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g2ed00ed3fe9_0_9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image" Target="../media/image5.jpg"/><Relationship Id="rId10" Type="http://schemas.openxmlformats.org/officeDocument/2006/relationships/image" Target="../media/image10.pn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"/>
          <p:cNvSpPr txBox="1"/>
          <p:nvPr/>
        </p:nvSpPr>
        <p:spPr>
          <a:xfrm>
            <a:off x="4543509" y="2283085"/>
            <a:ext cx="4600491" cy="20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</a:rPr>
              <a:t>GRADE 1 - SCIENCE</a:t>
            </a:r>
            <a:endParaRPr sz="1400" i="0" u="none" strike="noStrike" cap="none">
              <a:solidFill>
                <a:srgbClr val="000000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72C2"/>
              </a:buClr>
              <a:buSzPts val="3200"/>
              <a:buFont typeface="Calibri"/>
              <a:buNone/>
            </a:pPr>
            <a:r>
              <a:rPr lang="en-US" sz="3200" b="1" i="0" u="none" strike="noStrike" cap="none">
                <a:solidFill>
                  <a:srgbClr val="3072C2"/>
                </a:solidFill>
              </a:rPr>
              <a:t>UNIT 2: ANIMAL WORLD</a:t>
            </a:r>
            <a:endParaRPr sz="1400" i="0" u="none" strike="noStrike" cap="none">
              <a:solidFill>
                <a:srgbClr val="000000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Calibri"/>
              <a:buNone/>
            </a:pPr>
            <a:r>
              <a:rPr lang="en-US" sz="2800" b="1" i="0" u="none" strike="noStrike" cap="none">
                <a:solidFill>
                  <a:srgbClr val="FF0000"/>
                </a:solidFill>
              </a:rPr>
              <a:t>Lesson 1: Wild animals</a:t>
            </a:r>
            <a:endParaRPr sz="2800" b="1" i="0" u="none" strike="noStrike" cap="none">
              <a:solidFill>
                <a:srgbClr val="FF0000"/>
              </a:solidFill>
            </a:endParaRPr>
          </a:p>
        </p:txBody>
      </p:sp>
      <p:pic>
        <p:nvPicPr>
          <p:cNvPr id="165" name="Google Shape;165;p1"/>
          <p:cNvPicPr preferRelativeResize="0"/>
          <p:nvPr/>
        </p:nvPicPr>
        <p:blipFill rotWithShape="1">
          <a:blip r:embed="rId3">
            <a:alphaModFix/>
          </a:blip>
          <a:srcRect l="5603" r="50198"/>
          <a:stretch/>
        </p:blipFill>
        <p:spPr>
          <a:xfrm>
            <a:off x="-1988" y="-5833"/>
            <a:ext cx="4545497" cy="6863833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1"/>
          <p:cNvSpPr/>
          <p:nvPr/>
        </p:nvSpPr>
        <p:spPr>
          <a:xfrm rot="5400000">
            <a:off x="7718151" y="45852"/>
            <a:ext cx="1235834" cy="1352546"/>
          </a:xfrm>
          <a:prstGeom prst="halfFrame">
            <a:avLst>
              <a:gd name="adj1" fmla="val 33333"/>
              <a:gd name="adj2" fmla="val 33333"/>
            </a:avLst>
          </a:prstGeom>
          <a:solidFill>
            <a:srgbClr val="FD5033"/>
          </a:solidFill>
          <a:ln w="25400" cap="flat" cmpd="sng">
            <a:solidFill>
              <a:srgbClr val="FD50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D503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1"/>
          <p:cNvSpPr/>
          <p:nvPr/>
        </p:nvSpPr>
        <p:spPr>
          <a:xfrm rot="10800000">
            <a:off x="7776507" y="5397467"/>
            <a:ext cx="1235834" cy="1352546"/>
          </a:xfrm>
          <a:prstGeom prst="halfFrame">
            <a:avLst>
              <a:gd name="adj1" fmla="val 33333"/>
              <a:gd name="adj2" fmla="val 33333"/>
            </a:avLst>
          </a:prstGeom>
          <a:solidFill>
            <a:srgbClr val="FD5033"/>
          </a:solidFill>
          <a:ln w="25400" cap="flat" cmpd="sng">
            <a:solidFill>
              <a:srgbClr val="FD50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D503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8" name="Google Shape;168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1" y="55376"/>
            <a:ext cx="1650743" cy="1235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ed00ed3fe9_0_83"/>
          <p:cNvSpPr txBox="1">
            <a:spLocks noGrp="1"/>
          </p:cNvSpPr>
          <p:nvPr>
            <p:ph type="title"/>
          </p:nvPr>
        </p:nvSpPr>
        <p:spPr>
          <a:xfrm>
            <a:off x="579434" y="1196926"/>
            <a:ext cx="7886700" cy="11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5400" u="sng"/>
              <a:t>OBJECTIVES</a:t>
            </a:r>
            <a:endParaRPr sz="5400" u="sng"/>
          </a:p>
        </p:txBody>
      </p:sp>
      <p:sp>
        <p:nvSpPr>
          <p:cNvPr id="174" name="Google Shape;174;g2ed00ed3fe9_0_83"/>
          <p:cNvSpPr txBox="1">
            <a:spLocks noGrp="1"/>
          </p:cNvSpPr>
          <p:nvPr>
            <p:ph type="body" idx="1"/>
          </p:nvPr>
        </p:nvSpPr>
        <p:spPr>
          <a:xfrm>
            <a:off x="321875" y="2603250"/>
            <a:ext cx="8539800" cy="42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Arial"/>
              <a:buChar char="-"/>
            </a:pPr>
            <a:r>
              <a:rPr lang="en-US" sz="4600">
                <a:latin typeface="Arial"/>
                <a:ea typeface="Arial"/>
                <a:cs typeface="Arial"/>
                <a:sym typeface="Arial"/>
              </a:rPr>
              <a:t>Recognize some wild animals.</a:t>
            </a:r>
            <a:endParaRPr sz="4600">
              <a:latin typeface="Arial"/>
              <a:ea typeface="Arial"/>
              <a:cs typeface="Arial"/>
              <a:sym typeface="Arial"/>
            </a:endParaRPr>
          </a:p>
          <a:p>
            <a:pPr marL="45720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Arial"/>
              <a:buChar char="-"/>
            </a:pPr>
            <a:r>
              <a:rPr lang="en-US" sz="4600">
                <a:latin typeface="Arial"/>
                <a:ea typeface="Arial"/>
                <a:cs typeface="Arial"/>
                <a:sym typeface="Arial"/>
              </a:rPr>
              <a:t>Discuss some wild animals in daily conversation.</a:t>
            </a:r>
            <a:endParaRPr sz="4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g2ed00ed3fe9_0_83"/>
          <p:cNvSpPr/>
          <p:nvPr/>
        </p:nvSpPr>
        <p:spPr>
          <a:xfrm rot="5400000">
            <a:off x="7718291" y="45858"/>
            <a:ext cx="1235700" cy="1352400"/>
          </a:xfrm>
          <a:prstGeom prst="halfFrame">
            <a:avLst>
              <a:gd name="adj1" fmla="val 33333"/>
              <a:gd name="adj2" fmla="val 33333"/>
            </a:avLst>
          </a:prstGeom>
          <a:solidFill>
            <a:srgbClr val="FD5033"/>
          </a:solidFill>
          <a:ln w="12700" cap="flat" cmpd="sng">
            <a:solidFill>
              <a:srgbClr val="FD503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D503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g2ed00ed3fe9_0_83"/>
          <p:cNvSpPr/>
          <p:nvPr/>
        </p:nvSpPr>
        <p:spPr>
          <a:xfrm rot="10800000">
            <a:off x="7776641" y="5416275"/>
            <a:ext cx="1235700" cy="1352400"/>
          </a:xfrm>
          <a:prstGeom prst="halfFrame">
            <a:avLst>
              <a:gd name="adj1" fmla="val 33333"/>
              <a:gd name="adj2" fmla="val 33333"/>
            </a:avLst>
          </a:prstGeom>
          <a:solidFill>
            <a:srgbClr val="FD5033"/>
          </a:solidFill>
          <a:ln w="12700" cap="flat" cmpd="sng">
            <a:solidFill>
              <a:srgbClr val="FD503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D503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7" name="Google Shape;177;g2ed00ed3fe9_0_8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900" y="-40127"/>
            <a:ext cx="1296873" cy="9709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0"/>
            <a:ext cx="9143999" cy="68104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18"/>
          <p:cNvPicPr preferRelativeResize="0"/>
          <p:nvPr/>
        </p:nvPicPr>
        <p:blipFill rotWithShape="1">
          <a:blip r:embed="rId4">
            <a:alphaModFix/>
          </a:blip>
          <a:srcRect l="33718" t="49589" r="33141" b="11382"/>
          <a:stretch/>
        </p:blipFill>
        <p:spPr>
          <a:xfrm>
            <a:off x="0" y="5225845"/>
            <a:ext cx="1447800" cy="1737359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18"/>
          <p:cNvSpPr/>
          <p:nvPr/>
        </p:nvSpPr>
        <p:spPr>
          <a:xfrm>
            <a:off x="304800" y="6150201"/>
            <a:ext cx="838200" cy="491096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Page 16</a:t>
            </a:r>
            <a:endParaRPr sz="18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2"/>
          <p:cNvPicPr preferRelativeResize="0"/>
          <p:nvPr/>
        </p:nvPicPr>
        <p:blipFill rotWithShape="1">
          <a:blip r:embed="rId3">
            <a:alphaModFix/>
          </a:blip>
          <a:srcRect l="970" t="86195" r="745" b="685"/>
          <a:stretch/>
        </p:blipFill>
        <p:spPr>
          <a:xfrm>
            <a:off x="82193" y="441789"/>
            <a:ext cx="8860414" cy="645610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2"/>
          <p:cNvSpPr txBox="1"/>
          <p:nvPr/>
        </p:nvSpPr>
        <p:spPr>
          <a:xfrm>
            <a:off x="4562336" y="182556"/>
            <a:ext cx="4343400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Workbook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2"/>
          <p:cNvSpPr txBox="1"/>
          <p:nvPr/>
        </p:nvSpPr>
        <p:spPr>
          <a:xfrm>
            <a:off x="2133601" y="1982203"/>
            <a:ext cx="886781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My Body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3" name="Google Shape;193;p2" descr="should_i_finish_my_homework_now-_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1074519" y="1787444"/>
            <a:ext cx="7764681" cy="4759640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2"/>
          <p:cNvSpPr txBox="1"/>
          <p:nvPr/>
        </p:nvSpPr>
        <p:spPr>
          <a:xfrm>
            <a:off x="4417192" y="1098166"/>
            <a:ext cx="5292833" cy="133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n-US" sz="2700" b="0" i="1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Open your book </a:t>
            </a:r>
            <a:r>
              <a:rPr lang="en-US" sz="2700" b="1" i="1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Page 16, 17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n-US" sz="2700" b="0" i="1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5 minutes to finish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5" name="Google Shape;195;p2" descr="Image result for practice icon"/>
          <p:cNvPicPr preferRelativeResize="0"/>
          <p:nvPr/>
        </p:nvPicPr>
        <p:blipFill rotWithShape="1">
          <a:blip r:embed="rId5">
            <a:alphaModFix/>
          </a:blip>
          <a:srcRect l="30379" t="25613" r="29744" b="26645"/>
          <a:stretch/>
        </p:blipFill>
        <p:spPr>
          <a:xfrm>
            <a:off x="8311685" y="131691"/>
            <a:ext cx="547123" cy="518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12573" y="1198233"/>
            <a:ext cx="3016427" cy="3526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49700" y="240925"/>
            <a:ext cx="1145050" cy="857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90;p2">
            <a:extLst>
              <a:ext uri="{FF2B5EF4-FFF2-40B4-BE49-F238E27FC236}">
                <a16:creationId xmlns:a16="http://schemas.microsoft.com/office/drawing/2014/main" id="{E9F8E2BB-2071-C4A6-952B-C50D2DADADD7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970" t="86195" r="745" b="685"/>
          <a:stretch/>
        </p:blipFill>
        <p:spPr>
          <a:xfrm>
            <a:off x="82193" y="441789"/>
            <a:ext cx="8860414" cy="6456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95;p2" descr="Image result for practice icon">
            <a:extLst>
              <a:ext uri="{FF2B5EF4-FFF2-40B4-BE49-F238E27FC236}">
                <a16:creationId xmlns:a16="http://schemas.microsoft.com/office/drawing/2014/main" id="{EAE25660-8149-1070-23D7-646C8A78E217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l="30379" t="25613" r="29744" b="26645"/>
          <a:stretch/>
        </p:blipFill>
        <p:spPr>
          <a:xfrm>
            <a:off x="8311685" y="131691"/>
            <a:ext cx="547123" cy="518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B7B23EB-4E69-C1E7-1AE0-858BDE69C5B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098174"/>
            <a:ext cx="9233026" cy="5759826"/>
          </a:xfrm>
          <a:prstGeom prst="rect">
            <a:avLst/>
          </a:prstGeom>
        </p:spPr>
      </p:pic>
      <p:pic>
        <p:nvPicPr>
          <p:cNvPr id="203" name="Google Shape;203;p4"/>
          <p:cNvPicPr preferRelativeResize="0"/>
          <p:nvPr/>
        </p:nvPicPr>
        <p:blipFill rotWithShape="1">
          <a:blip r:embed="rId8">
            <a:alphaModFix/>
          </a:blip>
          <a:srcRect l="33718" t="49589" r="33141" b="11382"/>
          <a:stretch/>
        </p:blipFill>
        <p:spPr>
          <a:xfrm>
            <a:off x="7696200" y="5181600"/>
            <a:ext cx="1447800" cy="1737359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4"/>
          <p:cNvSpPr/>
          <p:nvPr/>
        </p:nvSpPr>
        <p:spPr>
          <a:xfrm>
            <a:off x="8001000" y="6113232"/>
            <a:ext cx="838200" cy="491096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Page 17</a:t>
            </a:r>
            <a:endParaRPr sz="14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4"/>
          <p:cNvSpPr txBox="1"/>
          <p:nvPr/>
        </p:nvSpPr>
        <p:spPr>
          <a:xfrm>
            <a:off x="5792697" y="4493148"/>
            <a:ext cx="1681800" cy="12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US" sz="25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sz="25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sz="25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US" sz="25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r>
              <a:rPr lang="en-US" sz="25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2500" b="1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4"/>
          <p:cNvSpPr txBox="1"/>
          <p:nvPr/>
        </p:nvSpPr>
        <p:spPr>
          <a:xfrm>
            <a:off x="4572000" y="3856842"/>
            <a:ext cx="3048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US" sz="25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     </a:t>
            </a:r>
            <a:r>
              <a:rPr lang="en-US" sz="25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4"/>
          <p:cNvSpPr txBox="1"/>
          <p:nvPr/>
        </p:nvSpPr>
        <p:spPr>
          <a:xfrm flipH="1">
            <a:off x="5792697" y="3729648"/>
            <a:ext cx="13137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US" sz="25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    </a:t>
            </a:r>
            <a:r>
              <a:rPr lang="en-US" sz="25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9" name="Google Shape;209;p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49700" y="240925"/>
            <a:ext cx="1145050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1U2L1_Wild-animals">
            <a:hlinkClick r:id="" action="ppaction://media"/>
            <a:extLst>
              <a:ext uri="{FF2B5EF4-FFF2-40B4-BE49-F238E27FC236}">
                <a16:creationId xmlns:a16="http://schemas.microsoft.com/office/drawing/2014/main" id="{F9FB21C4-B079-843A-1F64-315202D8999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528542" y="1417375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2476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90;p2">
            <a:extLst>
              <a:ext uri="{FF2B5EF4-FFF2-40B4-BE49-F238E27FC236}">
                <a16:creationId xmlns:a16="http://schemas.microsoft.com/office/drawing/2014/main" id="{D4E3082E-B632-275B-9C99-D89F0B13723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970" t="86195" r="745" b="685"/>
          <a:stretch/>
        </p:blipFill>
        <p:spPr>
          <a:xfrm>
            <a:off x="82193" y="441789"/>
            <a:ext cx="8860414" cy="6456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195;p2" descr="Image result for practice icon">
            <a:extLst>
              <a:ext uri="{FF2B5EF4-FFF2-40B4-BE49-F238E27FC236}">
                <a16:creationId xmlns:a16="http://schemas.microsoft.com/office/drawing/2014/main" id="{0B23962A-F5BC-0FAE-E2FD-3DF057C539D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30379" t="25613" r="29744" b="26645"/>
          <a:stretch/>
        </p:blipFill>
        <p:spPr>
          <a:xfrm>
            <a:off x="8311685" y="131691"/>
            <a:ext cx="547123" cy="518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1006450"/>
            <a:ext cx="9144000" cy="5851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3"/>
          <p:cNvPicPr preferRelativeResize="0"/>
          <p:nvPr/>
        </p:nvPicPr>
        <p:blipFill rotWithShape="1">
          <a:blip r:embed="rId6">
            <a:alphaModFix/>
          </a:blip>
          <a:srcRect l="33718" t="49589" r="33141" b="11382"/>
          <a:stretch/>
        </p:blipFill>
        <p:spPr>
          <a:xfrm>
            <a:off x="7696210" y="5193977"/>
            <a:ext cx="1447800" cy="1737359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3"/>
          <p:cNvSpPr/>
          <p:nvPr/>
        </p:nvSpPr>
        <p:spPr>
          <a:xfrm>
            <a:off x="8001010" y="6132757"/>
            <a:ext cx="838200" cy="4911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Page 16</a:t>
            </a:r>
            <a:endParaRPr sz="18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3"/>
          <p:cNvSpPr txBox="1"/>
          <p:nvPr/>
        </p:nvSpPr>
        <p:spPr>
          <a:xfrm>
            <a:off x="5831475" y="5193975"/>
            <a:ext cx="304500" cy="12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US" sz="25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k  </a:t>
            </a:r>
            <a:endParaRPr sz="2500" b="1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sz="25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sz="25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3"/>
          <p:cNvSpPr txBox="1"/>
          <p:nvPr/>
        </p:nvSpPr>
        <p:spPr>
          <a:xfrm>
            <a:off x="5565800" y="2322049"/>
            <a:ext cx="3672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endParaRPr sz="3000" b="1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9" name="Google Shape;219;p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49700" y="240925"/>
            <a:ext cx="1145050" cy="857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Google Shape;224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8719" y="612531"/>
            <a:ext cx="7886561" cy="501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5"/>
          <p:cNvPicPr preferRelativeResize="0"/>
          <p:nvPr/>
        </p:nvPicPr>
        <p:blipFill rotWithShape="1">
          <a:blip r:embed="rId4">
            <a:alphaModFix/>
          </a:blip>
          <a:srcRect l="33718" t="49589" r="33141" b="11382"/>
          <a:stretch/>
        </p:blipFill>
        <p:spPr>
          <a:xfrm>
            <a:off x="7696200" y="5181600"/>
            <a:ext cx="1447800" cy="1737359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5"/>
          <p:cNvSpPr/>
          <p:nvPr/>
        </p:nvSpPr>
        <p:spPr>
          <a:xfrm>
            <a:off x="8001000" y="6113232"/>
            <a:ext cx="838200" cy="491096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Page 17</a:t>
            </a:r>
            <a:endParaRPr sz="14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</Words>
  <Application>Microsoft Office PowerPoint</Application>
  <PresentationFormat>On-screen Show (4:3)</PresentationFormat>
  <Paragraphs>25</Paragraphs>
  <Slides>7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Trebuchet MS</vt:lpstr>
      <vt:lpstr>Office Theme</vt:lpstr>
      <vt:lpstr>Office Theme</vt:lpstr>
      <vt:lpstr>PowerPoint Presentation</vt:lpstr>
      <vt:lpstr>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Hello Guest</dc:creator>
  <cp:lastModifiedBy>Hang Bui</cp:lastModifiedBy>
  <cp:revision>2</cp:revision>
  <dcterms:created xsi:type="dcterms:W3CDTF">2018-12-24T03:20:24Z</dcterms:created>
  <dcterms:modified xsi:type="dcterms:W3CDTF">2024-08-19T07:45:02Z</dcterms:modified>
</cp:coreProperties>
</file>