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Lst>
  <p:notesMasterIdLst>
    <p:notesMasterId r:id="rId26"/>
  </p:notesMasterIdLst>
  <p:sldIdLst>
    <p:sldId id="777" r:id="rId6"/>
    <p:sldId id="823" r:id="rId7"/>
    <p:sldId id="824" r:id="rId8"/>
    <p:sldId id="825" r:id="rId9"/>
    <p:sldId id="826" r:id="rId10"/>
    <p:sldId id="827" r:id="rId11"/>
    <p:sldId id="808" r:id="rId12"/>
    <p:sldId id="297" r:id="rId13"/>
    <p:sldId id="260" r:id="rId14"/>
    <p:sldId id="275" r:id="rId15"/>
    <p:sldId id="812" r:id="rId16"/>
    <p:sldId id="813" r:id="rId17"/>
    <p:sldId id="836" r:id="rId18"/>
    <p:sldId id="837" r:id="rId19"/>
    <p:sldId id="822" r:id="rId20"/>
    <p:sldId id="838" r:id="rId21"/>
    <p:sldId id="839" r:id="rId22"/>
    <p:sldId id="832" r:id="rId23"/>
    <p:sldId id="83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microsoft.com/office/2007/relationships/hdphoto" Target="../media/hdphoto1.wdp"/><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5/18/2025</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5/18/2025</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5/18/2025</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5/18/2025</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5/18/2025</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5/18/2025</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5/18/2025</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5/18/2025</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5/18/2025</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5/18/2025</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5/18/2025</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5/18/2025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audio" Target="../media/audio2.wav"/><Relationship Id="rId1" Type="http://schemas.openxmlformats.org/officeDocument/2006/relationships/slideLayout" Target="../slideLayouts/slideLayout25.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Calibri" panose="020F0502020204030204" pitchFamily="34" charset="0"/>
                <a:cs typeface="Calibri" panose="020F0502020204030204" pitchFamily="34" charset="0"/>
              </a:rPr>
              <a:t>1. Trong những câu thơ, câu văn dưới đây, </a:t>
            </a:r>
            <a:r>
              <a:rPr lang="en-US" altLang="en-US" sz="3200" b="1" i="1" dirty="0">
                <a:solidFill>
                  <a:sysClr val="windowText" lastClr="000000"/>
                </a:solidFill>
                <a:latin typeface="Calibri" panose="020F0502020204030204" pitchFamily="34" charset="0"/>
                <a:cs typeface="Calibri" panose="020F0502020204030204" pitchFamily="34" charset="0"/>
              </a:rPr>
              <a:t>dấu hai chấm </a:t>
            </a:r>
            <a:r>
              <a:rPr lang="en-US" altLang="en-US" sz="3200" b="1" dirty="0">
                <a:solidFill>
                  <a:sysClr val="windowText" lastClr="000000"/>
                </a:solidFill>
                <a:latin typeface="Calibri" panose="020F0502020204030204" pitchFamily="34" charset="0"/>
                <a:cs typeface="Calibri" panose="020F0502020204030204" pitchFamily="34" charset="0"/>
              </a:rPr>
              <a:t>dùng để làm gì?</a:t>
            </a:r>
          </a:p>
        </p:txBody>
      </p:sp>
      <p:grpSp>
        <p:nvGrpSpPr>
          <p:cNvPr id="2" name="Group 1">
            <a:extLst>
              <a:ext uri="{FF2B5EF4-FFF2-40B4-BE49-F238E27FC236}">
                <a16:creationId xmlns:a16="http://schemas.microsoft.com/office/drawing/2014/main"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t>Thảo luận nhóm 2</a:t>
            </a:r>
          </a:p>
        </p:txBody>
      </p:sp>
    </p:spTree>
    <p:extLst>
      <p:ext uri="{BB962C8B-B14F-4D97-AF65-F5344CB8AC3E}">
        <p14:creationId xmlns:p14="http://schemas.microsoft.com/office/powerpoint/2010/main" val="39007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a:latin typeface="Cambria" panose="02040503050406030204" pitchFamily="18" charset="0"/>
                <a:ea typeface="Cambria" panose="02040503050406030204" pitchFamily="18" charset="0"/>
              </a:rPr>
              <a:t>Cá vui: mưa trên sông</a:t>
            </a:r>
          </a:p>
          <a:p>
            <a:r>
              <a:rPr lang="en-US" sz="3200" dirty="0">
                <a:latin typeface="Cambria" panose="02040503050406030204" pitchFamily="18" charset="0"/>
                <a:ea typeface="Cambria" panose="02040503050406030204" pitchFamily="18" charset="0"/>
              </a:rPr>
              <a:t>      Sông vui: đò vào bến</a:t>
            </a:r>
          </a:p>
          <a:p>
            <a:r>
              <a:rPr lang="en-US" sz="3200" dirty="0">
                <a:latin typeface="Cambria" panose="02040503050406030204" pitchFamily="18" charset="0"/>
                <a:ea typeface="Cambria" panose="02040503050406030204" pitchFamily="18" charset="0"/>
              </a:rPr>
              <a:t>      Bến vui: ở cạnh trường</a:t>
            </a:r>
          </a:p>
          <a:p>
            <a:r>
              <a:rPr lang="en-US" sz="3200" dirty="0">
                <a:latin typeface="Cambria" panose="02040503050406030204" pitchFamily="18" charset="0"/>
                <a:ea typeface="Cambria" panose="02040503050406030204" pitchFamily="18" charset="0"/>
              </a:rPr>
              <a:t>      Trường vui: đông bé đến ...</a:t>
            </a:r>
          </a:p>
          <a:p>
            <a:r>
              <a:rPr lang="en-US" sz="3200" dirty="0">
                <a:latin typeface="Cambria" panose="02040503050406030204" pitchFamily="18" charset="0"/>
                <a:ea typeface="Cambria" panose="02040503050406030204" pitchFamily="18" charset="0"/>
              </a:rPr>
              <a:t>                                 (Phạm Hổ)</a:t>
            </a: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Tree>
    <p:extLst>
      <p:ext uri="{BB962C8B-B14F-4D97-AF65-F5344CB8AC3E}">
        <p14:creationId xmlns:p14="http://schemas.microsoft.com/office/powerpoint/2010/main" val="144909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a:latin typeface="Cambria" panose="02040503050406030204" pitchFamily="18" charset="0"/>
                <a:ea typeface="Cambria" panose="02040503050406030204" pitchFamily="18" charset="0"/>
              </a:rPr>
              <a:t>                                                                 (Nguyễn Thế Hội)</a:t>
            </a: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43225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p>
          <a:p>
            <a:r>
              <a:rPr lang="en-US" sz="3200" dirty="0">
                <a:latin typeface="Cambria" panose="02040503050406030204" pitchFamily="18" charset="0"/>
                <a:ea typeface="Cambria" panose="02040503050406030204" pitchFamily="18" charset="0"/>
              </a:rPr>
              <a:t>                                                                 (Võ Văn Trực)</a:t>
            </a: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347569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 Chọn dấu hai chấm hoặc dấu phẩy thay cho ô vuông trong đoạn văn dưới đây. Vì sao em chọn dấu câu đó?</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cho Min 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Nguyễn Hữu Đạt)</a:t>
            </a: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5517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3. Nói tiếp để hoàn thành câu dưới đây:</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i="0" dirty="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r>
              <a:rPr lang="en-US" sz="3200" b="1" dirty="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a:solidFill>
                  <a:srgbClr val="FF0000"/>
                </a:solidFill>
                <a:effectLst/>
                <a:latin typeface="Cambria" panose="02040503050406030204" pitchFamily="18" charset="0"/>
                <a:ea typeface="Cambria" panose="02040503050406030204" pitchFamily="18" charset="0"/>
              </a:rPr>
              <a:t>tham gia Đại hội Thể thao Ô-lim-pích</a:t>
            </a: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dirty="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4. Cùng bạn đặt và trả lời câu hỏi Để làm gì?</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id="{8B70B6B9-6814-402A-89AE-262EA948E7F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08251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rgbClr val="FF0000"/>
                </a:solidFill>
                <a:latin typeface="Cambria" panose="02040503050406030204" pitchFamily="18" charset="0"/>
                <a:ea typeface="Cambria" panose="02040503050406030204" pitchFamily="18" charset="0"/>
                <a:sym typeface="Arial"/>
              </a:rPr>
              <a:t>Hỏi đáp cùng người thân với câu hỏi Để làm 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BCF766EF-155B-4CCD-8199-B3188C8ED739}"/>
              </a:ext>
            </a:extLst>
          </p:cNvPr>
          <p:cNvSpPr txBox="1"/>
          <p:nvPr/>
        </p:nvSpPr>
        <p:spPr>
          <a:xfrm>
            <a:off x="2379943" y="22887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7EA55BAB-C58C-685E-DB0E-EDD88CB4B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Để làm gì?</a:t>
            </a:r>
            <a:endParaRPr lang="zh-CN" altLang="en-US"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 name="TextBox 4">
            <a:extLst>
              <a:ext uri="{FF2B5EF4-FFF2-40B4-BE49-F238E27FC236}">
                <a16:creationId xmlns:a16="http://schemas.microsoft.com/office/drawing/2014/main" id="{E3B2F1A7-B4D7-18BB-CDA9-E9B520A1F3EB}"/>
              </a:ext>
            </a:extLst>
          </p:cNvPr>
          <p:cNvSpPr txBox="1"/>
          <p:nvPr/>
        </p:nvSpPr>
        <p:spPr>
          <a:xfrm>
            <a:off x="2971800" y="376747"/>
            <a:ext cx="7395693" cy="748988"/>
          </a:xfrm>
          <a:prstGeom prst="rect">
            <a:avLst/>
          </a:prstGeom>
          <a:noFill/>
        </p:spPr>
        <p:txBody>
          <a:bodyPr wrap="square" rtlCol="0">
            <a:spAutoFit/>
          </a:bodyPr>
          <a:lstStyle/>
          <a:p>
            <a:pPr defTabSz="914377">
              <a:defRPr/>
            </a:pPr>
            <a:r>
              <a:rPr lang="en-US" sz="4267" dirty="0" err="1">
                <a:solidFill>
                  <a:srgbClr val="0070C0"/>
                </a:solidFill>
                <a:latin typeface="+mj-lt"/>
              </a:rPr>
              <a:t>Thứ</a:t>
            </a:r>
            <a:r>
              <a:rPr lang="en-US" sz="4267" dirty="0">
                <a:solidFill>
                  <a:srgbClr val="0070C0"/>
                </a:solidFill>
                <a:latin typeface="+mj-lt"/>
              </a:rPr>
              <a:t>… </a:t>
            </a:r>
            <a:r>
              <a:rPr lang="en-US" sz="4267" dirty="0" err="1">
                <a:solidFill>
                  <a:srgbClr val="0070C0"/>
                </a:solidFill>
                <a:latin typeface="+mj-lt"/>
              </a:rPr>
              <a:t>ngày</a:t>
            </a:r>
            <a:r>
              <a:rPr lang="en-US" sz="4267" dirty="0">
                <a:solidFill>
                  <a:srgbClr val="0070C0"/>
                </a:solidFill>
                <a:latin typeface="+mj-lt"/>
              </a:rPr>
              <a:t>… </a:t>
            </a:r>
            <a:r>
              <a:rPr lang="en-US" sz="4267" dirty="0" err="1">
                <a:solidFill>
                  <a:srgbClr val="0070C0"/>
                </a:solidFill>
                <a:latin typeface="+mj-lt"/>
              </a:rPr>
              <a:t>tháng</a:t>
            </a:r>
            <a:r>
              <a:rPr lang="en-US" sz="4267" dirty="0">
                <a:solidFill>
                  <a:srgbClr val="0070C0"/>
                </a:solidFill>
                <a:latin typeface="+mj-lt"/>
              </a:rPr>
              <a:t>… </a:t>
            </a:r>
            <a:r>
              <a:rPr lang="en-US" sz="4267" dirty="0" err="1">
                <a:solidFill>
                  <a:srgbClr val="0070C0"/>
                </a:solidFill>
                <a:latin typeface="+mj-lt"/>
              </a:rPr>
              <a:t>năm</a:t>
            </a:r>
            <a:r>
              <a:rPr lang="en-US" sz="4267" dirty="0">
                <a:solidFill>
                  <a:srgbClr val="0070C0"/>
                </a:solidFill>
                <a:latin typeface="+mj-lt"/>
              </a:rPr>
              <a:t> 2025</a:t>
            </a:r>
          </a:p>
        </p:txBody>
      </p:sp>
      <p:pic>
        <p:nvPicPr>
          <p:cNvPr id="2" name="Picture 1">
            <a:extLst>
              <a:ext uri="{FF2B5EF4-FFF2-40B4-BE49-F238E27FC236}">
                <a16:creationId xmlns:a16="http://schemas.microsoft.com/office/drawing/2014/main" id="{08A4AACE-8A23-4374-9A2D-D15313CE7C68}"/>
              </a:ext>
            </a:extLst>
          </p:cNvPr>
          <p:cNvPicPr>
            <a:picLocks noChangeAspect="1"/>
          </p:cNvPicPr>
          <p:nvPr/>
        </p:nvPicPr>
        <p:blipFill>
          <a:blip r:embed="rId4"/>
          <a:stretch>
            <a:fillRect/>
          </a:stretch>
        </p:blipFill>
        <p:spPr>
          <a:xfrm>
            <a:off x="4117675" y="1125735"/>
            <a:ext cx="3956647" cy="1377815"/>
          </a:xfrm>
          <a:prstGeom prst="rect">
            <a:avLst/>
          </a:prstGeom>
        </p:spPr>
      </p:pic>
    </p:spTree>
    <p:extLst>
      <p:ext uri="{BB962C8B-B14F-4D97-AF65-F5344CB8AC3E}">
        <p14:creationId xmlns:p14="http://schemas.microsoft.com/office/powerpoint/2010/main" val="149452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a16="http://schemas.microsoft.com/office/drawing/2014/main" id="{00A65D10-5EBD-E888-BC93-64C9441F8A78}"/>
              </a:ext>
            </a:extLst>
          </p:cNvPr>
          <p:cNvGrpSpPr>
            <a:grpSpLocks/>
          </p:cNvGrpSpPr>
          <p:nvPr/>
        </p:nvGrpSpPr>
        <p:grpSpPr bwMode="auto">
          <a:xfrm>
            <a:off x="1430361" y="1845111"/>
            <a:ext cx="9331279" cy="2554545"/>
            <a:chOff x="1079045" y="3034407"/>
            <a:chExt cx="5935623" cy="2555565"/>
          </a:xfrm>
        </p:grpSpPr>
        <p:sp>
          <p:nvSpPr>
            <p:cNvPr id="5" name="文本框 15">
              <a:extLst>
                <a:ext uri="{FF2B5EF4-FFF2-40B4-BE49-F238E27FC236}">
                  <a16:creationId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a16="http://schemas.microsoft.com/office/drawing/2014/main" id="{19EEE8CF-77DD-828E-326E-5A9C21F54D62}"/>
                </a:ext>
              </a:extLst>
            </p:cNvPr>
            <p:cNvSpPr txBox="1">
              <a:spLocks noChangeArrowheads="1"/>
            </p:cNvSpPr>
            <p:nvPr/>
          </p:nvSpPr>
          <p:spPr bwMode="auto">
            <a:xfrm>
              <a:off x="1079045" y="3034407"/>
              <a:ext cx="5935623" cy="2555565"/>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Nhận diện và hiểu được tác dụng của dấu gạch ngang đặt ở dấu câu để đánh dấu lời nói trực tiếp của nhân vật. </a:t>
              </a:r>
            </a:p>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Biết sử dụng dấu gạch ngang để đánh dấu lời nói của nhân vật</a:t>
              </a:r>
            </a:p>
          </p:txBody>
        </p:sp>
      </p:grpSp>
    </p:spTree>
    <p:extLst>
      <p:ext uri="{BB962C8B-B14F-4D97-AF65-F5344CB8AC3E}">
        <p14:creationId xmlns:p14="http://schemas.microsoft.com/office/powerpoint/2010/main" val="227285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688</Words>
  <Application>Microsoft Office PowerPoint</Application>
  <PresentationFormat>Widescreen</PresentationFormat>
  <Paragraphs>68</Paragraphs>
  <Slides>20</Slides>
  <Notes>10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Arial</vt:lpstr>
      <vt:lpstr>Arial Black</vt:lpstr>
      <vt:lpstr>Calibri</vt:lpstr>
      <vt:lpstr>Calibri Light</vt:lpstr>
      <vt:lpstr>Cambria</vt:lpstr>
      <vt:lpstr>方正姚体</vt:lpstr>
      <vt:lpstr>Times New Roman</vt:lpstr>
      <vt:lpstr>UTM Cookies</vt:lpstr>
      <vt:lpstr>Wingdings</vt:lpstr>
      <vt:lpstr>华康海报体W12(P)</vt:lpstr>
      <vt:lpstr>字魂59号-创粗黑</vt:lpstr>
      <vt:lpstr>3_Office 主题</vt:lpstr>
      <vt:lpstr>5_Office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2022-11-26T06:23:00Z</dcterms:created>
  <dcterms:modified xsi:type="dcterms:W3CDTF">2025-05-18T15:36:28Z</dcterms:modified>
</cp:coreProperties>
</file>