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420" r:id="rId2"/>
    <p:sldId id="406" r:id="rId3"/>
    <p:sldId id="407" r:id="rId4"/>
    <p:sldId id="391" r:id="rId5"/>
    <p:sldId id="402" r:id="rId6"/>
    <p:sldId id="404" r:id="rId7"/>
    <p:sldId id="392" r:id="rId8"/>
    <p:sldId id="408" r:id="rId9"/>
    <p:sldId id="394" r:id="rId10"/>
    <p:sldId id="395" r:id="rId11"/>
    <p:sldId id="412" r:id="rId12"/>
    <p:sldId id="400" r:id="rId13"/>
    <p:sldId id="396" r:id="rId14"/>
    <p:sldId id="410" r:id="rId15"/>
    <p:sldId id="411" r:id="rId16"/>
    <p:sldId id="356" r:id="rId17"/>
    <p:sldId id="367" r:id="rId18"/>
    <p:sldId id="366" r:id="rId19"/>
    <p:sldId id="419" r:id="rId20"/>
    <p:sldId id="418" r:id="rId21"/>
  </p:sldIdLst>
  <p:sldSz cx="9144000" cy="5143500" type="screen16x9"/>
  <p:notesSz cx="6858000" cy="9144000"/>
  <p:embeddedFontLst>
    <p:embeddedFont>
      <p:font typeface="Kalam" panose="020B0604020202020204" charset="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Patrick Hand" panose="00000500000000000000" pitchFamily="2" charset="0"/>
      <p:regular r:id="rId29"/>
    </p:embeddedFont>
    <p:embeddedFont>
      <p:font typeface="Ravie" panose="04040805050809020602" pitchFamily="82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06" autoAdjust="0"/>
  </p:normalViewPr>
  <p:slideViewPr>
    <p:cSldViewPr snapToGrid="0">
      <p:cViewPr varScale="1">
        <p:scale>
          <a:sx n="82" d="100"/>
          <a:sy n="82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0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64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19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45625" y="228675"/>
            <a:ext cx="9231300" cy="468615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883133" y="-521625"/>
            <a:ext cx="10027131" cy="6095834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1617465" y="1328800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1617453" y="1856500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1617465" y="3086925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1617603" y="3614625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5420588" y="1328800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5420588" y="1856500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5420588" y="3086925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5420588" y="3614625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230959" y="4360247"/>
            <a:ext cx="8740303" cy="1051553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98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6280138" y="4875879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microsoft.com/office/2007/relationships/hdphoto" Target="../media/hdphoto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27.jpe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6.xml"/><Relationship Id="rId18" Type="http://schemas.openxmlformats.org/officeDocument/2006/relationships/image" Target="../media/image52.png"/><Relationship Id="rId3" Type="http://schemas.openxmlformats.org/officeDocument/2006/relationships/slide" Target="slide17.xml"/><Relationship Id="rId21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11" Type="http://schemas.openxmlformats.org/officeDocument/2006/relationships/slide" Target="slide13.xml"/><Relationship Id="rId5" Type="http://schemas.openxmlformats.org/officeDocument/2006/relationships/slide" Target="slide18.xml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3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2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3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1" y="2279225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54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5" y="1867608"/>
            <a:ext cx="528161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8">
              <a:lnSpc>
                <a:spcPct val="150000"/>
              </a:lnSpc>
            </a:pP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ĐOÀN KHUÊ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4311" y="3080873"/>
            <a:ext cx="6758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CÁC NÉT CƠ BẢN, CÁC CHỮ SỐ, BẢNG CHỮ CÁI, DẤU THANH</a:t>
            </a:r>
          </a:p>
          <a:p>
            <a:pPr algn="ctr">
              <a:defRPr/>
            </a:pP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68741" t="36458" r="14861" b="33333"/>
          <a:stretch>
            <a:fillRect/>
          </a:stretch>
        </p:blipFill>
        <p:spPr bwMode="auto">
          <a:xfrm>
            <a:off x="1004140" y="3025082"/>
            <a:ext cx="1348989" cy="13971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 l="66398" t="23958" r="13690" b="20833"/>
          <a:stretch>
            <a:fillRect/>
          </a:stretch>
        </p:blipFill>
        <p:spPr bwMode="auto">
          <a:xfrm>
            <a:off x="3028951" y="438852"/>
            <a:ext cx="883032" cy="1182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66398" t="23958" r="13690" b="20833"/>
          <a:stretch>
            <a:fillRect/>
          </a:stretch>
        </p:blipFill>
        <p:spPr bwMode="auto">
          <a:xfrm rot="10800000">
            <a:off x="1004141" y="438850"/>
            <a:ext cx="969038" cy="1268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8302" y="375584"/>
            <a:ext cx="1596887" cy="1531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00" y="2091102"/>
            <a:ext cx="1605356" cy="1518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22" y="2062345"/>
            <a:ext cx="1375037" cy="15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73844" b="56203"/>
          <a:stretch/>
        </p:blipFill>
        <p:spPr bwMode="auto">
          <a:xfrm>
            <a:off x="1062744" y="1907283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8" t="32610" r="52708" b="56203"/>
          <a:stretch/>
        </p:blipFill>
        <p:spPr bwMode="auto">
          <a:xfrm>
            <a:off x="3044552" y="1907283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3" t="32434" r="31573" b="56379"/>
          <a:stretch/>
        </p:blipFill>
        <p:spPr bwMode="auto">
          <a:xfrm>
            <a:off x="2671706" y="3287730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86760" y="3793081"/>
            <a:ext cx="2169043" cy="921276"/>
            <a:chOff x="574159" y="2203097"/>
            <a:chExt cx="2169043" cy="921276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50665" r="71629" b="37759"/>
            <a:stretch/>
          </p:blipFill>
          <p:spPr bwMode="auto">
            <a:xfrm>
              <a:off x="1765006" y="2203097"/>
              <a:ext cx="978196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50665" r="51301" b="37759"/>
          <a:stretch/>
        </p:blipFill>
        <p:spPr bwMode="auto">
          <a:xfrm>
            <a:off x="6950941" y="3780504"/>
            <a:ext cx="978196" cy="92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7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3"/>
    </mc:Choice>
    <mc:Fallback xmlns="">
      <p:transition spd="slow" advTm="4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56" b="85619" l="13363" r="81960">
                        <a14:backgroundMark x1="40535" y1="45485" x2="32071" y2="38127"/>
                      </a14:backgroundRemoval>
                    </a14:imgEffect>
                  </a14:imgLayer>
                </a14:imgProps>
              </a:ext>
            </a:extLst>
          </a:blip>
          <a:srcRect l="31521" t="30297" r="18693" b="29364"/>
          <a:stretch/>
        </p:blipFill>
        <p:spPr>
          <a:xfrm rot="17126548">
            <a:off x="272306" y="1502321"/>
            <a:ext cx="2570460" cy="590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56" b="85619" l="13363" r="81960">
                        <a14:backgroundMark x1="40535" y1="45485" x2="32071" y2="38127"/>
                      </a14:backgroundRemoval>
                    </a14:imgEffect>
                  </a14:imgLayer>
                </a14:imgProps>
              </a:ext>
            </a:extLst>
          </a:blip>
          <a:srcRect l="31521" t="30297" r="18693" b="29364"/>
          <a:stretch/>
        </p:blipFill>
        <p:spPr>
          <a:xfrm rot="6404306">
            <a:off x="1744742" y="1675346"/>
            <a:ext cx="2570460" cy="590785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1078870" y="3409870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5219976" y="3585136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287" y="1341700"/>
            <a:ext cx="2023784" cy="1517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754" y="1342036"/>
            <a:ext cx="2026472" cy="1519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3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5"/>
    </mc:Choice>
    <mc:Fallback xmlns="">
      <p:transition spd="slow" advTm="5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05856" y="920608"/>
            <a:ext cx="680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b) Nhận diện các chữ số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3" y="1446826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5"/>
    </mc:Choice>
    <mc:Fallback xmlns="">
      <p:transition spd="slow" advTm="6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555" y="819265"/>
            <a:ext cx="878846" cy="104593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3723" y="819265"/>
            <a:ext cx="903404" cy="97257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1726" y="839976"/>
            <a:ext cx="916423" cy="1049256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8832" y="839976"/>
            <a:ext cx="942055" cy="1045932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2728" y="843311"/>
            <a:ext cx="948467" cy="992981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3920" y="3175206"/>
            <a:ext cx="1019433" cy="1077817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96ABD59D-DC86-4E82-A3DC-1A1AAB1569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07" y="3193141"/>
            <a:ext cx="1006372" cy="1002171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665E1567-9F6A-4CC8-9B3B-48A281E7CB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64" y="3198354"/>
            <a:ext cx="1021404" cy="987221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8FF8C9E7-6698-4231-9B0B-CF91936E6F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34" y="3216344"/>
            <a:ext cx="983059" cy="97896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07B19B7E-C9DD-4175-B89C-77633F9F57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15" y="3224319"/>
            <a:ext cx="988062" cy="9812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8976" y="3195011"/>
            <a:ext cx="953917" cy="982366"/>
            <a:chOff x="698976" y="3195011"/>
            <a:chExt cx="953917" cy="9823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8976" y="3195011"/>
              <a:ext cx="953917" cy="98236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942698" y="367176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949842" y="3586162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57250" y="3686194"/>
              <a:ext cx="0" cy="214294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173592" y="4021931"/>
              <a:ext cx="81365" cy="155446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692282" y="888263"/>
            <a:ext cx="921376" cy="948029"/>
            <a:chOff x="6692282" y="888263"/>
            <a:chExt cx="921376" cy="9480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92282" y="888263"/>
              <a:ext cx="921376" cy="94802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126177" y="13430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6916645" y="1768462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236672" y="1462757"/>
              <a:ext cx="0" cy="214294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926874" y="1387943"/>
              <a:ext cx="123531" cy="183003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683683" y="888263"/>
            <a:ext cx="905803" cy="932691"/>
            <a:chOff x="5683683" y="888263"/>
            <a:chExt cx="905803" cy="9326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83683" y="888263"/>
              <a:ext cx="905803" cy="932691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910051" y="13411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917195" y="1255578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74559" y="1386901"/>
              <a:ext cx="115803" cy="127697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16" idx="2"/>
            </p:cNvCxnSpPr>
            <p:nvPr/>
          </p:nvCxnSpPr>
          <p:spPr>
            <a:xfrm flipH="1">
              <a:off x="6136585" y="1621745"/>
              <a:ext cx="68146" cy="199209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29923" y="839976"/>
            <a:ext cx="951863" cy="1005888"/>
            <a:chOff x="2529923" y="839976"/>
            <a:chExt cx="951863" cy="10058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529923" y="839976"/>
              <a:ext cx="951863" cy="95186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2760495" y="139302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730988" y="1229811"/>
              <a:ext cx="104731" cy="1099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776952" y="1844258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159845" y="3208091"/>
            <a:ext cx="1021404" cy="997475"/>
            <a:chOff x="5159845" y="3208091"/>
            <a:chExt cx="1021404" cy="997475"/>
          </a:xfrm>
        </p:grpSpPr>
        <p:pic>
          <p:nvPicPr>
            <p:cNvPr id="49" name="Picture 48">
              <a:hlinkClick r:id="rId13" action="ppaction://hlinksldjump"/>
              <a:extLst>
                <a:ext uri="{FF2B5EF4-FFF2-40B4-BE49-F238E27FC236}">
                  <a16:creationId xmlns:a16="http://schemas.microsoft.com/office/drawing/2014/main" id="{665E1567-9F6A-4CC8-9B3B-48A281E7C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45" y="3208091"/>
              <a:ext cx="1021404" cy="98722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265544" y="3671766"/>
              <a:ext cx="546921" cy="533800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5355216" y="372493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75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43"/>
    </mc:Choice>
    <mc:Fallback xmlns="">
      <p:transition spd="slow" advTm="12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05856" y="1275346"/>
            <a:ext cx="363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c) Nhận diện các dấu thanh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595701" y="2068607"/>
            <a:ext cx="7902978" cy="48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59734" y="2742382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huyền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73443" y="2742382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sắc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07175" y="2727495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6405" y="2742382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</a:t>
            </a:r>
            <a:r>
              <a:rPr lang="vi-VN" sz="1600" b="1"/>
              <a:t> </a:t>
            </a:r>
            <a:r>
              <a:rPr lang="en-US" sz="1600" b="1">
                <a:latin typeface="UTM Avo" panose="02040603050506020204" pitchFamily="18" charset="0"/>
              </a:rPr>
              <a:t>ngã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4045" y="2742382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</a:t>
            </a:r>
            <a:r>
              <a:rPr lang="vi-VN" sz="1600" b="1"/>
              <a:t> </a:t>
            </a:r>
            <a:r>
              <a:rPr lang="en-US" sz="1600" b="1">
                <a:latin typeface="UTM Avo" panose="02040603050506020204" pitchFamily="18" charset="0"/>
              </a:rPr>
              <a:t>nặng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3"/>
    </mc:Choice>
    <mc:Fallback xmlns="">
      <p:transition spd="slow" advTm="4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F2B15-069A-6677-4257-137F7FC5E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15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E2C0C7-372F-CBDE-5D79-E810D9231ACC}"/>
              </a:ext>
            </a:extLst>
          </p:cNvPr>
          <p:cNvSpPr/>
          <p:nvPr/>
        </p:nvSpPr>
        <p:spPr>
          <a:xfrm>
            <a:off x="2888166" y="390293"/>
            <a:ext cx="3824868" cy="62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HÁT BÀI HÁT: VUI ĐẾN TRƯỜNG</a:t>
            </a:r>
          </a:p>
        </p:txBody>
      </p:sp>
    </p:spTree>
    <p:extLst>
      <p:ext uri="{BB962C8B-B14F-4D97-AF65-F5344CB8AC3E}">
        <p14:creationId xmlns:p14="http://schemas.microsoft.com/office/powerpoint/2010/main" val="9344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8"/>
    </mc:Choice>
    <mc:Fallback xmlns="">
      <p:transition spd="slow" advTm="32078"/>
    </mc:Fallback>
  </mc:AlternateContent>
  <p:extLst>
    <p:ext uri="{E180D4A7-C9FB-4DFB-919C-405C955672EB}">
      <p14:showEvtLst xmlns:p14="http://schemas.microsoft.com/office/powerpoint/2010/main">
        <p14:playEvt time="16188" objId="2"/>
        <p14:stopEvt time="32078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9724" y="573229"/>
            <a:ext cx="5947820" cy="3997043"/>
            <a:chOff x="1579724" y="573229"/>
            <a:chExt cx="5947820" cy="399704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0F7C7C7-7198-4F99-A296-C5DFBF588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039" t="19845" r="4832" b="19587"/>
            <a:stretch/>
          </p:blipFill>
          <p:spPr>
            <a:xfrm>
              <a:off x="1579724" y="573229"/>
              <a:ext cx="5947820" cy="3997043"/>
            </a:xfrm>
            <a:prstGeom prst="rect">
              <a:avLst/>
            </a:prstGeom>
          </p:spPr>
        </p:pic>
        <p:sp>
          <p:nvSpPr>
            <p:cNvPr id="40" name="Google Shape;186;p3">
              <a:extLst>
                <a:ext uri="{FF2B5EF4-FFF2-40B4-BE49-F238E27FC236}">
                  <a16:creationId xmlns:a16="http://schemas.microsoft.com/office/drawing/2014/main" id="{44B10DC8-53FA-4AFA-ABB0-EF9BAF18954B}"/>
                </a:ext>
              </a:extLst>
            </p:cNvPr>
            <p:cNvSpPr/>
            <p:nvPr/>
          </p:nvSpPr>
          <p:spPr>
            <a:xfrm>
              <a:off x="1777833" y="3076030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1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1" name="Google Shape;186;p3">
              <a:extLst>
                <a:ext uri="{FF2B5EF4-FFF2-40B4-BE49-F238E27FC236}">
                  <a16:creationId xmlns:a16="http://schemas.microsoft.com/office/drawing/2014/main" id="{C83AFD2D-594E-4AB5-8D86-731DD27E268B}"/>
                </a:ext>
              </a:extLst>
            </p:cNvPr>
            <p:cNvSpPr/>
            <p:nvPr/>
          </p:nvSpPr>
          <p:spPr>
            <a:xfrm>
              <a:off x="1786712" y="2733345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2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2" name="Google Shape;186;p3">
              <a:extLst>
                <a:ext uri="{FF2B5EF4-FFF2-40B4-BE49-F238E27FC236}">
                  <a16:creationId xmlns:a16="http://schemas.microsoft.com/office/drawing/2014/main" id="{2D381000-7B2A-4B3C-9E99-C5EFCD833AAE}"/>
                </a:ext>
              </a:extLst>
            </p:cNvPr>
            <p:cNvSpPr/>
            <p:nvPr/>
          </p:nvSpPr>
          <p:spPr>
            <a:xfrm>
              <a:off x="1750326" y="2343894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3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3" name="Google Shape;186;p3">
              <a:extLst>
                <a:ext uri="{FF2B5EF4-FFF2-40B4-BE49-F238E27FC236}">
                  <a16:creationId xmlns:a16="http://schemas.microsoft.com/office/drawing/2014/main" id="{24348BE4-F272-484F-A213-1F856771A0EA}"/>
                </a:ext>
              </a:extLst>
            </p:cNvPr>
            <p:cNvSpPr/>
            <p:nvPr/>
          </p:nvSpPr>
          <p:spPr>
            <a:xfrm>
              <a:off x="1738360" y="1977302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4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" name="Google Shape;186;p3">
              <a:extLst>
                <a:ext uri="{FF2B5EF4-FFF2-40B4-BE49-F238E27FC236}">
                  <a16:creationId xmlns:a16="http://schemas.microsoft.com/office/drawing/2014/main" id="{63A53FDD-524B-4B4D-9B03-78759F3BE949}"/>
                </a:ext>
              </a:extLst>
            </p:cNvPr>
            <p:cNvSpPr/>
            <p:nvPr/>
          </p:nvSpPr>
          <p:spPr>
            <a:xfrm>
              <a:off x="1755408" y="1602424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5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5" name="Google Shape;186;p3">
              <a:extLst>
                <a:ext uri="{FF2B5EF4-FFF2-40B4-BE49-F238E27FC236}">
                  <a16:creationId xmlns:a16="http://schemas.microsoft.com/office/drawing/2014/main" id="{D11C36BD-3FA7-4B4D-81E1-01D3D0DB13B2}"/>
                </a:ext>
              </a:extLst>
            </p:cNvPr>
            <p:cNvSpPr/>
            <p:nvPr/>
          </p:nvSpPr>
          <p:spPr>
            <a:xfrm>
              <a:off x="2206024" y="837732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1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" name="Google Shape;186;p3">
              <a:extLst>
                <a:ext uri="{FF2B5EF4-FFF2-40B4-BE49-F238E27FC236}">
                  <a16:creationId xmlns:a16="http://schemas.microsoft.com/office/drawing/2014/main" id="{0D5AF0CD-5A84-4ECD-A25D-9188715EE0F6}"/>
                </a:ext>
              </a:extLst>
            </p:cNvPr>
            <p:cNvSpPr/>
            <p:nvPr/>
          </p:nvSpPr>
          <p:spPr>
            <a:xfrm>
              <a:off x="2609826" y="862158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2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" name="Google Shape;186;p3">
              <a:extLst>
                <a:ext uri="{FF2B5EF4-FFF2-40B4-BE49-F238E27FC236}">
                  <a16:creationId xmlns:a16="http://schemas.microsoft.com/office/drawing/2014/main" id="{0D49DB11-CD09-4AF6-A8E6-A05CEDACAD31}"/>
                </a:ext>
              </a:extLst>
            </p:cNvPr>
            <p:cNvSpPr/>
            <p:nvPr/>
          </p:nvSpPr>
          <p:spPr>
            <a:xfrm>
              <a:off x="2955612" y="844987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3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" name="Google Shape;186;p3">
              <a:extLst>
                <a:ext uri="{FF2B5EF4-FFF2-40B4-BE49-F238E27FC236}">
                  <a16:creationId xmlns:a16="http://schemas.microsoft.com/office/drawing/2014/main" id="{0E6F0020-7918-4863-8FC4-46CA4F22E686}"/>
                </a:ext>
              </a:extLst>
            </p:cNvPr>
            <p:cNvSpPr/>
            <p:nvPr/>
          </p:nvSpPr>
          <p:spPr>
            <a:xfrm>
              <a:off x="3301398" y="869631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4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0B7AEC-2604-470D-BC2F-86F3C0CC41A0}"/>
                </a:ext>
              </a:extLst>
            </p:cNvPr>
            <p:cNvSpPr/>
            <p:nvPr/>
          </p:nvSpPr>
          <p:spPr>
            <a:xfrm>
              <a:off x="1727792" y="648587"/>
              <a:ext cx="5667153" cy="388241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BF6ED5-BDF6-4E22-B7F5-117E4B27103D}"/>
              </a:ext>
            </a:extLst>
          </p:cNvPr>
          <p:cNvCxnSpPr>
            <a:cxnSpLocks/>
          </p:cNvCxnSpPr>
          <p:nvPr/>
        </p:nvCxnSpPr>
        <p:spPr>
          <a:xfrm>
            <a:off x="2296018" y="3283017"/>
            <a:ext cx="4833111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1CE35-1C41-4D44-A7C8-86CEB99EC459}"/>
              </a:ext>
            </a:extLst>
          </p:cNvPr>
          <p:cNvCxnSpPr>
            <a:cxnSpLocks/>
          </p:cNvCxnSpPr>
          <p:nvPr/>
        </p:nvCxnSpPr>
        <p:spPr>
          <a:xfrm>
            <a:off x="2325180" y="2940333"/>
            <a:ext cx="4803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AF188-6917-4067-94F5-A23D611FF2FD}"/>
              </a:ext>
            </a:extLst>
          </p:cNvPr>
          <p:cNvCxnSpPr>
            <a:cxnSpLocks/>
          </p:cNvCxnSpPr>
          <p:nvPr/>
        </p:nvCxnSpPr>
        <p:spPr>
          <a:xfrm>
            <a:off x="2325180" y="2571750"/>
            <a:ext cx="4803949" cy="18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915054-9E71-4779-9622-4A9A000971F3}"/>
              </a:ext>
            </a:extLst>
          </p:cNvPr>
          <p:cNvCxnSpPr>
            <a:cxnSpLocks/>
          </p:cNvCxnSpPr>
          <p:nvPr/>
        </p:nvCxnSpPr>
        <p:spPr>
          <a:xfrm>
            <a:off x="2314546" y="2197208"/>
            <a:ext cx="4814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84D4FC-6D7A-4E50-A1C3-515F6031DEB4}"/>
              </a:ext>
            </a:extLst>
          </p:cNvPr>
          <p:cNvCxnSpPr>
            <a:cxnSpLocks/>
          </p:cNvCxnSpPr>
          <p:nvPr/>
        </p:nvCxnSpPr>
        <p:spPr>
          <a:xfrm>
            <a:off x="2325180" y="1841965"/>
            <a:ext cx="480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79267" y="2091177"/>
            <a:ext cx="5581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5"/>
    </mc:Choice>
    <mc:Fallback xmlns="">
      <p:transition spd="slow" advTm="3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60F7C7C7-7198-4F99-A296-C5DFBF588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39" t="19845" r="4832" b="19587"/>
          <a:stretch/>
        </p:blipFill>
        <p:spPr>
          <a:xfrm>
            <a:off x="1564484" y="573229"/>
            <a:ext cx="5947820" cy="3997043"/>
          </a:xfrm>
          <a:prstGeom prst="rect">
            <a:avLst/>
          </a:prstGeom>
        </p:spPr>
      </p:pic>
      <p:sp>
        <p:nvSpPr>
          <p:cNvPr id="40" name="Google Shape;186;p3">
            <a:extLst>
              <a:ext uri="{FF2B5EF4-FFF2-40B4-BE49-F238E27FC236}">
                <a16:creationId xmlns:a16="http://schemas.microsoft.com/office/drawing/2014/main" id="{44B10DC8-53FA-4AFA-ABB0-EF9BAF18954B}"/>
              </a:ext>
            </a:extLst>
          </p:cNvPr>
          <p:cNvSpPr/>
          <p:nvPr/>
        </p:nvSpPr>
        <p:spPr>
          <a:xfrm>
            <a:off x="1777833" y="3076030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" name="Google Shape;186;p3">
            <a:extLst>
              <a:ext uri="{FF2B5EF4-FFF2-40B4-BE49-F238E27FC236}">
                <a16:creationId xmlns:a16="http://schemas.microsoft.com/office/drawing/2014/main" id="{C83AFD2D-594E-4AB5-8D86-731DD27E268B}"/>
              </a:ext>
            </a:extLst>
          </p:cNvPr>
          <p:cNvSpPr/>
          <p:nvPr/>
        </p:nvSpPr>
        <p:spPr>
          <a:xfrm>
            <a:off x="1754908" y="27253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2" name="Google Shape;186;p3">
            <a:extLst>
              <a:ext uri="{FF2B5EF4-FFF2-40B4-BE49-F238E27FC236}">
                <a16:creationId xmlns:a16="http://schemas.microsoft.com/office/drawing/2014/main" id="{2D381000-7B2A-4B3C-9E99-C5EFCD833AAE}"/>
              </a:ext>
            </a:extLst>
          </p:cNvPr>
          <p:cNvSpPr/>
          <p:nvPr/>
        </p:nvSpPr>
        <p:spPr>
          <a:xfrm>
            <a:off x="1750326" y="23438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" name="Google Shape;186;p3">
            <a:extLst>
              <a:ext uri="{FF2B5EF4-FFF2-40B4-BE49-F238E27FC236}">
                <a16:creationId xmlns:a16="http://schemas.microsoft.com/office/drawing/2014/main" id="{24348BE4-F272-484F-A213-1F856771A0EA}"/>
              </a:ext>
            </a:extLst>
          </p:cNvPr>
          <p:cNvSpPr/>
          <p:nvPr/>
        </p:nvSpPr>
        <p:spPr>
          <a:xfrm>
            <a:off x="1738360" y="197730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" name="Google Shape;186;p3">
            <a:extLst>
              <a:ext uri="{FF2B5EF4-FFF2-40B4-BE49-F238E27FC236}">
                <a16:creationId xmlns:a16="http://schemas.microsoft.com/office/drawing/2014/main" id="{63A53FDD-524B-4B4D-9B03-78759F3BE949}"/>
              </a:ext>
            </a:extLst>
          </p:cNvPr>
          <p:cNvSpPr/>
          <p:nvPr/>
        </p:nvSpPr>
        <p:spPr>
          <a:xfrm>
            <a:off x="1755408" y="160242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5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" name="Google Shape;186;p3">
            <a:extLst>
              <a:ext uri="{FF2B5EF4-FFF2-40B4-BE49-F238E27FC236}">
                <a16:creationId xmlns:a16="http://schemas.microsoft.com/office/drawing/2014/main" id="{D11C36BD-3FA7-4B4D-81E1-01D3D0DB13B2}"/>
              </a:ext>
            </a:extLst>
          </p:cNvPr>
          <p:cNvSpPr/>
          <p:nvPr/>
        </p:nvSpPr>
        <p:spPr>
          <a:xfrm>
            <a:off x="2206024" y="83773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" name="Google Shape;186;p3">
            <a:extLst>
              <a:ext uri="{FF2B5EF4-FFF2-40B4-BE49-F238E27FC236}">
                <a16:creationId xmlns:a16="http://schemas.microsoft.com/office/drawing/2014/main" id="{0D5AF0CD-5A84-4ECD-A25D-9188715EE0F6}"/>
              </a:ext>
            </a:extLst>
          </p:cNvPr>
          <p:cNvSpPr/>
          <p:nvPr/>
        </p:nvSpPr>
        <p:spPr>
          <a:xfrm>
            <a:off x="2609826" y="862158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" name="Google Shape;186;p3">
            <a:extLst>
              <a:ext uri="{FF2B5EF4-FFF2-40B4-BE49-F238E27FC236}">
                <a16:creationId xmlns:a16="http://schemas.microsoft.com/office/drawing/2014/main" id="{0D49DB11-CD09-4AF6-A8E6-A05CEDACAD31}"/>
              </a:ext>
            </a:extLst>
          </p:cNvPr>
          <p:cNvSpPr/>
          <p:nvPr/>
        </p:nvSpPr>
        <p:spPr>
          <a:xfrm>
            <a:off x="2955612" y="844987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8" name="Google Shape;186;p3">
            <a:extLst>
              <a:ext uri="{FF2B5EF4-FFF2-40B4-BE49-F238E27FC236}">
                <a16:creationId xmlns:a16="http://schemas.microsoft.com/office/drawing/2014/main" id="{0E6F0020-7918-4863-8FC4-46CA4F22E686}"/>
              </a:ext>
            </a:extLst>
          </p:cNvPr>
          <p:cNvSpPr/>
          <p:nvPr/>
        </p:nvSpPr>
        <p:spPr>
          <a:xfrm>
            <a:off x="3301398" y="869631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0B7AEC-2604-470D-BC2F-86F3C0CC41A0}"/>
              </a:ext>
            </a:extLst>
          </p:cNvPr>
          <p:cNvSpPr/>
          <p:nvPr/>
        </p:nvSpPr>
        <p:spPr>
          <a:xfrm>
            <a:off x="1727792" y="648587"/>
            <a:ext cx="5667153" cy="38824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BF6ED5-BDF6-4E22-B7F5-117E4B27103D}"/>
              </a:ext>
            </a:extLst>
          </p:cNvPr>
          <p:cNvCxnSpPr>
            <a:cxnSpLocks/>
          </p:cNvCxnSpPr>
          <p:nvPr/>
        </p:nvCxnSpPr>
        <p:spPr>
          <a:xfrm flipV="1">
            <a:off x="2311919" y="1205703"/>
            <a:ext cx="29162" cy="210911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1CE35-1C41-4D44-A7C8-86CEB99EC459}"/>
              </a:ext>
            </a:extLst>
          </p:cNvPr>
          <p:cNvCxnSpPr>
            <a:cxnSpLocks/>
          </p:cNvCxnSpPr>
          <p:nvPr/>
        </p:nvCxnSpPr>
        <p:spPr>
          <a:xfrm flipV="1">
            <a:off x="2677602" y="1213582"/>
            <a:ext cx="0" cy="2100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AF188-6917-4067-94F5-A23D611FF2FD}"/>
              </a:ext>
            </a:extLst>
          </p:cNvPr>
          <p:cNvCxnSpPr>
            <a:cxnSpLocks/>
          </p:cNvCxnSpPr>
          <p:nvPr/>
        </p:nvCxnSpPr>
        <p:spPr>
          <a:xfrm flipV="1">
            <a:off x="3059264" y="1212791"/>
            <a:ext cx="0" cy="2109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915054-9E71-4779-9622-4A9A000971F3}"/>
              </a:ext>
            </a:extLst>
          </p:cNvPr>
          <p:cNvCxnSpPr>
            <a:cxnSpLocks/>
          </p:cNvCxnSpPr>
          <p:nvPr/>
        </p:nvCxnSpPr>
        <p:spPr>
          <a:xfrm flipV="1">
            <a:off x="3425024" y="1212791"/>
            <a:ext cx="0" cy="20932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584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7"/>
    </mc:Choice>
    <mc:Fallback xmlns="">
      <p:transition spd="slow" advTm="1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60F7C7C7-7198-4F99-A296-C5DFBF588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39" t="19845" r="4832" b="19587"/>
          <a:stretch/>
        </p:blipFill>
        <p:spPr>
          <a:xfrm>
            <a:off x="1564484" y="573229"/>
            <a:ext cx="5947820" cy="3997043"/>
          </a:xfrm>
          <a:prstGeom prst="rect">
            <a:avLst/>
          </a:prstGeom>
        </p:spPr>
      </p:pic>
      <p:sp>
        <p:nvSpPr>
          <p:cNvPr id="40" name="Google Shape;186;p3">
            <a:extLst>
              <a:ext uri="{FF2B5EF4-FFF2-40B4-BE49-F238E27FC236}">
                <a16:creationId xmlns:a16="http://schemas.microsoft.com/office/drawing/2014/main" id="{44B10DC8-53FA-4AFA-ABB0-EF9BAF18954B}"/>
              </a:ext>
            </a:extLst>
          </p:cNvPr>
          <p:cNvSpPr/>
          <p:nvPr/>
        </p:nvSpPr>
        <p:spPr>
          <a:xfrm>
            <a:off x="1777833" y="3076030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" name="Google Shape;186;p3">
            <a:extLst>
              <a:ext uri="{FF2B5EF4-FFF2-40B4-BE49-F238E27FC236}">
                <a16:creationId xmlns:a16="http://schemas.microsoft.com/office/drawing/2014/main" id="{C83AFD2D-594E-4AB5-8D86-731DD27E268B}"/>
              </a:ext>
            </a:extLst>
          </p:cNvPr>
          <p:cNvSpPr/>
          <p:nvPr/>
        </p:nvSpPr>
        <p:spPr>
          <a:xfrm>
            <a:off x="1754908" y="2717443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2" name="Google Shape;186;p3">
            <a:extLst>
              <a:ext uri="{FF2B5EF4-FFF2-40B4-BE49-F238E27FC236}">
                <a16:creationId xmlns:a16="http://schemas.microsoft.com/office/drawing/2014/main" id="{2D381000-7B2A-4B3C-9E99-C5EFCD833AAE}"/>
              </a:ext>
            </a:extLst>
          </p:cNvPr>
          <p:cNvSpPr/>
          <p:nvPr/>
        </p:nvSpPr>
        <p:spPr>
          <a:xfrm>
            <a:off x="1750326" y="23438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" name="Google Shape;186;p3">
            <a:extLst>
              <a:ext uri="{FF2B5EF4-FFF2-40B4-BE49-F238E27FC236}">
                <a16:creationId xmlns:a16="http://schemas.microsoft.com/office/drawing/2014/main" id="{24348BE4-F272-484F-A213-1F856771A0EA}"/>
              </a:ext>
            </a:extLst>
          </p:cNvPr>
          <p:cNvSpPr/>
          <p:nvPr/>
        </p:nvSpPr>
        <p:spPr>
          <a:xfrm>
            <a:off x="1738360" y="197730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" name="Google Shape;186;p3">
            <a:extLst>
              <a:ext uri="{FF2B5EF4-FFF2-40B4-BE49-F238E27FC236}">
                <a16:creationId xmlns:a16="http://schemas.microsoft.com/office/drawing/2014/main" id="{63A53FDD-524B-4B4D-9B03-78759F3BE949}"/>
              </a:ext>
            </a:extLst>
          </p:cNvPr>
          <p:cNvSpPr/>
          <p:nvPr/>
        </p:nvSpPr>
        <p:spPr>
          <a:xfrm>
            <a:off x="1755408" y="160242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5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" name="Google Shape;186;p3">
            <a:extLst>
              <a:ext uri="{FF2B5EF4-FFF2-40B4-BE49-F238E27FC236}">
                <a16:creationId xmlns:a16="http://schemas.microsoft.com/office/drawing/2014/main" id="{D11C36BD-3FA7-4B4D-81E1-01D3D0DB13B2}"/>
              </a:ext>
            </a:extLst>
          </p:cNvPr>
          <p:cNvSpPr/>
          <p:nvPr/>
        </p:nvSpPr>
        <p:spPr>
          <a:xfrm>
            <a:off x="2206024" y="83773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" name="Google Shape;186;p3">
            <a:extLst>
              <a:ext uri="{FF2B5EF4-FFF2-40B4-BE49-F238E27FC236}">
                <a16:creationId xmlns:a16="http://schemas.microsoft.com/office/drawing/2014/main" id="{0D5AF0CD-5A84-4ECD-A25D-9188715EE0F6}"/>
              </a:ext>
            </a:extLst>
          </p:cNvPr>
          <p:cNvSpPr/>
          <p:nvPr/>
        </p:nvSpPr>
        <p:spPr>
          <a:xfrm>
            <a:off x="2609826" y="862158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" name="Google Shape;186;p3">
            <a:extLst>
              <a:ext uri="{FF2B5EF4-FFF2-40B4-BE49-F238E27FC236}">
                <a16:creationId xmlns:a16="http://schemas.microsoft.com/office/drawing/2014/main" id="{0D49DB11-CD09-4AF6-A8E6-A05CEDACAD31}"/>
              </a:ext>
            </a:extLst>
          </p:cNvPr>
          <p:cNvSpPr/>
          <p:nvPr/>
        </p:nvSpPr>
        <p:spPr>
          <a:xfrm>
            <a:off x="2955612" y="844987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8" name="Google Shape;186;p3">
            <a:extLst>
              <a:ext uri="{FF2B5EF4-FFF2-40B4-BE49-F238E27FC236}">
                <a16:creationId xmlns:a16="http://schemas.microsoft.com/office/drawing/2014/main" id="{0E6F0020-7918-4863-8FC4-46CA4F22E686}"/>
              </a:ext>
            </a:extLst>
          </p:cNvPr>
          <p:cNvSpPr/>
          <p:nvPr/>
        </p:nvSpPr>
        <p:spPr>
          <a:xfrm>
            <a:off x="3301398" y="869631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0B7AEC-2604-470D-BC2F-86F3C0CC41A0}"/>
              </a:ext>
            </a:extLst>
          </p:cNvPr>
          <p:cNvSpPr/>
          <p:nvPr/>
        </p:nvSpPr>
        <p:spPr>
          <a:xfrm>
            <a:off x="1727792" y="648587"/>
            <a:ext cx="5667153" cy="38824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C14804-9770-4823-A446-F2876D3B168D}"/>
              </a:ext>
            </a:extLst>
          </p:cNvPr>
          <p:cNvSpPr/>
          <p:nvPr/>
        </p:nvSpPr>
        <p:spPr>
          <a:xfrm>
            <a:off x="2301949" y="2977119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B97A4-E24F-497D-934A-F06500567E84}"/>
              </a:ext>
            </a:extLst>
          </p:cNvPr>
          <p:cNvSpPr/>
          <p:nvPr/>
        </p:nvSpPr>
        <p:spPr>
          <a:xfrm>
            <a:off x="2301949" y="2615356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B7DFFC-CD66-46EB-A502-A9339DA47C4C}"/>
              </a:ext>
            </a:extLst>
          </p:cNvPr>
          <p:cNvSpPr/>
          <p:nvPr/>
        </p:nvSpPr>
        <p:spPr>
          <a:xfrm>
            <a:off x="3067909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40D7E9-6920-43B0-9BB1-E6B64C2A62EF}"/>
              </a:ext>
            </a:extLst>
          </p:cNvPr>
          <p:cNvSpPr/>
          <p:nvPr/>
        </p:nvSpPr>
        <p:spPr>
          <a:xfrm>
            <a:off x="3067909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4DDB16-E9B7-43AB-931E-AADD09A6151C}"/>
              </a:ext>
            </a:extLst>
          </p:cNvPr>
          <p:cNvSpPr/>
          <p:nvPr/>
        </p:nvSpPr>
        <p:spPr>
          <a:xfrm>
            <a:off x="3067909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5F1288-BFA9-4093-B650-9257AA2FF429}"/>
              </a:ext>
            </a:extLst>
          </p:cNvPr>
          <p:cNvSpPr/>
          <p:nvPr/>
        </p:nvSpPr>
        <p:spPr>
          <a:xfrm>
            <a:off x="3799997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F4E22C-1750-4B52-9CF2-DC8B16F204EE}"/>
              </a:ext>
            </a:extLst>
          </p:cNvPr>
          <p:cNvSpPr/>
          <p:nvPr/>
        </p:nvSpPr>
        <p:spPr>
          <a:xfrm>
            <a:off x="3799997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D52AC4-F6BA-4958-A01B-D15BC23C6947}"/>
              </a:ext>
            </a:extLst>
          </p:cNvPr>
          <p:cNvSpPr/>
          <p:nvPr/>
        </p:nvSpPr>
        <p:spPr>
          <a:xfrm>
            <a:off x="3799997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4E675A-D52E-42D6-8E29-821A9EF043F7}"/>
              </a:ext>
            </a:extLst>
          </p:cNvPr>
          <p:cNvSpPr/>
          <p:nvPr/>
        </p:nvSpPr>
        <p:spPr>
          <a:xfrm>
            <a:off x="3799997" y="1871929"/>
            <a:ext cx="383604" cy="3289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52A01D-07D2-4F49-80D1-510007D61730}"/>
              </a:ext>
            </a:extLst>
          </p:cNvPr>
          <p:cNvSpPr/>
          <p:nvPr/>
        </p:nvSpPr>
        <p:spPr>
          <a:xfrm>
            <a:off x="4548195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4DDFE7-2323-4A10-B22B-E136D10558B9}"/>
              </a:ext>
            </a:extLst>
          </p:cNvPr>
          <p:cNvSpPr/>
          <p:nvPr/>
        </p:nvSpPr>
        <p:spPr>
          <a:xfrm>
            <a:off x="4548195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A292AB-779C-4CD4-96DA-38BCFEB911A0}"/>
              </a:ext>
            </a:extLst>
          </p:cNvPr>
          <p:cNvSpPr/>
          <p:nvPr/>
        </p:nvSpPr>
        <p:spPr>
          <a:xfrm>
            <a:off x="4548195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DF6EE99-9210-431C-9EB9-5539FA88E421}"/>
              </a:ext>
            </a:extLst>
          </p:cNvPr>
          <p:cNvSpPr/>
          <p:nvPr/>
        </p:nvSpPr>
        <p:spPr>
          <a:xfrm>
            <a:off x="4548195" y="1871929"/>
            <a:ext cx="383604" cy="3289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EEAF831-0B19-403B-AD6D-DC777A17DE65}"/>
              </a:ext>
            </a:extLst>
          </p:cNvPr>
          <p:cNvSpPr/>
          <p:nvPr/>
        </p:nvSpPr>
        <p:spPr>
          <a:xfrm>
            <a:off x="4548195" y="1505337"/>
            <a:ext cx="383604" cy="3289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3"/>
    </mc:Choice>
    <mc:Fallback xmlns="">
      <p:transition spd="slow" advTm="3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4" grpId="0" animBg="1"/>
      <p:bldP spid="56" grpId="0" animBg="1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"/>
          <a:stretch/>
        </p:blipFill>
        <p:spPr>
          <a:xfrm>
            <a:off x="1565985" y="939221"/>
            <a:ext cx="6068879" cy="3912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435" y="262377"/>
            <a:ext cx="5581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379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"/>
            <a:ext cx="9144000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32249" y="2227556"/>
            <a:ext cx="392575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KHỞI ĐỘNG</a:t>
            </a:r>
            <a:endParaRPr lang="en-US" sz="405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"/>
    </mc:Choice>
    <mc:Fallback xmlns="">
      <p:transition spd="slow" advTm="815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13" y="1314451"/>
            <a:ext cx="5685775" cy="16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"/>
            <a:ext cx="9144000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63478" y="2098900"/>
            <a:ext cx="392575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20000" endPos="25000" dir="5400000" sy="-90000" algn="bl" rotWithShape="0"/>
                </a:effectLst>
                <a:latin typeface="Ravie" panose="04040805050809020602" pitchFamily="82" charset="0"/>
              </a:rPr>
              <a:t>AI NHANH AI ĐÚNG</a:t>
            </a:r>
            <a:endParaRPr lang="en-US" sz="405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20000" endPos="250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"/>
    </mc:Choice>
    <mc:Fallback xmlns="">
      <p:transition spd="slow" advTm="7912"/>
    </mc:Fallback>
  </mc:AlternateContent>
  <p:extLst>
    <p:ext uri="{E180D4A7-C9FB-4DFB-919C-405C955672EB}">
      <p14:showEvtLst xmlns:p14="http://schemas.microsoft.com/office/powerpoint/2010/main">
        <p14:playEvt time="360" objId="14"/>
        <p14:stopEvt time="7912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758" y="156186"/>
            <a:ext cx="8836602" cy="403860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A37"/>
                </a:solidFill>
                <a:latin typeface="UTM Avo" panose="02040603050506020204" pitchFamily="18" charset="0"/>
              </a:rPr>
              <a:t>Sắp xếp các tranh thể hiện </a:t>
            </a:r>
            <a:r>
              <a:rPr lang="en-US" sz="1600" b="1">
                <a:solidFill>
                  <a:srgbClr val="049229"/>
                </a:solidFill>
                <a:latin typeface="UTM Avo" panose="02040603050506020204" pitchFamily="18" charset="0"/>
              </a:rPr>
              <a:t>tư thế đọc, viết, nói, nghe theo hai nhóm: đúng và sai.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64" b="967"/>
          <a:stretch/>
        </p:blipFill>
        <p:spPr bwMode="auto">
          <a:xfrm>
            <a:off x="307397" y="896783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34"/>
          <a:stretch/>
        </p:blipFill>
        <p:spPr bwMode="auto">
          <a:xfrm>
            <a:off x="4467461" y="87859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423390" y="2872822"/>
            <a:ext cx="1711731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972" r="428" b="-1005"/>
          <a:stretch/>
        </p:blipFill>
        <p:spPr bwMode="auto">
          <a:xfrm>
            <a:off x="2220407" y="914970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45" r="207" b="-45"/>
          <a:stretch/>
        </p:blipFill>
        <p:spPr bwMode="auto">
          <a:xfrm>
            <a:off x="6541966" y="878595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r="-51"/>
          <a:stretch/>
        </p:blipFill>
        <p:spPr bwMode="auto">
          <a:xfrm>
            <a:off x="2356647" y="2872822"/>
            <a:ext cx="1711731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17525"/>
              </p:ext>
            </p:extLst>
          </p:nvPr>
        </p:nvGraphicFramePr>
        <p:xfrm>
          <a:off x="5078926" y="2694922"/>
          <a:ext cx="2926080" cy="2266597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83425592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37847105"/>
                    </a:ext>
                  </a:extLst>
                </a:gridCol>
              </a:tblGrid>
              <a:tr h="226659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40100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D00AFA9-C4D9-4121-9267-03441E6599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54" b="20649"/>
          <a:stretch/>
        </p:blipFill>
        <p:spPr>
          <a:xfrm>
            <a:off x="5078926" y="2639460"/>
            <a:ext cx="295714" cy="3428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CC9D99-758A-4DD2-AAA4-9006D31DA4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6" t="5195" r="-562" b="15454"/>
          <a:stretch/>
        </p:blipFill>
        <p:spPr>
          <a:xfrm>
            <a:off x="6541967" y="2670897"/>
            <a:ext cx="294262" cy="3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3"/>
    </mc:Choice>
    <mc:Fallback xmlns="">
      <p:transition spd="slow" advTm="5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991024"/>
              </p:ext>
            </p:extLst>
          </p:nvPr>
        </p:nvGraphicFramePr>
        <p:xfrm>
          <a:off x="426720" y="91440"/>
          <a:ext cx="8183880" cy="486918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4091940">
                  <a:extLst>
                    <a:ext uri="{9D8B030D-6E8A-4147-A177-3AD203B41FA5}">
                      <a16:colId xmlns:a16="http://schemas.microsoft.com/office/drawing/2014/main" val="2834255924"/>
                    </a:ext>
                  </a:extLst>
                </a:gridCol>
                <a:gridCol w="4091940">
                  <a:extLst>
                    <a:ext uri="{9D8B030D-6E8A-4147-A177-3AD203B41FA5}">
                      <a16:colId xmlns:a16="http://schemas.microsoft.com/office/drawing/2014/main" val="337847105"/>
                    </a:ext>
                  </a:extLst>
                </a:gridCol>
              </a:tblGrid>
              <a:tr h="4869180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401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00AFA9-C4D9-4121-9267-03441E65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54" b="20649"/>
          <a:stretch/>
        </p:blipFill>
        <p:spPr>
          <a:xfrm>
            <a:off x="701040" y="-94397"/>
            <a:ext cx="1095376" cy="1150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C9D99-758A-4DD2-AAA4-9006D31DA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6" t="5195" r="-562" b="15454"/>
          <a:stretch/>
        </p:blipFill>
        <p:spPr>
          <a:xfrm>
            <a:off x="4626420" y="0"/>
            <a:ext cx="1071994" cy="112637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64" b="967"/>
          <a:stretch/>
        </p:blipFill>
        <p:spPr bwMode="auto">
          <a:xfrm>
            <a:off x="537956" y="1056548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566824" y="3316880"/>
            <a:ext cx="1798856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34"/>
          <a:stretch/>
        </p:blipFill>
        <p:spPr bwMode="auto">
          <a:xfrm>
            <a:off x="2505784" y="210435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972" r="428" b="-1005"/>
          <a:stretch/>
        </p:blipFill>
        <p:spPr bwMode="auto">
          <a:xfrm>
            <a:off x="6565905" y="825007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45" r="207" b="-45"/>
          <a:stretch/>
        </p:blipFill>
        <p:spPr bwMode="auto">
          <a:xfrm>
            <a:off x="4626420" y="210435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r="-51"/>
          <a:stretch/>
        </p:blipFill>
        <p:spPr bwMode="auto">
          <a:xfrm>
            <a:off x="6597629" y="3316880"/>
            <a:ext cx="1796000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94149" y="-50271"/>
            <a:ext cx="8472403" cy="41281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2128" y="4077868"/>
            <a:ext cx="5600700" cy="97922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73" y="62489"/>
            <a:ext cx="1222772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05" y="3341236"/>
            <a:ext cx="2677736" cy="222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21" y="2208139"/>
            <a:ext cx="1707068" cy="2839668"/>
          </a:xfrm>
          <a:prstGeom prst="rect">
            <a:avLst/>
          </a:prstGeom>
        </p:spPr>
      </p:pic>
      <p:sp>
        <p:nvSpPr>
          <p:cNvPr id="11" name="文本框 26">
            <a:extLst>
              <a:ext uri="{FF2B5EF4-FFF2-40B4-BE49-F238E27FC236}">
                <a16:creationId xmlns:a16="http://schemas.microsoft.com/office/drawing/2014/main" id="{4511F2B9-6A6D-4654-8D02-A7812739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344" y="760003"/>
            <a:ext cx="5550212" cy="7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DC5D3D"/>
                </a:solidFill>
                <a:latin typeface="SVN-Whimsy" panose="02040603050506020204" pitchFamily="18" charset="0"/>
                <a:ea typeface="+mn-ea"/>
                <a:cs typeface="+mn-ea"/>
                <a:sym typeface="+mn-lt"/>
              </a:rPr>
              <a:t> </a:t>
            </a:r>
            <a:endParaRPr lang="zh-CN" altLang="en-US" sz="2400" b="1" dirty="0">
              <a:solidFill>
                <a:srgbClr val="0070C0"/>
              </a:solidFill>
              <a:latin typeface="SVN-Whimsy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982980" y="1128627"/>
            <a:ext cx="6535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LÀM QUEN VỚI CÁC NÉT VIẾT CƠ BẢN, CÁC CHỮ SỐ VÀ 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DẤU THANH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( Tiết 1+2)</a:t>
            </a:r>
            <a:endParaRPr lang="en-US" sz="3000" b="1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5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00">
        <p15:prstTrans prst="curtains"/>
      </p:transition>
    </mc:Choice>
    <mc:Fallback xmlns="">
      <p:transition spd="slow" advTm="9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574159" y="1359204"/>
            <a:ext cx="4408967" cy="8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6457510" y="2998370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5280839" y="1346782"/>
            <a:ext cx="3232298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4159" y="2729014"/>
            <a:ext cx="3310269" cy="1293286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4097078" y="2736102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228" y="749795"/>
            <a:ext cx="473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a) Nhận diện các nét viết cơ bản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47" y="2335333"/>
            <a:ext cx="112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0005" y="2335333"/>
            <a:ext cx="954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4716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19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01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120" y="2345679"/>
            <a:ext cx="1454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9755" y="2274437"/>
            <a:ext cx="897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77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946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248" y="4022300"/>
            <a:ext cx="123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1736" y="4021558"/>
            <a:ext cx="9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6546" y="4018378"/>
            <a:ext cx="149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4245" y="4022299"/>
            <a:ext cx="110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4530" y="4018378"/>
            <a:ext cx="1447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5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"/>
    </mc:Choice>
    <mc:Fallback xmlns="">
      <p:transition spd="slow" advTm="4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25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574159" y="1359204"/>
            <a:ext cx="4408967" cy="8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6457510" y="2998370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5280839" y="1346782"/>
            <a:ext cx="3232298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4159" y="2729014"/>
            <a:ext cx="3310269" cy="1293286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4097078" y="2736102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228" y="749795"/>
            <a:ext cx="473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a) Nhận diện các nét viết cơ bản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47" y="2335333"/>
            <a:ext cx="112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0005" y="2335333"/>
            <a:ext cx="954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4716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19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01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120" y="2345679"/>
            <a:ext cx="1454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9755" y="2274437"/>
            <a:ext cx="897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77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946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248" y="4022300"/>
            <a:ext cx="123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1736" y="4021558"/>
            <a:ext cx="9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6546" y="4018378"/>
            <a:ext cx="149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4245" y="4022299"/>
            <a:ext cx="110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4530" y="4018378"/>
            <a:ext cx="1447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4"/>
    </mc:Choice>
    <mc:Fallback xmlns="">
      <p:transition spd="slow" advTm="3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/>
          <a:srcRect l="31993" t="38862" r="64138" b="13560"/>
          <a:stretch/>
        </p:blipFill>
        <p:spPr bwMode="auto">
          <a:xfrm>
            <a:off x="2091070" y="1119964"/>
            <a:ext cx="503274" cy="348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31982" r="38923" b="64258"/>
          <a:stretch/>
        </p:blipFill>
        <p:spPr bwMode="auto">
          <a:xfrm>
            <a:off x="3317358" y="372574"/>
            <a:ext cx="3473304" cy="48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l="32058" t="38813" r="64107" b="13495"/>
          <a:stretch/>
        </p:blipFill>
        <p:spPr bwMode="auto">
          <a:xfrm rot="8441518">
            <a:off x="6222338" y="1171953"/>
            <a:ext cx="498787" cy="348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l="32065" t="38799" r="64172" b="13511"/>
          <a:stretch/>
        </p:blipFill>
        <p:spPr bwMode="auto">
          <a:xfrm rot="12757127">
            <a:off x="3776197" y="1060222"/>
            <a:ext cx="489579" cy="348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5363" r="72507" b="71790"/>
          <a:stretch>
            <a:fillRect/>
          </a:stretch>
        </p:blipFill>
        <p:spPr bwMode="auto">
          <a:xfrm>
            <a:off x="1051918" y="372574"/>
            <a:ext cx="8572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15363" r="51825" b="71790"/>
          <a:stretch>
            <a:fillRect/>
          </a:stretch>
        </p:blipFill>
        <p:spPr bwMode="auto">
          <a:xfrm>
            <a:off x="7204084" y="31986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5" t="15363" r="8029" b="71790"/>
          <a:stretch>
            <a:fillRect/>
          </a:stretch>
        </p:blipFill>
        <p:spPr bwMode="auto">
          <a:xfrm>
            <a:off x="4356497" y="3257550"/>
            <a:ext cx="1885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t="3551" r="54200" b="9290"/>
          <a:stretch/>
        </p:blipFill>
        <p:spPr bwMode="auto">
          <a:xfrm>
            <a:off x="883092" y="1027815"/>
            <a:ext cx="158900" cy="22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6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2"/>
    </mc:Choice>
    <mc:Fallback xmlns="">
      <p:transition spd="slow" advTm="5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1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|2.4|1.7|1.2|1.4|1.5|1.2|1.3|1.7|1.6|1.4|1.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6|11.7|4.4|6|5.5|1.8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1|3.6|1.9|2.8|5.3|2.3|2.3|5|5.2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3|4.3|6.2|7.9|5.6|6.8|6.3|7.3|8.5|7.4|7.9|8.6|13.2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1.6|5.3|1.7|1.4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3.9|1.9|2.1|2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5794</TotalTime>
  <Words>323</Words>
  <Application>Microsoft Office PowerPoint</Application>
  <PresentationFormat>On-screen Show (16:9)</PresentationFormat>
  <Paragraphs>91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UTM Avo</vt:lpstr>
      <vt:lpstr>Bebas Neue</vt:lpstr>
      <vt:lpstr>Ravie</vt:lpstr>
      <vt:lpstr>BigApple</vt:lpstr>
      <vt:lpstr>Times New Roman</vt:lpstr>
      <vt:lpstr>Arial</vt:lpstr>
      <vt:lpstr>Patrick Hand</vt:lpstr>
      <vt:lpstr>Kalam</vt:lpstr>
      <vt:lpstr>UVN Minh Map</vt:lpstr>
      <vt:lpstr>SVN-Whimsy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227</cp:revision>
  <dcterms:modified xsi:type="dcterms:W3CDTF">2023-07-19T07:14:34Z</dcterms:modified>
</cp:coreProperties>
</file>