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Lst>
  <p:notesMasterIdLst>
    <p:notesMasterId r:id="rId14"/>
  </p:notesMasterIdLst>
  <p:sldIdLst>
    <p:sldId id="306" r:id="rId3"/>
    <p:sldId id="296" r:id="rId4"/>
    <p:sldId id="309" r:id="rId5"/>
    <p:sldId id="260" r:id="rId6"/>
    <p:sldId id="293" r:id="rId7"/>
    <p:sldId id="298" r:id="rId8"/>
    <p:sldId id="310" r:id="rId9"/>
    <p:sldId id="294" r:id="rId10"/>
    <p:sldId id="273" r:id="rId11"/>
    <p:sldId id="257" r:id="rId12"/>
    <p:sldId id="312"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C8B946D-89CA-4C85-9ED6-813A86BD0FB8}">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2593" autoAdjust="0"/>
  </p:normalViewPr>
  <p:slideViewPr>
    <p:cSldViewPr snapToGrid="0">
      <p:cViewPr>
        <p:scale>
          <a:sx n="85" d="100"/>
          <a:sy n="85" d="100"/>
        </p:scale>
        <p:origin x="-84" y="-1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618130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800" dirty="0">
                <a:effectLst/>
                <a:latin typeface="Times New Roman" panose="02020603050405020304" pitchFamily="18" charset="0"/>
                <a:ea typeface="Times New Roman" panose="02020603050405020304" pitchFamily="18" charset="0"/>
              </a:rPr>
              <a:t>Vừa rồi chúng ta đã xem video và nghe  bài hát  Như có Bác trong ngày vui đại thắng</a:t>
            </a:r>
            <a:r>
              <a:rPr lang="nl-NL" sz="1800" dirty="0">
                <a:solidFill>
                  <a:srgbClr val="000000"/>
                </a:solidFill>
                <a:effectLst/>
                <a:latin typeface="Times New Roman" panose="02020603050405020304" pitchFamily="18" charset="0"/>
                <a:ea typeface="Calibri" panose="020F0502020204030204" pitchFamily="34" charset="0"/>
              </a:rPr>
              <a:t> có liên quan đến 30 năm đấu tranh giành chọn ven non sông trong lịch sử dân tộc. Vậy chiến dịch Hồ Chí Minh năm 1975 được diễn biến như thế nào? </a:t>
            </a:r>
            <a:r>
              <a:rPr lang="vi-VN" sz="1800" dirty="0">
                <a:effectLst/>
                <a:latin typeface="Times New Roman" panose="02020603050405020304" pitchFamily="18" charset="0"/>
                <a:ea typeface="Times New Roman" panose="02020603050405020304" pitchFamily="18" charset="0"/>
              </a:rPr>
              <a:t>Thì tiết học hôm nay cta cùng khám phá nhé: “</a:t>
            </a:r>
            <a:r>
              <a:rPr lang="nl-NL" sz="1800" dirty="0">
                <a:solidFill>
                  <a:srgbClr val="000000"/>
                </a:solidFill>
                <a:effectLst/>
                <a:latin typeface="Times New Roman" panose="02020603050405020304" pitchFamily="18" charset="0"/>
                <a:ea typeface="Calibri" panose="020F0502020204030204" pitchFamily="34" charset="0"/>
              </a:rPr>
              <a:t>Chiến dịch Hồ Chí Minh năm 1975</a:t>
            </a:r>
            <a:endParaRPr dirty="0"/>
          </a:p>
        </p:txBody>
      </p:sp>
    </p:spTree>
    <p:extLst>
      <p:ext uri="{BB962C8B-B14F-4D97-AF65-F5344CB8AC3E}">
        <p14:creationId xmlns:p14="http://schemas.microsoft.com/office/powerpoint/2010/main" val="2584559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00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968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827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932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6"/>
        </a:solidFill>
        <a:effectLst/>
      </p:bgPr>
    </p:bg>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8" name="Google Shape;38;p6"/>
          <p:cNvSpPr/>
          <p:nvPr/>
        </p:nvSpPr>
        <p:spPr>
          <a:xfrm rot="1365150">
            <a:off x="-2745333" y="-316405"/>
            <a:ext cx="4868373" cy="5330761"/>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wo columns">
  <p:cSld name="Title + Two columns">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15706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4075578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79836" y="1654496"/>
            <a:ext cx="3948558" cy="400207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4934200" y="-93612"/>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1797600" y="1654500"/>
            <a:ext cx="5548800" cy="1834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7200">
                <a:solidFill>
                  <a:schemeClr val="accent6"/>
                </a:solidFill>
              </a:defRPr>
            </a:lvl1pPr>
            <a:lvl2pPr lvl="1" algn="ctr" rtl="0">
              <a:lnSpc>
                <a:spcPct val="80000"/>
              </a:lnSpc>
              <a:spcBef>
                <a:spcPts val="0"/>
              </a:spcBef>
              <a:spcAft>
                <a:spcPts val="0"/>
              </a:spcAft>
              <a:buClr>
                <a:schemeClr val="accent6"/>
              </a:buClr>
              <a:buSzPts val="7200"/>
              <a:buNone/>
              <a:defRPr sz="7200">
                <a:solidFill>
                  <a:schemeClr val="accent6"/>
                </a:solidFill>
              </a:defRPr>
            </a:lvl2pPr>
            <a:lvl3pPr lvl="2" algn="ctr" rtl="0">
              <a:lnSpc>
                <a:spcPct val="80000"/>
              </a:lnSpc>
              <a:spcBef>
                <a:spcPts val="0"/>
              </a:spcBef>
              <a:spcAft>
                <a:spcPts val="0"/>
              </a:spcAft>
              <a:buClr>
                <a:schemeClr val="accent6"/>
              </a:buClr>
              <a:buSzPts val="7200"/>
              <a:buNone/>
              <a:defRPr sz="7200">
                <a:solidFill>
                  <a:schemeClr val="accent6"/>
                </a:solidFill>
              </a:defRPr>
            </a:lvl3pPr>
            <a:lvl4pPr lvl="3" algn="ctr" rtl="0">
              <a:lnSpc>
                <a:spcPct val="80000"/>
              </a:lnSpc>
              <a:spcBef>
                <a:spcPts val="0"/>
              </a:spcBef>
              <a:spcAft>
                <a:spcPts val="0"/>
              </a:spcAft>
              <a:buClr>
                <a:schemeClr val="accent6"/>
              </a:buClr>
              <a:buSzPts val="7200"/>
              <a:buNone/>
              <a:defRPr sz="7200">
                <a:solidFill>
                  <a:schemeClr val="accent6"/>
                </a:solidFill>
              </a:defRPr>
            </a:lvl4pPr>
            <a:lvl5pPr lvl="4" algn="ctr" rtl="0">
              <a:lnSpc>
                <a:spcPct val="80000"/>
              </a:lnSpc>
              <a:spcBef>
                <a:spcPts val="0"/>
              </a:spcBef>
              <a:spcAft>
                <a:spcPts val="0"/>
              </a:spcAft>
              <a:buClr>
                <a:schemeClr val="accent6"/>
              </a:buClr>
              <a:buSzPts val="7200"/>
              <a:buNone/>
              <a:defRPr sz="7200">
                <a:solidFill>
                  <a:schemeClr val="accent6"/>
                </a:solidFill>
              </a:defRPr>
            </a:lvl5pPr>
            <a:lvl6pPr lvl="5" algn="ctr" rtl="0">
              <a:lnSpc>
                <a:spcPct val="80000"/>
              </a:lnSpc>
              <a:spcBef>
                <a:spcPts val="0"/>
              </a:spcBef>
              <a:spcAft>
                <a:spcPts val="0"/>
              </a:spcAft>
              <a:buClr>
                <a:schemeClr val="accent6"/>
              </a:buClr>
              <a:buSzPts val="7200"/>
              <a:buNone/>
              <a:defRPr sz="7200">
                <a:solidFill>
                  <a:schemeClr val="accent6"/>
                </a:solidFill>
              </a:defRPr>
            </a:lvl6pPr>
            <a:lvl7pPr lvl="6" algn="ctr" rtl="0">
              <a:lnSpc>
                <a:spcPct val="80000"/>
              </a:lnSpc>
              <a:spcBef>
                <a:spcPts val="0"/>
              </a:spcBef>
              <a:spcAft>
                <a:spcPts val="0"/>
              </a:spcAft>
              <a:buClr>
                <a:schemeClr val="accent6"/>
              </a:buClr>
              <a:buSzPts val="7200"/>
              <a:buNone/>
              <a:defRPr sz="7200">
                <a:solidFill>
                  <a:schemeClr val="accent6"/>
                </a:solidFill>
              </a:defRPr>
            </a:lvl7pPr>
            <a:lvl8pPr lvl="7" algn="ctr" rtl="0">
              <a:lnSpc>
                <a:spcPct val="80000"/>
              </a:lnSpc>
              <a:spcBef>
                <a:spcPts val="0"/>
              </a:spcBef>
              <a:spcAft>
                <a:spcPts val="0"/>
              </a:spcAft>
              <a:buClr>
                <a:schemeClr val="accent6"/>
              </a:buClr>
              <a:buSzPts val="7200"/>
              <a:buNone/>
              <a:defRPr sz="7200">
                <a:solidFill>
                  <a:schemeClr val="accent6"/>
                </a:solidFill>
              </a:defRPr>
            </a:lvl8pPr>
            <a:lvl9pPr lvl="8" algn="ctr" rtl="0">
              <a:lnSpc>
                <a:spcPct val="80000"/>
              </a:lnSpc>
              <a:spcBef>
                <a:spcPts val="0"/>
              </a:spcBef>
              <a:spcAft>
                <a:spcPts val="0"/>
              </a:spcAft>
              <a:buClr>
                <a:schemeClr val="accent6"/>
              </a:buClr>
              <a:buSzPts val="7200"/>
              <a:buNone/>
              <a:defRPr sz="7200">
                <a:solidFill>
                  <a:schemeClr val="accent6"/>
                </a:solidFill>
              </a:defRPr>
            </a:lvl9pPr>
          </a:lstStyle>
          <a:p>
            <a:endParaRPr/>
          </a:p>
        </p:txBody>
      </p:sp>
      <p:sp>
        <p:nvSpPr>
          <p:cNvPr id="104" name="Google Shape;104;p18"/>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1223418">
            <a:off x="-2713064" y="-289319"/>
            <a:ext cx="5451181" cy="5436343"/>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695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8239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solidFill>
          <a:schemeClr val="accent6"/>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7" name="Google Shape;127;p23"/>
          <p:cNvSpPr/>
          <p:nvPr/>
        </p:nvSpPr>
        <p:spPr>
          <a:xfrm rot="5760944" flipH="1">
            <a:off x="-1243907" y="1184985"/>
            <a:ext cx="4027006" cy="408158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760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hree columns">
  <p:cSld name="TITLE_AND_BODY_1_1_1">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Design 2">
  <p:cSld name="TITLE_ONLY_1_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a:endParaRPr/>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29448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45"/>
        <p:cNvGrpSpPr/>
        <p:nvPr/>
      </p:nvGrpSpPr>
      <p:grpSpPr>
        <a:xfrm>
          <a:off x="0" y="0"/>
          <a:ext cx="0" cy="0"/>
          <a:chOff x="0" y="0"/>
          <a:chExt cx="0" cy="0"/>
        </a:xfrm>
      </p:grpSpPr>
      <p:sp>
        <p:nvSpPr>
          <p:cNvPr id="46" name="Google Shape;46;p9"/>
          <p:cNvSpPr/>
          <p:nvPr/>
        </p:nvSpPr>
        <p:spPr>
          <a:xfrm>
            <a:off x="-589700" y="-451300"/>
            <a:ext cx="9834642" cy="5686698"/>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subTitle" idx="1"/>
          </p:nvPr>
        </p:nvSpPr>
        <p:spPr>
          <a:xfrm>
            <a:off x="4734100" y="724075"/>
            <a:ext cx="3115500" cy="12351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dk2"/>
              </a:buClr>
              <a:buSzPts val="2100"/>
              <a:buNone/>
              <a:defRPr sz="2100" b="1">
                <a:solidFill>
                  <a:schemeClr val="dk2"/>
                </a:solidFill>
              </a:defRPr>
            </a:lvl1pPr>
            <a:lvl2pPr lvl="1">
              <a:lnSpc>
                <a:spcPct val="100000"/>
              </a:lnSpc>
              <a:spcBef>
                <a:spcPts val="0"/>
              </a:spcBef>
              <a:spcAft>
                <a:spcPts val="0"/>
              </a:spcAft>
              <a:buClr>
                <a:schemeClr val="dk2"/>
              </a:buClr>
              <a:buSzPts val="2100"/>
              <a:buNone/>
              <a:defRPr sz="2100" b="1">
                <a:solidFill>
                  <a:schemeClr val="dk2"/>
                </a:solidFill>
              </a:defRPr>
            </a:lvl2pPr>
            <a:lvl3pPr lvl="2">
              <a:lnSpc>
                <a:spcPct val="100000"/>
              </a:lnSpc>
              <a:spcBef>
                <a:spcPts val="0"/>
              </a:spcBef>
              <a:spcAft>
                <a:spcPts val="0"/>
              </a:spcAft>
              <a:buClr>
                <a:schemeClr val="dk2"/>
              </a:buClr>
              <a:buSzPts val="2100"/>
              <a:buNone/>
              <a:defRPr sz="2100" b="1">
                <a:solidFill>
                  <a:schemeClr val="dk2"/>
                </a:solidFill>
              </a:defRPr>
            </a:lvl3pPr>
            <a:lvl4pPr lvl="3">
              <a:lnSpc>
                <a:spcPct val="100000"/>
              </a:lnSpc>
              <a:spcBef>
                <a:spcPts val="0"/>
              </a:spcBef>
              <a:spcAft>
                <a:spcPts val="0"/>
              </a:spcAft>
              <a:buClr>
                <a:schemeClr val="dk2"/>
              </a:buClr>
              <a:buSzPts val="2100"/>
              <a:buNone/>
              <a:defRPr sz="2100" b="1">
                <a:solidFill>
                  <a:schemeClr val="dk2"/>
                </a:solidFill>
              </a:defRPr>
            </a:lvl4pPr>
            <a:lvl5pPr lvl="4">
              <a:lnSpc>
                <a:spcPct val="100000"/>
              </a:lnSpc>
              <a:spcBef>
                <a:spcPts val="0"/>
              </a:spcBef>
              <a:spcAft>
                <a:spcPts val="0"/>
              </a:spcAft>
              <a:buClr>
                <a:schemeClr val="dk2"/>
              </a:buClr>
              <a:buSzPts val="2100"/>
              <a:buNone/>
              <a:defRPr sz="2100" b="1">
                <a:solidFill>
                  <a:schemeClr val="dk2"/>
                </a:solidFill>
              </a:defRPr>
            </a:lvl5pPr>
            <a:lvl6pPr lvl="5">
              <a:lnSpc>
                <a:spcPct val="100000"/>
              </a:lnSpc>
              <a:spcBef>
                <a:spcPts val="0"/>
              </a:spcBef>
              <a:spcAft>
                <a:spcPts val="0"/>
              </a:spcAft>
              <a:buClr>
                <a:schemeClr val="dk2"/>
              </a:buClr>
              <a:buSzPts val="2100"/>
              <a:buNone/>
              <a:defRPr sz="2100" b="1">
                <a:solidFill>
                  <a:schemeClr val="dk2"/>
                </a:solidFill>
              </a:defRPr>
            </a:lvl6pPr>
            <a:lvl7pPr lvl="6">
              <a:lnSpc>
                <a:spcPct val="100000"/>
              </a:lnSpc>
              <a:spcBef>
                <a:spcPts val="0"/>
              </a:spcBef>
              <a:spcAft>
                <a:spcPts val="0"/>
              </a:spcAft>
              <a:buClr>
                <a:schemeClr val="dk2"/>
              </a:buClr>
              <a:buSzPts val="2100"/>
              <a:buNone/>
              <a:defRPr sz="2100" b="1">
                <a:solidFill>
                  <a:schemeClr val="dk2"/>
                </a:solidFill>
              </a:defRPr>
            </a:lvl7pPr>
            <a:lvl8pPr lvl="7">
              <a:lnSpc>
                <a:spcPct val="100000"/>
              </a:lnSpc>
              <a:spcBef>
                <a:spcPts val="0"/>
              </a:spcBef>
              <a:spcAft>
                <a:spcPts val="0"/>
              </a:spcAft>
              <a:buClr>
                <a:schemeClr val="dk2"/>
              </a:buClr>
              <a:buSzPts val="2100"/>
              <a:buNone/>
              <a:defRPr sz="2100" b="1">
                <a:solidFill>
                  <a:schemeClr val="dk2"/>
                </a:solidFill>
              </a:defRPr>
            </a:lvl8pPr>
            <a:lvl9pPr lvl="8">
              <a:lnSpc>
                <a:spcPct val="100000"/>
              </a:lnSpc>
              <a:spcBef>
                <a:spcPts val="0"/>
              </a:spcBef>
              <a:spcAft>
                <a:spcPts val="0"/>
              </a:spcAft>
              <a:buClr>
                <a:schemeClr val="dk2"/>
              </a:buClr>
              <a:buSzPts val="2100"/>
              <a:buNone/>
              <a:defRPr sz="2100" b="1">
                <a:solidFill>
                  <a:schemeClr val="dk2"/>
                </a:solidFill>
              </a:defRPr>
            </a:lvl9pPr>
          </a:lstStyle>
          <a:p>
            <a:endParaRPr/>
          </a:p>
        </p:txBody>
      </p:sp>
      <p:sp>
        <p:nvSpPr>
          <p:cNvPr id="48" name="Google Shape;48;p9"/>
          <p:cNvSpPr txBox="1">
            <a:spLocks noGrp="1"/>
          </p:cNvSpPr>
          <p:nvPr>
            <p:ph type="body" idx="2"/>
          </p:nvPr>
        </p:nvSpPr>
        <p:spPr>
          <a:xfrm>
            <a:off x="4734100" y="2096725"/>
            <a:ext cx="3469200" cy="2388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501956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691027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2083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1.png"/><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61" r:id="rId2"/>
    <p:sldLayoutId id="2147483662" r:id="rId3"/>
    <p:sldLayoutId id="2147483663" r:id="rId4"/>
    <p:sldLayoutId id="214748366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pic>
        <p:nvPicPr>
          <p:cNvPr id="3" name="Picture 2" descr="A round pink label with white text and a black background&#10;&#10;Description automatically generated">
            <a:extLst>
              <a:ext uri="{FF2B5EF4-FFF2-40B4-BE49-F238E27FC236}">
                <a16:creationId xmlns:a16="http://schemas.microsoft.com/office/drawing/2014/main" xmlns="" id="{27E5A3A6-7F6D-9693-11CB-0977A23A2133}"/>
              </a:ext>
            </a:extLst>
          </p:cNvPr>
          <p:cNvPicPr>
            <a:picLocks noChangeAspect="1"/>
          </p:cNvPicPr>
          <p:nvPr userDrawn="1"/>
        </p:nvPicPr>
        <p:blipFill>
          <a:blip r:embed="rId11"/>
          <a:stretch>
            <a:fillRect/>
          </a:stretch>
        </p:blipFill>
        <p:spPr>
          <a:xfrm>
            <a:off x="-1508760" y="0"/>
            <a:ext cx="1245572" cy="1245572"/>
          </a:xfrm>
          <a:prstGeom prst="rect">
            <a:avLst/>
          </a:prstGeom>
        </p:spPr>
      </p:pic>
    </p:spTree>
    <p:extLst>
      <p:ext uri="{BB962C8B-B14F-4D97-AF65-F5344CB8AC3E}">
        <p14:creationId xmlns:p14="http://schemas.microsoft.com/office/powerpoint/2010/main" val="155828802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4.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5" name="Picture 4" descr="A group of people in uniform&#10;&#10;Description automatically generated">
            <a:extLst>
              <a:ext uri="{FF2B5EF4-FFF2-40B4-BE49-F238E27FC236}">
                <a16:creationId xmlns:a16="http://schemas.microsoft.com/office/drawing/2014/main" xmlns="" id="{288D7A90-852E-03E0-39C7-FE277AD11E7E}"/>
              </a:ext>
            </a:extLst>
          </p:cNvPr>
          <p:cNvPicPr>
            <a:picLocks noChangeAspect="1"/>
          </p:cNvPicPr>
          <p:nvPr/>
        </p:nvPicPr>
        <p:blipFill>
          <a:blip r:embed="rId3"/>
          <a:stretch>
            <a:fillRect/>
          </a:stretch>
        </p:blipFill>
        <p:spPr>
          <a:xfrm>
            <a:off x="0" y="0"/>
            <a:ext cx="9144000" cy="5143500"/>
          </a:xfrm>
          <a:prstGeom prst="rect">
            <a:avLst/>
          </a:prstGeom>
        </p:spPr>
      </p:pic>
      <p:pic>
        <p:nvPicPr>
          <p:cNvPr id="12" name="Picture 11">
            <a:extLst>
              <a:ext uri="{FF2B5EF4-FFF2-40B4-BE49-F238E27FC236}">
                <a16:creationId xmlns:a16="http://schemas.microsoft.com/office/drawing/2014/main" xmlns="" id="{D979E729-3D0E-7297-4B08-BEBD6A673E1D}"/>
              </a:ext>
            </a:extLst>
          </p:cNvPr>
          <p:cNvPicPr>
            <a:picLocks noChangeAspect="1"/>
          </p:cNvPicPr>
          <p:nvPr/>
        </p:nvPicPr>
        <p:blipFill>
          <a:blip r:embed="rId4"/>
          <a:stretch>
            <a:fillRect/>
          </a:stretch>
        </p:blipFill>
        <p:spPr>
          <a:xfrm>
            <a:off x="2590635" y="214066"/>
            <a:ext cx="3810330" cy="1286367"/>
          </a:xfrm>
          <a:prstGeom prst="rect">
            <a:avLst/>
          </a:prstGeom>
        </p:spPr>
      </p:pic>
      <p:pic>
        <p:nvPicPr>
          <p:cNvPr id="14" name="Picture 13">
            <a:extLst>
              <a:ext uri="{FF2B5EF4-FFF2-40B4-BE49-F238E27FC236}">
                <a16:creationId xmlns:a16="http://schemas.microsoft.com/office/drawing/2014/main" xmlns="" id="{7C8FDBF2-378D-34EB-D112-A6155345F7A5}"/>
              </a:ext>
            </a:extLst>
          </p:cNvPr>
          <p:cNvPicPr>
            <a:picLocks noChangeAspect="1"/>
          </p:cNvPicPr>
          <p:nvPr/>
        </p:nvPicPr>
        <p:blipFill>
          <a:blip r:embed="rId5"/>
          <a:stretch>
            <a:fillRect/>
          </a:stretch>
        </p:blipFill>
        <p:spPr>
          <a:xfrm>
            <a:off x="144577" y="1653540"/>
            <a:ext cx="5652323" cy="3184512"/>
          </a:xfrm>
          <a:prstGeom prst="rect">
            <a:avLst/>
          </a:prstGeom>
        </p:spPr>
      </p:pic>
    </p:spTree>
    <p:extLst>
      <p:ext uri="{BB962C8B-B14F-4D97-AF65-F5344CB8AC3E}">
        <p14:creationId xmlns:p14="http://schemas.microsoft.com/office/powerpoint/2010/main" val="4153614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xmlns=""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xmlns=""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xmlns=""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xmlns="" id="{E10EAB21-B08C-40A9-E26B-ED024E24A0A4}"/>
                </a:ext>
              </a:extLst>
            </p:cNvPr>
            <p:cNvSpPr txBox="1"/>
            <p:nvPr/>
          </p:nvSpPr>
          <p:spPr>
            <a:xfrm>
              <a:off x="5467385" y="2086207"/>
              <a:ext cx="5875661" cy="3463968"/>
            </a:xfrm>
            <a:prstGeom prst="rect">
              <a:avLst/>
            </a:prstGeom>
          </p:spPr>
          <p:txBody>
            <a:bodyPr wrap="square" lIns="0" tIns="0" rIns="0" bIns="0" rtlCol="0" anchor="t">
              <a:spAutoFit/>
            </a:bodyPr>
            <a:lstStyle/>
            <a:p>
              <a:pPr marL="0" marR="0" algn="r">
                <a:lnSpc>
                  <a:spcPct val="120000"/>
                </a:lnSpc>
                <a:spcBef>
                  <a:spcPts val="0"/>
                </a:spcBef>
                <a:spcAft>
                  <a:spcPts val="0"/>
                </a:spcAft>
              </a:pPr>
              <a:r>
                <a:rPr lang="nl-NL" sz="3600" b="1" dirty="0">
                  <a:latin typeface="Cambria" panose="02040503050406030204" pitchFamily="18" charset="0"/>
                  <a:ea typeface="Cambria" panose="02040503050406030204" pitchFamily="18" charset="0"/>
                </a:rPr>
                <a:t>C</a:t>
              </a:r>
              <a:r>
                <a:rPr lang="nl-NL" sz="3600" b="1" dirty="0">
                  <a:effectLst/>
                  <a:latin typeface="Cambria" panose="02040503050406030204" pitchFamily="18" charset="0"/>
                  <a:ea typeface="Cambria" panose="02040503050406030204" pitchFamily="18" charset="0"/>
                </a:rPr>
                <a:t>hia sẻ hiểu biết của em về Chiến dịch Hồ Chí Minh.</a:t>
              </a:r>
              <a:endParaRPr lang="en-US" sz="3600" b="1" dirty="0">
                <a:effectLst/>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9" name="Google Shape;459;p45"/>
          <p:cNvSpPr/>
          <p:nvPr/>
        </p:nvSpPr>
        <p:spPr>
          <a:xfrm>
            <a:off x="-40975" y="4367900"/>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descr="A cartoon of a person in a uniform holding an object&#10;&#10;Description automatically generated">
            <a:extLst>
              <a:ext uri="{FF2B5EF4-FFF2-40B4-BE49-F238E27FC236}">
                <a16:creationId xmlns:a16="http://schemas.microsoft.com/office/drawing/2014/main" xmlns="" id="{9ACDAC2F-AE54-40BD-4688-C6025070E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7879"/>
            <a:ext cx="2721769" cy="2721769"/>
          </a:xfrm>
          <a:prstGeom prst="rect">
            <a:avLst/>
          </a:prstGeom>
        </p:spPr>
      </p:pic>
      <p:pic>
        <p:nvPicPr>
          <p:cNvPr id="3" name="Picture 2">
            <a:extLst>
              <a:ext uri="{FF2B5EF4-FFF2-40B4-BE49-F238E27FC236}">
                <a16:creationId xmlns:a16="http://schemas.microsoft.com/office/drawing/2014/main" xmlns="" id="{FE733B77-6B2B-AE74-0ED8-5344B2F2FA06}"/>
              </a:ext>
            </a:extLst>
          </p:cNvPr>
          <p:cNvPicPr>
            <a:picLocks noChangeAspect="1"/>
          </p:cNvPicPr>
          <p:nvPr/>
        </p:nvPicPr>
        <p:blipFill>
          <a:blip r:embed="rId4"/>
          <a:stretch>
            <a:fillRect/>
          </a:stretch>
        </p:blipFill>
        <p:spPr>
          <a:xfrm>
            <a:off x="1045031" y="917436"/>
            <a:ext cx="7462151" cy="27861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a:off x="-371469" y="2107456"/>
            <a:ext cx="2094428" cy="2952391"/>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2300031" y="129243"/>
            <a:ext cx="5670775" cy="584775"/>
          </a:xfrm>
          <a:prstGeom prst="rect">
            <a:avLst/>
          </a:prstGeom>
          <a:noFill/>
        </p:spPr>
        <p:txBody>
          <a:bodyPr wrap="square" rtlCol="0">
            <a:spAutoFit/>
          </a:bodyPr>
          <a:lstStyle/>
          <a:p>
            <a:r>
              <a:rPr lang="en-GB" sz="3200" b="1" dirty="0">
                <a:solidFill>
                  <a:srgbClr val="C00000"/>
                </a:solidFill>
                <a:effectLst>
                  <a:outerShdw blurRad="38100" dist="38100" dir="2700000" algn="tl">
                    <a:srgbClr val="000000">
                      <a:alpha val="43137"/>
                    </a:srgbClr>
                  </a:outerShdw>
                </a:effectLst>
              </a:rPr>
              <a:t>YÊU CẦU CẦN ĐẠT</a:t>
            </a:r>
            <a:endParaRPr lang="en-US" sz="3200" b="1" dirty="0">
              <a:solidFill>
                <a:srgbClr val="C00000"/>
              </a:solidFill>
              <a:effectLst>
                <a:outerShdw blurRad="38100" dist="38100" dir="2700000" algn="tl">
                  <a:srgbClr val="000000">
                    <a:alpha val="43137"/>
                  </a:srgbClr>
                </a:outerShdw>
              </a:effectLst>
            </a:endParaRPr>
          </a:p>
        </p:txBody>
      </p:sp>
      <p:sp>
        <p:nvSpPr>
          <p:cNvPr id="3" name="TextBox 2"/>
          <p:cNvSpPr txBox="1"/>
          <p:nvPr/>
        </p:nvSpPr>
        <p:spPr>
          <a:xfrm>
            <a:off x="1067056" y="821598"/>
            <a:ext cx="6699218" cy="3153940"/>
          </a:xfrm>
          <a:prstGeom prst="rect">
            <a:avLst/>
          </a:prstGeom>
          <a:noFill/>
        </p:spPr>
        <p:txBody>
          <a:bodyPr wrap="square" rtlCol="0">
            <a:spAutoFit/>
          </a:bodyPr>
          <a:lstStyle/>
          <a:p>
            <a:pPr algn="just">
              <a:lnSpc>
                <a:spcPct val="120000"/>
              </a:lnSpc>
            </a:pPr>
            <a:r>
              <a:rPr lang="vi-VN" sz="2400" dirty="0"/>
              <a:t>- Kể được diễn biến chính của Chiến dịch Hồ Chí Minh năm 1975 (câu chuyện, văn bản, tranh ảnh...) liên quan đến Chiến dịch Hồ Chí Minh năm 1975 </a:t>
            </a:r>
          </a:p>
          <a:p>
            <a:pPr algn="just">
              <a:lnSpc>
                <a:spcPct val="120000"/>
              </a:lnSpc>
            </a:pPr>
            <a:r>
              <a:rPr lang="vi-VN" sz="2400" dirty="0"/>
              <a:t>- Trình bày được những nét chính về Hồ Chí Minh năm 1975 thông qua các câu chuyện như phi đội Quyết thắng, Dương Văn Minh...</a:t>
            </a:r>
          </a:p>
        </p:txBody>
      </p:sp>
    </p:spTree>
    <p:extLst>
      <p:ext uri="{BB962C8B-B14F-4D97-AF65-F5344CB8AC3E}">
        <p14:creationId xmlns:p14="http://schemas.microsoft.com/office/powerpoint/2010/main" val="18904318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xmlns="" id="{45CE80FB-868A-60AE-62AE-DE3A0BCE141F}"/>
              </a:ext>
            </a:extLst>
          </p:cNvPr>
          <p:cNvPicPr>
            <a:picLocks noChangeAspect="1"/>
          </p:cNvPicPr>
          <p:nvPr/>
        </p:nvPicPr>
        <p:blipFill>
          <a:blip r:embed="rId3"/>
          <a:stretch>
            <a:fillRect/>
          </a:stretch>
        </p:blipFill>
        <p:spPr>
          <a:xfrm>
            <a:off x="2023647" y="1419526"/>
            <a:ext cx="5188146" cy="1847248"/>
          </a:xfrm>
          <a:prstGeom prst="rect">
            <a:avLst/>
          </a:prstGeom>
        </p:spPr>
      </p:pic>
    </p:spTree>
    <p:extLst>
      <p:ext uri="{BB962C8B-B14F-4D97-AF65-F5344CB8AC3E}">
        <p14:creationId xmlns:p14="http://schemas.microsoft.com/office/powerpoint/2010/main" val="227612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Rounded Rectangle 43"/>
          <p:cNvSpPr/>
          <p:nvPr/>
        </p:nvSpPr>
        <p:spPr>
          <a:xfrm>
            <a:off x="359869" y="280434"/>
            <a:ext cx="8334325" cy="112395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en-US" sz="32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Hoạt</a:t>
            </a:r>
            <a:r>
              <a:rPr lang="en-US" sz="32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động</a:t>
            </a:r>
            <a:r>
              <a:rPr lang="en-US" sz="32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Tìm</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hiểu</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diễn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biến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chính</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Chiến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dịch</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Hồ</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Chí Minh</a:t>
            </a:r>
            <a:endParaRPr lang="en-US" sz="28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5" name="Rectangle 44"/>
          <p:cNvSpPr/>
          <p:nvPr/>
        </p:nvSpPr>
        <p:spPr>
          <a:xfrm>
            <a:off x="0" y="1926415"/>
            <a:ext cx="7998613" cy="2025619"/>
          </a:xfrm>
          <a:prstGeom prst="rect">
            <a:avLst/>
          </a:prstGeom>
        </p:spPr>
        <p:txBody>
          <a:bodyPr wrap="square">
            <a:spAutoFit/>
          </a:bodyPr>
          <a:lstStyle/>
          <a:p>
            <a:pPr algn="ctr" eaLnBrk="1" hangingPunct="1">
              <a:lnSpc>
                <a:spcPct val="120000"/>
              </a:lnSpc>
              <a:defRPr/>
            </a:pPr>
            <a:r>
              <a:rPr lang="en-US" sz="3600" i="1" dirty="0" err="1">
                <a:latin typeface="Arial" pitchFamily="34" charset="0"/>
                <a:cs typeface="Arial" pitchFamily="34" charset="0"/>
              </a:rPr>
              <a:t>Đọc</a:t>
            </a:r>
            <a:r>
              <a:rPr lang="en-US" sz="3600" i="1" dirty="0">
                <a:latin typeface="Arial" pitchFamily="34" charset="0"/>
                <a:cs typeface="Arial" pitchFamily="34" charset="0"/>
              </a:rPr>
              <a:t> </a:t>
            </a:r>
            <a:r>
              <a:rPr lang="en-US" sz="3600" i="1" dirty="0" err="1">
                <a:latin typeface="Arial" pitchFamily="34" charset="0"/>
                <a:cs typeface="Arial" pitchFamily="34" charset="0"/>
              </a:rPr>
              <a:t>thông</a:t>
            </a:r>
            <a:r>
              <a:rPr lang="en-US" sz="3600" i="1" dirty="0">
                <a:latin typeface="Arial" pitchFamily="34" charset="0"/>
                <a:cs typeface="Arial" pitchFamily="34" charset="0"/>
              </a:rPr>
              <a:t> tin </a:t>
            </a:r>
            <a:r>
              <a:rPr lang="en-US" sz="3600" i="1" dirty="0" err="1">
                <a:latin typeface="Arial" pitchFamily="34" charset="0"/>
                <a:cs typeface="Arial" pitchFamily="34" charset="0"/>
              </a:rPr>
              <a:t>và</a:t>
            </a:r>
            <a:r>
              <a:rPr lang="en-US" sz="3600" i="1" dirty="0">
                <a:latin typeface="Arial" pitchFamily="34" charset="0"/>
                <a:cs typeface="Arial" pitchFamily="34" charset="0"/>
              </a:rPr>
              <a:t> </a:t>
            </a:r>
            <a:r>
              <a:rPr lang="en-US" sz="3600" i="1" dirty="0" err="1">
                <a:latin typeface="Arial" pitchFamily="34" charset="0"/>
                <a:cs typeface="Arial" pitchFamily="34" charset="0"/>
              </a:rPr>
              <a:t>quan</a:t>
            </a:r>
            <a:r>
              <a:rPr lang="en-US" sz="3600" i="1" dirty="0">
                <a:latin typeface="Arial" pitchFamily="34" charset="0"/>
                <a:cs typeface="Arial" pitchFamily="34" charset="0"/>
              </a:rPr>
              <a:t> </a:t>
            </a:r>
            <a:r>
              <a:rPr lang="en-US" sz="3600" i="1" dirty="0" err="1">
                <a:latin typeface="Arial" pitchFamily="34" charset="0"/>
                <a:cs typeface="Arial" pitchFamily="34" charset="0"/>
              </a:rPr>
              <a:t>sát</a:t>
            </a:r>
            <a:r>
              <a:rPr lang="en-US" sz="3600" i="1" dirty="0">
                <a:latin typeface="Arial" pitchFamily="34" charset="0"/>
                <a:cs typeface="Arial" pitchFamily="34" charset="0"/>
              </a:rPr>
              <a:t> </a:t>
            </a:r>
            <a:r>
              <a:rPr lang="en-US" sz="3600" i="1" dirty="0" err="1">
                <a:latin typeface="Arial" pitchFamily="34" charset="0"/>
                <a:cs typeface="Arial" pitchFamily="34" charset="0"/>
              </a:rPr>
              <a:t>các</a:t>
            </a:r>
            <a:r>
              <a:rPr lang="en-US" sz="3600" i="1" dirty="0">
                <a:latin typeface="Arial" pitchFamily="34" charset="0"/>
                <a:cs typeface="Arial" pitchFamily="34" charset="0"/>
              </a:rPr>
              <a:t> </a:t>
            </a:r>
            <a:r>
              <a:rPr lang="en-US" sz="3600" i="1" dirty="0" err="1">
                <a:latin typeface="Arial" pitchFamily="34" charset="0"/>
                <a:cs typeface="Arial" pitchFamily="34" charset="0"/>
              </a:rPr>
              <a:t>hình</a:t>
            </a:r>
            <a:r>
              <a:rPr lang="en-US" sz="3600" i="1" dirty="0">
                <a:latin typeface="Arial" pitchFamily="34" charset="0"/>
                <a:cs typeface="Arial" pitchFamily="34" charset="0"/>
              </a:rPr>
              <a:t> 1, 2, </a:t>
            </a:r>
            <a:r>
              <a:rPr lang="en-US" sz="3600" i="1" dirty="0" err="1">
                <a:latin typeface="Arial" pitchFamily="34" charset="0"/>
                <a:cs typeface="Arial" pitchFamily="34" charset="0"/>
              </a:rPr>
              <a:t>em</a:t>
            </a:r>
            <a:r>
              <a:rPr lang="en-US" sz="3600" i="1" dirty="0">
                <a:latin typeface="Arial" pitchFamily="34" charset="0"/>
                <a:cs typeface="Arial" pitchFamily="34" charset="0"/>
              </a:rPr>
              <a:t> </a:t>
            </a:r>
            <a:r>
              <a:rPr lang="en-US" sz="3600" i="1" dirty="0" err="1">
                <a:latin typeface="Arial" pitchFamily="34" charset="0"/>
                <a:cs typeface="Arial" pitchFamily="34" charset="0"/>
              </a:rPr>
              <a:t>hãy</a:t>
            </a:r>
            <a:r>
              <a:rPr lang="en-US" sz="3600" i="1" dirty="0">
                <a:latin typeface="Arial" pitchFamily="34" charset="0"/>
                <a:cs typeface="Arial" pitchFamily="34" charset="0"/>
              </a:rPr>
              <a:t> </a:t>
            </a:r>
            <a:r>
              <a:rPr lang="en-US" sz="3600" i="1" dirty="0" err="1">
                <a:latin typeface="Arial" pitchFamily="34" charset="0"/>
                <a:cs typeface="Arial" pitchFamily="34" charset="0"/>
              </a:rPr>
              <a:t>nêu</a:t>
            </a:r>
            <a:r>
              <a:rPr lang="en-US" sz="3600" i="1" dirty="0">
                <a:latin typeface="Arial" pitchFamily="34" charset="0"/>
                <a:cs typeface="Arial" pitchFamily="34" charset="0"/>
              </a:rPr>
              <a:t> </a:t>
            </a:r>
            <a:r>
              <a:rPr lang="en-US" sz="3600" i="1" dirty="0" err="1">
                <a:latin typeface="Arial" pitchFamily="34" charset="0"/>
                <a:cs typeface="Arial" pitchFamily="34" charset="0"/>
              </a:rPr>
              <a:t>diễn</a:t>
            </a:r>
            <a:r>
              <a:rPr lang="en-US" sz="3600" i="1" dirty="0">
                <a:latin typeface="Arial" pitchFamily="34" charset="0"/>
                <a:cs typeface="Arial" pitchFamily="34" charset="0"/>
              </a:rPr>
              <a:t> </a:t>
            </a:r>
            <a:r>
              <a:rPr lang="en-US" sz="3600" i="1" dirty="0" err="1">
                <a:latin typeface="Arial" pitchFamily="34" charset="0"/>
                <a:cs typeface="Arial" pitchFamily="34" charset="0"/>
              </a:rPr>
              <a:t>biến</a:t>
            </a:r>
            <a:r>
              <a:rPr lang="en-US" sz="3600" i="1" dirty="0">
                <a:latin typeface="Arial" pitchFamily="34" charset="0"/>
                <a:cs typeface="Arial" pitchFamily="34" charset="0"/>
              </a:rPr>
              <a:t> </a:t>
            </a:r>
            <a:r>
              <a:rPr lang="en-US" sz="3600" i="1" dirty="0" err="1">
                <a:latin typeface="Arial" pitchFamily="34" charset="0"/>
                <a:cs typeface="Arial" pitchFamily="34" charset="0"/>
              </a:rPr>
              <a:t>chính</a:t>
            </a:r>
            <a:r>
              <a:rPr lang="en-US" sz="3600" i="1" dirty="0">
                <a:latin typeface="Arial" pitchFamily="34" charset="0"/>
                <a:cs typeface="Arial" pitchFamily="34" charset="0"/>
              </a:rPr>
              <a:t> </a:t>
            </a:r>
            <a:r>
              <a:rPr lang="en-US" sz="3600" i="1" dirty="0" err="1">
                <a:latin typeface="Arial" pitchFamily="34" charset="0"/>
                <a:cs typeface="Arial" pitchFamily="34" charset="0"/>
              </a:rPr>
              <a:t>của</a:t>
            </a:r>
            <a:r>
              <a:rPr lang="en-US" sz="3600" i="1" dirty="0">
                <a:latin typeface="Arial" pitchFamily="34" charset="0"/>
                <a:cs typeface="Arial" pitchFamily="34" charset="0"/>
              </a:rPr>
              <a:t> </a:t>
            </a:r>
            <a:r>
              <a:rPr lang="en-US" sz="3600" i="1" dirty="0" err="1">
                <a:latin typeface="Arial" pitchFamily="34" charset="0"/>
                <a:cs typeface="Arial" pitchFamily="34" charset="0"/>
              </a:rPr>
              <a:t>Chiến</a:t>
            </a:r>
            <a:r>
              <a:rPr lang="en-US" sz="3600" i="1" dirty="0">
                <a:latin typeface="Arial" pitchFamily="34" charset="0"/>
                <a:cs typeface="Arial" pitchFamily="34" charset="0"/>
              </a:rPr>
              <a:t> </a:t>
            </a:r>
            <a:r>
              <a:rPr lang="en-US" sz="3600" i="1" dirty="0" err="1">
                <a:latin typeface="Arial" pitchFamily="34" charset="0"/>
                <a:cs typeface="Arial" pitchFamily="34" charset="0"/>
              </a:rPr>
              <a:t>dịch</a:t>
            </a:r>
            <a:r>
              <a:rPr lang="en-US" sz="3600" i="1" dirty="0">
                <a:latin typeface="Arial" pitchFamily="34" charset="0"/>
                <a:cs typeface="Arial" pitchFamily="34" charset="0"/>
              </a:rPr>
              <a:t> </a:t>
            </a:r>
            <a:r>
              <a:rPr lang="en-US" sz="3600" i="1" dirty="0" err="1">
                <a:latin typeface="Arial" pitchFamily="34" charset="0"/>
                <a:cs typeface="Arial" pitchFamily="34" charset="0"/>
              </a:rPr>
              <a:t>Hồ</a:t>
            </a:r>
            <a:r>
              <a:rPr lang="en-US" sz="3600" i="1" dirty="0">
                <a:latin typeface="Arial" pitchFamily="34" charset="0"/>
                <a:cs typeface="Arial" pitchFamily="34" charset="0"/>
              </a:rPr>
              <a:t> Chí Minh.</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 name="Picture 3">
            <a:extLst>
              <a:ext uri="{FF2B5EF4-FFF2-40B4-BE49-F238E27FC236}">
                <a16:creationId xmlns:a16="http://schemas.microsoft.com/office/drawing/2014/main" xmlns="" id="{DA2410A9-77F8-8565-7B7D-8B85248BB9FF}"/>
              </a:ext>
            </a:extLst>
          </p:cNvPr>
          <p:cNvPicPr>
            <a:picLocks noChangeAspect="1"/>
          </p:cNvPicPr>
          <p:nvPr/>
        </p:nvPicPr>
        <p:blipFill>
          <a:blip r:embed="rId3"/>
          <a:stretch>
            <a:fillRect/>
          </a:stretch>
        </p:blipFill>
        <p:spPr>
          <a:xfrm>
            <a:off x="62258" y="709872"/>
            <a:ext cx="4526367" cy="31303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xmlns="" id="{8DB0FB5E-9801-80D2-58C7-A1EE9CC90222}"/>
              </a:ext>
            </a:extLst>
          </p:cNvPr>
          <p:cNvPicPr>
            <a:picLocks noChangeAspect="1"/>
          </p:cNvPicPr>
          <p:nvPr/>
        </p:nvPicPr>
        <p:blipFill>
          <a:blip r:embed="rId4"/>
          <a:stretch>
            <a:fillRect/>
          </a:stretch>
        </p:blipFill>
        <p:spPr>
          <a:xfrm>
            <a:off x="4763193" y="700487"/>
            <a:ext cx="3832321" cy="36387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61750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7918" y="0"/>
            <a:ext cx="4915903" cy="549495"/>
          </a:xfrm>
          <a:prstGeom prst="rect">
            <a:avLst/>
          </a:prstGeom>
          <a:solidFill>
            <a:schemeClr val="bg1">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a:solidFill>
                  <a:schemeClr val="tx1"/>
                </a:solidFill>
                <a:latin typeface="Cambria" panose="02040503050406030204" pitchFamily="18" charset="0"/>
                <a:ea typeface="Cambria" panose="02040503050406030204" pitchFamily="18" charset="0"/>
              </a:rPr>
              <a:t>Đúng 17 giờ ngày 26/4/1975 Chiến dịch</a:t>
            </a:r>
            <a:endParaRPr lang="en-US" sz="2000" b="1" dirty="0">
              <a:solidFill>
                <a:srgbClr val="C00000"/>
              </a:solidFill>
              <a:latin typeface="Cambria" panose="02040503050406030204" pitchFamily="18" charset="0"/>
              <a:ea typeface="Cambria" panose="02040503050406030204" pitchFamily="18" charset="0"/>
            </a:endParaRPr>
          </a:p>
        </p:txBody>
      </p:sp>
      <p:sp>
        <p:nvSpPr>
          <p:cNvPr id="5" name="Rectangle 4"/>
          <p:cNvSpPr/>
          <p:nvPr/>
        </p:nvSpPr>
        <p:spPr>
          <a:xfrm>
            <a:off x="4037670" y="632263"/>
            <a:ext cx="5106330" cy="1736863"/>
          </a:xfrm>
          <a:prstGeom prst="rect">
            <a:avLst/>
          </a:prstGeom>
          <a:solidFill>
            <a:schemeClr val="accent6">
              <a:lumMod val="40000"/>
              <a:lumOff val="60000"/>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vi-VN" sz="1900" b="1" dirty="0">
                <a:solidFill>
                  <a:schemeClr val="tx1"/>
                </a:solidFill>
                <a:latin typeface="Cambria" panose="02040503050406030204" pitchFamily="18" charset="0"/>
                <a:ea typeface="Cambria" panose="02040503050406030204" pitchFamily="18" charset="0"/>
              </a:rPr>
              <a:t>Tiến bằng Năm cánh Quân Giải phóng mặt trận Dân tộc giải phóng Việt Nam đồng loạt tiến lên vượt qua các tiến phòng thủ vòng ngoài chiếm nhiều mục tiêu quan trọng rồi tiến vào trung tâm Sài Gòn</a:t>
            </a:r>
            <a:r>
              <a:rPr lang="en-US" sz="1900" b="1" dirty="0">
                <a:solidFill>
                  <a:schemeClr val="tx1"/>
                </a:solidFill>
                <a:latin typeface="Cambria" panose="02040503050406030204" pitchFamily="18" charset="0"/>
                <a:ea typeface="Cambria" panose="02040503050406030204" pitchFamily="18" charset="0"/>
              </a:rPr>
              <a:t>.</a:t>
            </a:r>
            <a:endParaRPr lang="en-US" sz="1900" b="1" dirty="0">
              <a:solidFill>
                <a:srgbClr val="C00000"/>
              </a:solidFill>
              <a:latin typeface="Cambria" panose="02040503050406030204" pitchFamily="18" charset="0"/>
              <a:ea typeface="Cambria" panose="02040503050406030204" pitchFamily="18" charset="0"/>
            </a:endParaRPr>
          </a:p>
        </p:txBody>
      </p:sp>
      <p:sp>
        <p:nvSpPr>
          <p:cNvPr id="7" name="Rectangle 6"/>
          <p:cNvSpPr/>
          <p:nvPr/>
        </p:nvSpPr>
        <p:spPr>
          <a:xfrm>
            <a:off x="4037671" y="2452254"/>
            <a:ext cx="4915903" cy="717442"/>
          </a:xfrm>
          <a:prstGeom prst="rect">
            <a:avLst/>
          </a:prstGeom>
          <a:solidFill>
            <a:schemeClr val="accent6">
              <a:lumMod val="40000"/>
              <a:lumOff val="60000"/>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000" b="1" dirty="0">
                <a:solidFill>
                  <a:schemeClr val="tx1"/>
                </a:solidFill>
                <a:latin typeface="Cambria" panose="02040503050406030204" pitchFamily="18" charset="0"/>
                <a:ea typeface="Cambria" panose="02040503050406030204" pitchFamily="18" charset="0"/>
              </a:rPr>
              <a:t>Ngày 28/4/1975 quân ta tiến vào sân bay Tân Sơn Nhất.</a:t>
            </a:r>
            <a:endParaRPr lang="en-US" sz="2000" b="1" dirty="0">
              <a:solidFill>
                <a:schemeClr val="tx1"/>
              </a:solidFill>
              <a:latin typeface="Cambria" panose="02040503050406030204" pitchFamily="18" charset="0"/>
              <a:ea typeface="Cambria" panose="02040503050406030204" pitchFamily="18" charset="0"/>
            </a:endParaRPr>
          </a:p>
        </p:txBody>
      </p:sp>
      <p:sp>
        <p:nvSpPr>
          <p:cNvPr id="8" name="Rectangle 7"/>
          <p:cNvSpPr/>
          <p:nvPr/>
        </p:nvSpPr>
        <p:spPr>
          <a:xfrm>
            <a:off x="4004420" y="3256796"/>
            <a:ext cx="4915903" cy="907272"/>
          </a:xfrm>
          <a:prstGeom prst="rect">
            <a:avLst/>
          </a:prstGeom>
          <a:solidFill>
            <a:schemeClr val="accent6">
              <a:lumMod val="40000"/>
              <a:lumOff val="60000"/>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000" b="1" dirty="0">
                <a:solidFill>
                  <a:schemeClr val="tx1"/>
                </a:solidFill>
                <a:latin typeface="Cambria" panose="02040503050406030204" pitchFamily="18" charset="0"/>
                <a:ea typeface="Cambria" panose="02040503050406030204" pitchFamily="18" charset="0"/>
              </a:rPr>
              <a:t>10 giờ ngày 30.4.1975 Quân Giải phóng tiến vào Dinh Độc Lập bắt toàn bộ chính quyền trung ương Sài Gòn.</a:t>
            </a:r>
            <a:endParaRPr lang="en-US" sz="2000" b="1" dirty="0">
              <a:solidFill>
                <a:schemeClr val="tx1"/>
              </a:solidFill>
              <a:latin typeface="Cambria" panose="02040503050406030204" pitchFamily="18" charset="0"/>
              <a:ea typeface="Cambria" panose="02040503050406030204" pitchFamily="18" charset="0"/>
            </a:endParaRPr>
          </a:p>
        </p:txBody>
      </p:sp>
      <p:cxnSp>
        <p:nvCxnSpPr>
          <p:cNvPr id="13" name="Straight Arrow Connector 12"/>
          <p:cNvCxnSpPr>
            <a:cxnSpLocks/>
            <a:endCxn id="4" idx="1"/>
          </p:cNvCxnSpPr>
          <p:nvPr/>
        </p:nvCxnSpPr>
        <p:spPr>
          <a:xfrm flipV="1">
            <a:off x="2384296" y="274748"/>
            <a:ext cx="1553622" cy="2066742"/>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a:cxnSpLocks/>
            <a:endCxn id="5" idx="1"/>
          </p:cNvCxnSpPr>
          <p:nvPr/>
        </p:nvCxnSpPr>
        <p:spPr>
          <a:xfrm flipV="1">
            <a:off x="2492361" y="1500695"/>
            <a:ext cx="1545309" cy="803214"/>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a:cxnSpLocks/>
            <a:endCxn id="7" idx="1"/>
          </p:cNvCxnSpPr>
          <p:nvPr/>
        </p:nvCxnSpPr>
        <p:spPr>
          <a:xfrm>
            <a:off x="2601884" y="2518756"/>
            <a:ext cx="1435787" cy="292219"/>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a:cxnSpLocks/>
            <a:endCxn id="8" idx="1"/>
          </p:cNvCxnSpPr>
          <p:nvPr/>
        </p:nvCxnSpPr>
        <p:spPr>
          <a:xfrm>
            <a:off x="2510445" y="2834640"/>
            <a:ext cx="1493975" cy="875792"/>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grpSp>
        <p:nvGrpSpPr>
          <p:cNvPr id="24" name="Group 23"/>
          <p:cNvGrpSpPr/>
          <p:nvPr/>
        </p:nvGrpSpPr>
        <p:grpSpPr>
          <a:xfrm>
            <a:off x="-541421" y="1113905"/>
            <a:ext cx="3260558" cy="2932600"/>
            <a:chOff x="-541421" y="2201899"/>
            <a:chExt cx="3260558" cy="1844606"/>
          </a:xfrm>
        </p:grpSpPr>
        <p:sp>
          <p:nvSpPr>
            <p:cNvPr id="11" name="Cloud 10"/>
            <p:cNvSpPr/>
            <p:nvPr/>
          </p:nvSpPr>
          <p:spPr>
            <a:xfrm>
              <a:off x="-541421" y="2201899"/>
              <a:ext cx="3260558" cy="1844606"/>
            </a:xfrm>
            <a:prstGeom prst="cloud">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0" name="TextBox 9"/>
            <p:cNvSpPr txBox="1"/>
            <p:nvPr/>
          </p:nvSpPr>
          <p:spPr>
            <a:xfrm>
              <a:off x="-324196" y="2436721"/>
              <a:ext cx="2766681" cy="1329047"/>
            </a:xfrm>
            <a:prstGeom prst="rect">
              <a:avLst/>
            </a:prstGeom>
            <a:noFill/>
          </p:spPr>
          <p:txBody>
            <a:bodyPr wrap="square" rtlCol="0">
              <a:spAutoFit/>
            </a:bodyPr>
            <a:lstStyle/>
            <a:p>
              <a:pPr marL="0" marR="0" algn="ctr">
                <a:lnSpc>
                  <a:spcPct val="120000"/>
                </a:lnSpc>
                <a:spcBef>
                  <a:spcPts val="0"/>
                </a:spcBef>
                <a:spcAft>
                  <a:spcPts val="0"/>
                </a:spcAft>
              </a:pPr>
              <a:r>
                <a:rPr lang="en-US" sz="2800" b="1" i="1" dirty="0" err="1">
                  <a:solidFill>
                    <a:schemeClr val="bg1"/>
                  </a:solidFill>
                  <a:effectLst/>
                  <a:latin typeface="Cambria" panose="02040503050406030204" pitchFamily="18" charset="0"/>
                  <a:ea typeface="Cambria" panose="02040503050406030204" pitchFamily="18" charset="0"/>
                </a:rPr>
                <a:t>Diễn</a:t>
              </a:r>
              <a:r>
                <a:rPr lang="en-US" sz="2800" b="1" i="1" dirty="0">
                  <a:solidFill>
                    <a:schemeClr val="bg1"/>
                  </a:solidFill>
                  <a:effectLst/>
                  <a:latin typeface="Cambria" panose="02040503050406030204" pitchFamily="18" charset="0"/>
                  <a:ea typeface="Cambria" panose="02040503050406030204" pitchFamily="18" charset="0"/>
                </a:rPr>
                <a:t> </a:t>
              </a:r>
              <a:r>
                <a:rPr lang="en-US" sz="2800" b="1" i="1" dirty="0" err="1">
                  <a:solidFill>
                    <a:schemeClr val="bg1"/>
                  </a:solidFill>
                  <a:effectLst/>
                  <a:latin typeface="Cambria" panose="02040503050406030204" pitchFamily="18" charset="0"/>
                  <a:ea typeface="Cambria" panose="02040503050406030204" pitchFamily="18" charset="0"/>
                </a:rPr>
                <a:t>biến</a:t>
              </a:r>
              <a:r>
                <a:rPr lang="en-US" sz="2800" b="1" i="1" dirty="0">
                  <a:solidFill>
                    <a:schemeClr val="bg1"/>
                  </a:solidFill>
                  <a:effectLst/>
                  <a:latin typeface="Cambria" panose="02040503050406030204" pitchFamily="18" charset="0"/>
                  <a:ea typeface="Cambria" panose="02040503050406030204" pitchFamily="18" charset="0"/>
                </a:rPr>
                <a:t> </a:t>
              </a:r>
              <a:r>
                <a:rPr lang="en-US" sz="2800" b="1" i="1" dirty="0" err="1">
                  <a:solidFill>
                    <a:schemeClr val="bg1"/>
                  </a:solidFill>
                  <a:effectLst/>
                  <a:latin typeface="Cambria" panose="02040503050406030204" pitchFamily="18" charset="0"/>
                  <a:ea typeface="Cambria" panose="02040503050406030204" pitchFamily="18" charset="0"/>
                </a:rPr>
                <a:t>chính</a:t>
              </a:r>
              <a:r>
                <a:rPr lang="en-US" sz="2800" b="1" i="1" dirty="0">
                  <a:solidFill>
                    <a:schemeClr val="bg1"/>
                  </a:solidFill>
                  <a:effectLst/>
                  <a:latin typeface="Cambria" panose="02040503050406030204" pitchFamily="18" charset="0"/>
                  <a:ea typeface="Cambria" panose="02040503050406030204" pitchFamily="18" charset="0"/>
                </a:rPr>
                <a:t> </a:t>
              </a:r>
              <a:r>
                <a:rPr lang="en-US" sz="2800" b="1" i="1" dirty="0" err="1">
                  <a:solidFill>
                    <a:schemeClr val="bg1"/>
                  </a:solidFill>
                  <a:effectLst/>
                  <a:latin typeface="Cambria" panose="02040503050406030204" pitchFamily="18" charset="0"/>
                  <a:ea typeface="Cambria" panose="02040503050406030204" pitchFamily="18" charset="0"/>
                </a:rPr>
                <a:t>Chiến</a:t>
              </a:r>
              <a:r>
                <a:rPr lang="en-US" sz="2800" b="1" i="1" dirty="0">
                  <a:solidFill>
                    <a:schemeClr val="bg1"/>
                  </a:solidFill>
                  <a:effectLst/>
                  <a:latin typeface="Cambria" panose="02040503050406030204" pitchFamily="18" charset="0"/>
                  <a:ea typeface="Cambria" panose="02040503050406030204" pitchFamily="18" charset="0"/>
                </a:rPr>
                <a:t> </a:t>
              </a:r>
              <a:r>
                <a:rPr lang="en-US" sz="2800" b="1" i="1" dirty="0" err="1">
                  <a:solidFill>
                    <a:schemeClr val="bg1"/>
                  </a:solidFill>
                  <a:effectLst/>
                  <a:latin typeface="Cambria" panose="02040503050406030204" pitchFamily="18" charset="0"/>
                  <a:ea typeface="Cambria" panose="02040503050406030204" pitchFamily="18" charset="0"/>
                </a:rPr>
                <a:t>dịch</a:t>
              </a:r>
              <a:r>
                <a:rPr lang="en-US" sz="2800" b="1" i="1" dirty="0">
                  <a:solidFill>
                    <a:schemeClr val="bg1"/>
                  </a:solidFill>
                  <a:effectLst/>
                  <a:latin typeface="Cambria" panose="02040503050406030204" pitchFamily="18" charset="0"/>
                  <a:ea typeface="Cambria" panose="02040503050406030204" pitchFamily="18" charset="0"/>
                </a:rPr>
                <a:t> </a:t>
              </a:r>
              <a:r>
                <a:rPr lang="en-US" sz="2800" b="1" i="1" dirty="0" err="1">
                  <a:solidFill>
                    <a:schemeClr val="bg1"/>
                  </a:solidFill>
                  <a:effectLst/>
                  <a:latin typeface="Cambria" panose="02040503050406030204" pitchFamily="18" charset="0"/>
                  <a:ea typeface="Cambria" panose="02040503050406030204" pitchFamily="18" charset="0"/>
                </a:rPr>
                <a:t>Hồ</a:t>
              </a:r>
              <a:r>
                <a:rPr lang="en-US" sz="2800" b="1" i="1" dirty="0">
                  <a:solidFill>
                    <a:schemeClr val="bg1"/>
                  </a:solidFill>
                  <a:effectLst/>
                  <a:latin typeface="Cambria" panose="02040503050406030204" pitchFamily="18" charset="0"/>
                  <a:ea typeface="Cambria" panose="02040503050406030204" pitchFamily="18" charset="0"/>
                </a:rPr>
                <a:t> Chí Minh </a:t>
              </a:r>
              <a:r>
                <a:rPr lang="en-US" sz="2800" b="1" i="1" dirty="0" err="1">
                  <a:solidFill>
                    <a:schemeClr val="bg1"/>
                  </a:solidFill>
                  <a:effectLst/>
                  <a:latin typeface="Cambria" panose="02040503050406030204" pitchFamily="18" charset="0"/>
                  <a:ea typeface="Cambria" panose="02040503050406030204" pitchFamily="18" charset="0"/>
                </a:rPr>
                <a:t>năm</a:t>
              </a:r>
              <a:r>
                <a:rPr lang="en-US" sz="2800" b="1" i="1" dirty="0">
                  <a:solidFill>
                    <a:schemeClr val="bg1"/>
                  </a:solidFill>
                  <a:effectLst/>
                  <a:latin typeface="Cambria" panose="02040503050406030204" pitchFamily="18" charset="0"/>
                  <a:ea typeface="Cambria" panose="02040503050406030204" pitchFamily="18" charset="0"/>
                </a:rPr>
                <a:t> 1975</a:t>
              </a:r>
              <a:endParaRPr lang="en-US" sz="2800" dirty="0">
                <a:solidFill>
                  <a:schemeClr val="bg1"/>
                </a:solidFill>
                <a:effectLst/>
                <a:latin typeface="Cambria" panose="02040503050406030204" pitchFamily="18" charset="0"/>
                <a:ea typeface="Cambria" panose="02040503050406030204" pitchFamily="18" charset="0"/>
              </a:endParaRPr>
            </a:p>
          </p:txBody>
        </p:sp>
      </p:grpSp>
      <p:sp>
        <p:nvSpPr>
          <p:cNvPr id="22" name="Rectangle 21">
            <a:extLst>
              <a:ext uri="{FF2B5EF4-FFF2-40B4-BE49-F238E27FC236}">
                <a16:creationId xmlns:a16="http://schemas.microsoft.com/office/drawing/2014/main" xmlns="" id="{1BD01708-D8F9-1E14-355F-209A432ADCCF}"/>
              </a:ext>
            </a:extLst>
          </p:cNvPr>
          <p:cNvSpPr/>
          <p:nvPr/>
        </p:nvSpPr>
        <p:spPr>
          <a:xfrm>
            <a:off x="4062609" y="4297680"/>
            <a:ext cx="4915903" cy="845820"/>
          </a:xfrm>
          <a:prstGeom prst="rect">
            <a:avLst/>
          </a:prstGeom>
          <a:solidFill>
            <a:schemeClr val="accent6">
              <a:lumMod val="40000"/>
              <a:lumOff val="60000"/>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000" b="1" dirty="0">
                <a:solidFill>
                  <a:schemeClr val="tx1"/>
                </a:solidFill>
                <a:latin typeface="Cambria" panose="02040503050406030204" pitchFamily="18" charset="0"/>
                <a:ea typeface="Cambria" panose="02040503050406030204" pitchFamily="18" charset="0"/>
              </a:rPr>
              <a:t>11 giờ 30 phút lá cờ cách mạng tung bay trên Dinh Độc Lập báo hiệu Chiến dịch Hồ Chí Minh toàn thắng</a:t>
            </a:r>
            <a:endParaRPr lang="en-US" sz="2000" b="1" dirty="0">
              <a:solidFill>
                <a:schemeClr val="tx1"/>
              </a:solidFill>
              <a:latin typeface="Cambria" panose="02040503050406030204" pitchFamily="18" charset="0"/>
              <a:ea typeface="Cambria" panose="02040503050406030204" pitchFamily="18" charset="0"/>
            </a:endParaRPr>
          </a:p>
        </p:txBody>
      </p:sp>
      <p:cxnSp>
        <p:nvCxnSpPr>
          <p:cNvPr id="25" name="Straight Arrow Connector 24">
            <a:extLst>
              <a:ext uri="{FF2B5EF4-FFF2-40B4-BE49-F238E27FC236}">
                <a16:creationId xmlns:a16="http://schemas.microsoft.com/office/drawing/2014/main" xmlns="" id="{9A7707B9-AB65-EF52-3752-312DBEB7145A}"/>
              </a:ext>
            </a:extLst>
          </p:cNvPr>
          <p:cNvCxnSpPr>
            <a:cxnSpLocks/>
            <a:endCxn id="22" idx="1"/>
          </p:cNvCxnSpPr>
          <p:nvPr/>
        </p:nvCxnSpPr>
        <p:spPr>
          <a:xfrm>
            <a:off x="2535382" y="3059084"/>
            <a:ext cx="1527227" cy="1661506"/>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58733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xmlns="" id="{06364C1E-4187-81AC-D174-5D97302AC00B}"/>
              </a:ext>
            </a:extLst>
          </p:cNvPr>
          <p:cNvPicPr>
            <a:picLocks noChangeAspect="1"/>
          </p:cNvPicPr>
          <p:nvPr/>
        </p:nvPicPr>
        <p:blipFill>
          <a:blip r:embed="rId3"/>
          <a:stretch>
            <a:fillRect/>
          </a:stretch>
        </p:blipFill>
        <p:spPr>
          <a:xfrm>
            <a:off x="2067628" y="1548747"/>
            <a:ext cx="5139373" cy="1670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844548"/>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000" b="1" dirty="0">
                <a:effectLst>
                  <a:outerShdw blurRad="38100" dist="38100" dir="2700000" algn="tl">
                    <a:srgbClr val="000000">
                      <a:alpha val="43137"/>
                    </a:srgbClr>
                  </a:outerShdw>
                </a:effectLst>
              </a:rPr>
              <a:t>Hoàn thiện trục thời gian (theo gợi ý dưới đây vào vở) về một số sự kiện lịch sử trong Chiến dịch Hồ Chí Minh năm 1975.</a:t>
            </a:r>
            <a:endParaRPr lang="en-US" sz="2000" b="1" dirty="0">
              <a:effectLst>
                <a:outerShdw blurRad="38100" dist="38100" dir="2700000" algn="tl">
                  <a:srgbClr val="000000">
                    <a:alpha val="43137"/>
                  </a:srgbClr>
                </a:outerShdw>
              </a:effectLst>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503;p46"/>
          <p:cNvGrpSpPr/>
          <p:nvPr/>
        </p:nvGrpSpPr>
        <p:grpSpPr>
          <a:xfrm>
            <a:off x="-65689" y="723842"/>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xmlns="" id="{E30F9939-C33B-76F4-D765-897F0A53D133}"/>
              </a:ext>
            </a:extLst>
          </p:cNvPr>
          <p:cNvPicPr>
            <a:picLocks noChangeAspect="1"/>
          </p:cNvPicPr>
          <p:nvPr/>
        </p:nvPicPr>
        <p:blipFill>
          <a:blip r:embed="rId3"/>
          <a:stretch>
            <a:fillRect/>
          </a:stretch>
        </p:blipFill>
        <p:spPr>
          <a:xfrm>
            <a:off x="0" y="1860627"/>
            <a:ext cx="9144000" cy="1488747"/>
          </a:xfrm>
          <a:prstGeom prst="rect">
            <a:avLst/>
          </a:prstGeom>
        </p:spPr>
      </p:pic>
      <p:sp>
        <p:nvSpPr>
          <p:cNvPr id="4" name="Rectangle 3">
            <a:extLst>
              <a:ext uri="{FF2B5EF4-FFF2-40B4-BE49-F238E27FC236}">
                <a16:creationId xmlns:a16="http://schemas.microsoft.com/office/drawing/2014/main" xmlns="" id="{8FB24D7B-11AC-D94D-B8E9-6D6BBD0FE0BE}"/>
              </a:ext>
            </a:extLst>
          </p:cNvPr>
          <p:cNvSpPr/>
          <p:nvPr/>
        </p:nvSpPr>
        <p:spPr>
          <a:xfrm>
            <a:off x="3923607" y="1936865"/>
            <a:ext cx="1695797" cy="590204"/>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rPr>
              <a:t>28-4-1975</a:t>
            </a:r>
          </a:p>
        </p:txBody>
      </p:sp>
      <p:sp>
        <p:nvSpPr>
          <p:cNvPr id="5" name="Rectangle 4">
            <a:extLst>
              <a:ext uri="{FF2B5EF4-FFF2-40B4-BE49-F238E27FC236}">
                <a16:creationId xmlns:a16="http://schemas.microsoft.com/office/drawing/2014/main" xmlns="" id="{57B18180-AD2E-29CF-A850-6BE2E4A5C72D}"/>
              </a:ext>
            </a:extLst>
          </p:cNvPr>
          <p:cNvSpPr/>
          <p:nvPr/>
        </p:nvSpPr>
        <p:spPr>
          <a:xfrm>
            <a:off x="1496290" y="2826326"/>
            <a:ext cx="1695797" cy="1014153"/>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rPr>
              <a:t>Chiến</a:t>
            </a:r>
            <a:r>
              <a:rPr lang="en-US" sz="2000" dirty="0">
                <a:solidFill>
                  <a:srgbClr val="002060"/>
                </a:solidFill>
              </a:rPr>
              <a:t> </a:t>
            </a:r>
            <a:r>
              <a:rPr lang="en-US" sz="2000" dirty="0" err="1">
                <a:solidFill>
                  <a:srgbClr val="002060"/>
                </a:solidFill>
              </a:rPr>
              <a:t>dịch</a:t>
            </a:r>
            <a:r>
              <a:rPr lang="en-US" sz="2000" dirty="0">
                <a:solidFill>
                  <a:srgbClr val="002060"/>
                </a:solidFill>
              </a:rPr>
              <a:t> </a:t>
            </a:r>
            <a:r>
              <a:rPr lang="en-US" sz="2000" dirty="0" err="1">
                <a:solidFill>
                  <a:srgbClr val="002060"/>
                </a:solidFill>
              </a:rPr>
              <a:t>Hồ</a:t>
            </a:r>
            <a:r>
              <a:rPr lang="en-US" sz="2000" dirty="0">
                <a:solidFill>
                  <a:srgbClr val="002060"/>
                </a:solidFill>
              </a:rPr>
              <a:t> Chí Minh </a:t>
            </a:r>
            <a:r>
              <a:rPr lang="en-US" sz="2000" dirty="0" err="1">
                <a:solidFill>
                  <a:srgbClr val="002060"/>
                </a:solidFill>
              </a:rPr>
              <a:t>bắt</a:t>
            </a:r>
            <a:r>
              <a:rPr lang="en-US" sz="2000" dirty="0">
                <a:solidFill>
                  <a:srgbClr val="002060"/>
                </a:solidFill>
              </a:rPr>
              <a:t> </a:t>
            </a:r>
            <a:r>
              <a:rPr lang="en-US" sz="2000" dirty="0" err="1">
                <a:solidFill>
                  <a:srgbClr val="002060"/>
                </a:solidFill>
              </a:rPr>
              <a:t>đầu</a:t>
            </a:r>
            <a:endParaRPr lang="en-US" sz="2000" dirty="0">
              <a:solidFill>
                <a:srgbClr val="002060"/>
              </a:solidFill>
            </a:endParaRPr>
          </a:p>
        </p:txBody>
      </p:sp>
      <p:sp>
        <p:nvSpPr>
          <p:cNvPr id="6" name="Rectangle 5">
            <a:extLst>
              <a:ext uri="{FF2B5EF4-FFF2-40B4-BE49-F238E27FC236}">
                <a16:creationId xmlns:a16="http://schemas.microsoft.com/office/drawing/2014/main" xmlns="" id="{76DEE396-16B2-D46C-6300-B97E8477D210}"/>
              </a:ext>
            </a:extLst>
          </p:cNvPr>
          <p:cNvSpPr/>
          <p:nvPr/>
        </p:nvSpPr>
        <p:spPr>
          <a:xfrm>
            <a:off x="3873731" y="2826326"/>
            <a:ext cx="1886989" cy="1014153"/>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rPr>
              <a:t>Quân</a:t>
            </a:r>
            <a:r>
              <a:rPr lang="en-US" sz="2000" dirty="0">
                <a:solidFill>
                  <a:srgbClr val="002060"/>
                </a:solidFill>
              </a:rPr>
              <a:t> ta </a:t>
            </a:r>
            <a:r>
              <a:rPr lang="en-US" sz="2000" dirty="0" err="1">
                <a:solidFill>
                  <a:srgbClr val="002060"/>
                </a:solidFill>
              </a:rPr>
              <a:t>tấn</a:t>
            </a:r>
            <a:r>
              <a:rPr lang="en-US" sz="2000" dirty="0">
                <a:solidFill>
                  <a:srgbClr val="002060"/>
                </a:solidFill>
              </a:rPr>
              <a:t> </a:t>
            </a:r>
            <a:r>
              <a:rPr lang="en-US" sz="2000" dirty="0" err="1">
                <a:solidFill>
                  <a:srgbClr val="002060"/>
                </a:solidFill>
              </a:rPr>
              <a:t>công</a:t>
            </a:r>
            <a:r>
              <a:rPr lang="en-US" sz="2000" dirty="0">
                <a:solidFill>
                  <a:srgbClr val="002060"/>
                </a:solidFill>
              </a:rPr>
              <a:t> </a:t>
            </a:r>
            <a:r>
              <a:rPr lang="en-US" sz="2000" dirty="0" err="1">
                <a:solidFill>
                  <a:srgbClr val="002060"/>
                </a:solidFill>
              </a:rPr>
              <a:t>sân</a:t>
            </a:r>
            <a:r>
              <a:rPr lang="en-US" sz="2000" dirty="0">
                <a:solidFill>
                  <a:srgbClr val="002060"/>
                </a:solidFill>
              </a:rPr>
              <a:t> bay Tân </a:t>
            </a:r>
            <a:r>
              <a:rPr lang="en-US" sz="2000" dirty="0" err="1">
                <a:solidFill>
                  <a:srgbClr val="002060"/>
                </a:solidFill>
              </a:rPr>
              <a:t>Sơn</a:t>
            </a:r>
            <a:r>
              <a:rPr lang="en-US" sz="2000" dirty="0">
                <a:solidFill>
                  <a:srgbClr val="002060"/>
                </a:solidFill>
              </a:rPr>
              <a:t> </a:t>
            </a:r>
            <a:r>
              <a:rPr lang="en-US" sz="2000" dirty="0" err="1">
                <a:solidFill>
                  <a:srgbClr val="002060"/>
                </a:solidFill>
              </a:rPr>
              <a:t>Nhất</a:t>
            </a:r>
            <a:endParaRPr lang="en-US" sz="2000" dirty="0">
              <a:solidFill>
                <a:srgbClr val="002060"/>
              </a:solidFill>
            </a:endParaRPr>
          </a:p>
        </p:txBody>
      </p:sp>
      <p:sp>
        <p:nvSpPr>
          <p:cNvPr id="7" name="Rectangle 6">
            <a:extLst>
              <a:ext uri="{FF2B5EF4-FFF2-40B4-BE49-F238E27FC236}">
                <a16:creationId xmlns:a16="http://schemas.microsoft.com/office/drawing/2014/main" xmlns="" id="{5EF28B84-271E-810F-477C-4B1CA63B9E67}"/>
              </a:ext>
            </a:extLst>
          </p:cNvPr>
          <p:cNvSpPr/>
          <p:nvPr/>
        </p:nvSpPr>
        <p:spPr>
          <a:xfrm>
            <a:off x="6791498" y="1945178"/>
            <a:ext cx="1695797" cy="590204"/>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rPr>
              <a:t>30-4-1975</a:t>
            </a:r>
          </a:p>
        </p:txBody>
      </p:sp>
      <p:sp>
        <p:nvSpPr>
          <p:cNvPr id="8" name="Rectangle 7">
            <a:extLst>
              <a:ext uri="{FF2B5EF4-FFF2-40B4-BE49-F238E27FC236}">
                <a16:creationId xmlns:a16="http://schemas.microsoft.com/office/drawing/2014/main" xmlns="" id="{48492556-37AE-3819-7F3B-02CE358B8BA9}"/>
              </a:ext>
            </a:extLst>
          </p:cNvPr>
          <p:cNvSpPr/>
          <p:nvPr/>
        </p:nvSpPr>
        <p:spPr>
          <a:xfrm>
            <a:off x="6866312" y="2826326"/>
            <a:ext cx="1695797" cy="1014153"/>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rPr>
              <a:t>Chiến</a:t>
            </a:r>
            <a:r>
              <a:rPr lang="en-US" sz="2000" dirty="0">
                <a:solidFill>
                  <a:srgbClr val="002060"/>
                </a:solidFill>
              </a:rPr>
              <a:t> </a:t>
            </a:r>
            <a:r>
              <a:rPr lang="en-US" sz="2000" dirty="0" err="1">
                <a:solidFill>
                  <a:srgbClr val="002060"/>
                </a:solidFill>
              </a:rPr>
              <a:t>dịch</a:t>
            </a:r>
            <a:r>
              <a:rPr lang="en-US" sz="2000" dirty="0">
                <a:solidFill>
                  <a:srgbClr val="002060"/>
                </a:solidFill>
              </a:rPr>
              <a:t> </a:t>
            </a:r>
            <a:r>
              <a:rPr lang="en-US" sz="2000" dirty="0" err="1">
                <a:solidFill>
                  <a:srgbClr val="002060"/>
                </a:solidFill>
              </a:rPr>
              <a:t>Hồ</a:t>
            </a:r>
            <a:r>
              <a:rPr lang="en-US" sz="2000" dirty="0">
                <a:solidFill>
                  <a:srgbClr val="002060"/>
                </a:solidFill>
              </a:rPr>
              <a:t> Chí Minh </a:t>
            </a:r>
            <a:r>
              <a:rPr lang="en-US" sz="2000" dirty="0" err="1">
                <a:solidFill>
                  <a:srgbClr val="002060"/>
                </a:solidFill>
              </a:rPr>
              <a:t>toàn</a:t>
            </a:r>
            <a:r>
              <a:rPr lang="en-US" sz="2000" dirty="0">
                <a:solidFill>
                  <a:srgbClr val="002060"/>
                </a:solidFill>
              </a:rPr>
              <a:t> </a:t>
            </a:r>
            <a:r>
              <a:rPr lang="en-US" sz="2000" dirty="0" err="1">
                <a:solidFill>
                  <a:srgbClr val="002060"/>
                </a:solidFill>
              </a:rPr>
              <a:t>thắng</a:t>
            </a:r>
            <a:endParaRPr lang="en-US" sz="2000" dirty="0">
              <a:solidFill>
                <a:srgbClr val="002060"/>
              </a:solidFill>
            </a:endParaRPr>
          </a:p>
        </p:txBody>
      </p:sp>
    </p:spTree>
    <p:extLst>
      <p:ext uri="{BB962C8B-B14F-4D97-AF65-F5344CB8AC3E}">
        <p14:creationId xmlns:p14="http://schemas.microsoft.com/office/powerpoint/2010/main" val="129261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ipe(down)">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animBg="1"/>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34126" y="1828255"/>
            <a:ext cx="4764505" cy="1107996"/>
          </a:xfrm>
          <a:prstGeom prst="rect">
            <a:avLst/>
          </a:prstGeom>
          <a:noFill/>
        </p:spPr>
        <p:txBody>
          <a:bodyPr wrap="square" rtlCol="0">
            <a:spAutoFit/>
          </a:bodyPr>
          <a:lstStyle/>
          <a:p>
            <a:r>
              <a:rPr lang="en-GB" sz="6600" b="1" dirty="0" err="1">
                <a:solidFill>
                  <a:srgbClr val="C00000"/>
                </a:solidFill>
                <a:effectLst>
                  <a:outerShdw blurRad="38100" dist="38100" dir="2700000" algn="tl">
                    <a:srgbClr val="000000">
                      <a:alpha val="43137"/>
                    </a:srgbClr>
                  </a:outerShdw>
                </a:effectLst>
              </a:rPr>
              <a:t>Vận</a:t>
            </a:r>
            <a:r>
              <a:rPr lang="en-GB" sz="6600" b="1" dirty="0">
                <a:solidFill>
                  <a:srgbClr val="C00000"/>
                </a:solidFill>
                <a:effectLst>
                  <a:outerShdw blurRad="38100" dist="38100" dir="2700000" algn="tl">
                    <a:srgbClr val="000000">
                      <a:alpha val="43137"/>
                    </a:srgbClr>
                  </a:outerShdw>
                </a:effectLst>
              </a:rPr>
              <a:t> </a:t>
            </a:r>
            <a:r>
              <a:rPr lang="en-GB" sz="6600" b="1" dirty="0" err="1">
                <a:solidFill>
                  <a:srgbClr val="C00000"/>
                </a:solidFill>
                <a:effectLst>
                  <a:outerShdw blurRad="38100" dist="38100" dir="2700000" algn="tl">
                    <a:srgbClr val="000000">
                      <a:alpha val="43137"/>
                    </a:srgbClr>
                  </a:outerShdw>
                </a:effectLst>
              </a:rPr>
              <a:t>dụng</a:t>
            </a:r>
            <a:endParaRPr lang="en-US" sz="6600" b="1" dirty="0">
              <a:solidFill>
                <a:srgbClr val="C00000"/>
              </a:solidFill>
              <a:effectLst>
                <a:outerShdw blurRad="38100" dist="38100" dir="2700000" algn="tl">
                  <a:srgbClr val="000000">
                    <a:alpha val="43137"/>
                  </a:srgbClr>
                </a:outerShdw>
              </a:effectLst>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363</Words>
  <Application>Microsoft Office PowerPoint</Application>
  <PresentationFormat>On-screen Show (16:9)</PresentationFormat>
  <Paragraphs>20</Paragraphs>
  <Slides>11</Slides>
  <Notes>10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War Background by Slidesgo</vt:lpstr>
      <vt:lpstr>1_War Background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MinhThangPC.VN</cp:lastModifiedBy>
  <cp:revision>53</cp:revision>
  <dcterms:modified xsi:type="dcterms:W3CDTF">2025-02-20T08:47:07Z</dcterms:modified>
</cp:coreProperties>
</file>