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8"/>
  </p:notesMasterIdLst>
  <p:sldIdLst>
    <p:sldId id="525" r:id="rId3"/>
    <p:sldId id="257" r:id="rId4"/>
    <p:sldId id="258" r:id="rId5"/>
    <p:sldId id="259" r:id="rId6"/>
    <p:sldId id="260" r:id="rId7"/>
    <p:sldId id="261" r:id="rId8"/>
    <p:sldId id="267" r:id="rId9"/>
    <p:sldId id="524" r:id="rId10"/>
    <p:sldId id="322" r:id="rId11"/>
    <p:sldId id="340" r:id="rId12"/>
    <p:sldId id="520" r:id="rId13"/>
    <p:sldId id="522" r:id="rId14"/>
    <p:sldId id="523" r:id="rId15"/>
    <p:sldId id="517" r:id="rId16"/>
    <p:sldId id="268" r:id="rId17"/>
  </p:sldIdLst>
  <p:sldSz cx="12161838" cy="6858000"/>
  <p:notesSz cx="6858000" cy="9144000"/>
  <p:embeddedFontLst>
    <p:embeddedFont>
      <p:font typeface="Arial Rounded MT Bold" pitchFamily="34" charset="0"/>
      <p:regular r:id="rId19"/>
    </p:embeddedFont>
    <p:embeddedFont>
      <p:font typeface="Quicksand Medium" charset="0"/>
      <p:regular r:id="rId20"/>
      <p:bold r:id="rId21"/>
    </p:embeddedFont>
    <p:embeddedFont>
      <p:font typeface="Bebas Neue" charset="0"/>
      <p:regular r:id="rId22"/>
    </p:embeddedFont>
    <p:embeddedFont>
      <p:font typeface="Arial-Rounded" charset="0"/>
      <p:regular r:id="rId23"/>
    </p:embeddedFont>
    <p:embeddedFont>
      <p:font typeface="Fredoka One" charset="0"/>
      <p:regular r:id="rId24"/>
    </p:embeddedFont>
    <p:embeddedFont>
      <p:font typeface="Cooper Black" pitchFamily="18"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C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D0A9CCA-FA07-4F9C-BD01-891D97483D46}">
  <a:tblStyle styleId="{CD0A9CCA-FA07-4F9C-BD01-891D97483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6" autoAdjust="0"/>
  </p:normalViewPr>
  <p:slideViewPr>
    <p:cSldViewPr>
      <p:cViewPr>
        <p:scale>
          <a:sx n="50" d="100"/>
          <a:sy n="50" d="100"/>
        </p:scale>
        <p:origin x="-2064" y="-85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3562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GV linh động tổ chức hoạt động. Nếu dạy online, GV cho HS đố nhau theo hình thức truyền điện. 1 bạn đó 1 bạn bạn đó trả lời xong lại đố bạn tiếp theo…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Chim gì e cũng k biết tên nên e gọi là chim ạ</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941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8764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332028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263603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27640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ahyp="http://schemas.microsoft.com/office/drawing/2018/hyperlinkcolor" xmlns=""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ahyp="http://schemas.microsoft.com/office/drawing/2018/hyperlinkcolor" xmlns=""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Tree>
    <p:extLst>
      <p:ext uri="{BB962C8B-B14F-4D97-AF65-F5344CB8AC3E}">
        <p14:creationId xmlns:p14="http://schemas.microsoft.com/office/powerpoint/2010/main" val="70825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Tree>
    <p:extLst>
      <p:ext uri="{BB962C8B-B14F-4D97-AF65-F5344CB8AC3E}">
        <p14:creationId xmlns:p14="http://schemas.microsoft.com/office/powerpoint/2010/main" val="184831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302508" y="2662955"/>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11103"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17727" y="1855914"/>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12049"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43288" y="3648350"/>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59619" y="591433"/>
            <a:ext cx="7056500" cy="7074000"/>
          </a:xfrm>
          <a:prstGeom prst="ellipse">
            <a:avLst/>
          </a:prstGeom>
          <a:solidFill>
            <a:schemeClr val="lt1"/>
          </a:solidFill>
          <a:ln>
            <a:noFill/>
          </a:ln>
        </p:spPr>
        <p:txBody>
          <a:bodyPr spcFirstLastPara="1" wrap="square" lIns="121598" tIns="121598" rIns="121598" bIns="121598" anchor="ctr" anchorCtr="0">
            <a:noAutofit/>
          </a:bodyPr>
          <a:lstStyle/>
          <a:p>
            <a:pPr marL="0" marR="0" lvl="0" indent="0" algn="l"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subTitle" idx="1"/>
          </p:nvPr>
        </p:nvSpPr>
        <p:spPr>
          <a:xfrm>
            <a:off x="4694258" y="5190567"/>
            <a:ext cx="2773522"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24">
                <a:solidFill>
                  <a:schemeClr val="dk1"/>
                </a:solidFill>
              </a:defRPr>
            </a:lvl2pPr>
            <a:lvl3pPr lvl="2" rtl="0">
              <a:lnSpc>
                <a:spcPct val="100000"/>
              </a:lnSpc>
              <a:spcBef>
                <a:spcPts val="0"/>
              </a:spcBef>
              <a:spcAft>
                <a:spcPts val="0"/>
              </a:spcAft>
              <a:buClr>
                <a:schemeClr val="dk1"/>
              </a:buClr>
              <a:buSzPts val="2800"/>
              <a:buNone/>
              <a:defRPr sz="3724">
                <a:solidFill>
                  <a:schemeClr val="dk1"/>
                </a:solidFill>
              </a:defRPr>
            </a:lvl3pPr>
            <a:lvl4pPr lvl="3" rtl="0">
              <a:lnSpc>
                <a:spcPct val="100000"/>
              </a:lnSpc>
              <a:spcBef>
                <a:spcPts val="0"/>
              </a:spcBef>
              <a:spcAft>
                <a:spcPts val="0"/>
              </a:spcAft>
              <a:buClr>
                <a:schemeClr val="dk1"/>
              </a:buClr>
              <a:buSzPts val="2800"/>
              <a:buNone/>
              <a:defRPr sz="3724">
                <a:solidFill>
                  <a:schemeClr val="dk1"/>
                </a:solidFill>
              </a:defRPr>
            </a:lvl4pPr>
            <a:lvl5pPr lvl="4" rtl="0">
              <a:lnSpc>
                <a:spcPct val="100000"/>
              </a:lnSpc>
              <a:spcBef>
                <a:spcPts val="0"/>
              </a:spcBef>
              <a:spcAft>
                <a:spcPts val="0"/>
              </a:spcAft>
              <a:buClr>
                <a:schemeClr val="dk1"/>
              </a:buClr>
              <a:buSzPts val="2800"/>
              <a:buNone/>
              <a:defRPr sz="3724">
                <a:solidFill>
                  <a:schemeClr val="dk1"/>
                </a:solidFill>
              </a:defRPr>
            </a:lvl5pPr>
            <a:lvl6pPr lvl="5" rtl="0">
              <a:lnSpc>
                <a:spcPct val="100000"/>
              </a:lnSpc>
              <a:spcBef>
                <a:spcPts val="0"/>
              </a:spcBef>
              <a:spcAft>
                <a:spcPts val="0"/>
              </a:spcAft>
              <a:buClr>
                <a:schemeClr val="dk1"/>
              </a:buClr>
              <a:buSzPts val="2800"/>
              <a:buNone/>
              <a:defRPr sz="3724">
                <a:solidFill>
                  <a:schemeClr val="dk1"/>
                </a:solidFill>
              </a:defRPr>
            </a:lvl6pPr>
            <a:lvl7pPr lvl="6" rtl="0">
              <a:lnSpc>
                <a:spcPct val="100000"/>
              </a:lnSpc>
              <a:spcBef>
                <a:spcPts val="0"/>
              </a:spcBef>
              <a:spcAft>
                <a:spcPts val="0"/>
              </a:spcAft>
              <a:buClr>
                <a:schemeClr val="dk1"/>
              </a:buClr>
              <a:buSzPts val="2800"/>
              <a:buNone/>
              <a:defRPr sz="3724">
                <a:solidFill>
                  <a:schemeClr val="dk1"/>
                </a:solidFill>
              </a:defRPr>
            </a:lvl7pPr>
            <a:lvl8pPr lvl="7" rtl="0">
              <a:lnSpc>
                <a:spcPct val="100000"/>
              </a:lnSpc>
              <a:spcBef>
                <a:spcPts val="0"/>
              </a:spcBef>
              <a:spcAft>
                <a:spcPts val="0"/>
              </a:spcAft>
              <a:buClr>
                <a:schemeClr val="dk1"/>
              </a:buClr>
              <a:buSzPts val="2800"/>
              <a:buNone/>
              <a:defRPr sz="3724">
                <a:solidFill>
                  <a:schemeClr val="dk1"/>
                </a:solidFill>
              </a:defRPr>
            </a:lvl8pPr>
            <a:lvl9pPr lvl="8" rtl="0">
              <a:lnSpc>
                <a:spcPct val="100000"/>
              </a:lnSpc>
              <a:spcBef>
                <a:spcPts val="0"/>
              </a:spcBef>
              <a:spcAft>
                <a:spcPts val="0"/>
              </a:spcAft>
              <a:buClr>
                <a:schemeClr val="dk1"/>
              </a:buClr>
              <a:buSzPts val="2800"/>
              <a:buNone/>
              <a:defRPr sz="3724">
                <a:solidFill>
                  <a:schemeClr val="dk1"/>
                </a:solidFill>
              </a:defRPr>
            </a:lvl9pPr>
          </a:lstStyle>
          <a:p>
            <a:endParaRPr/>
          </a:p>
        </p:txBody>
      </p:sp>
      <p:sp>
        <p:nvSpPr>
          <p:cNvPr id="11" name="Google Shape;11;p2"/>
          <p:cNvSpPr txBox="1">
            <a:spLocks noGrp="1"/>
          </p:cNvSpPr>
          <p:nvPr>
            <p:ph type="title"/>
          </p:nvPr>
        </p:nvSpPr>
        <p:spPr>
          <a:xfrm>
            <a:off x="4069375" y="1130563"/>
            <a:ext cx="4037587"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50"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Tree>
    <p:extLst>
      <p:ext uri="{BB962C8B-B14F-4D97-AF65-F5344CB8AC3E}">
        <p14:creationId xmlns:p14="http://schemas.microsoft.com/office/powerpoint/2010/main" val="3885171626"/>
      </p:ext>
    </p:extLst>
  </p:cSld>
  <p:clrMapOvr>
    <a:masterClrMapping/>
  </p:clrMapOvr>
  <p:transition spd="slow">
    <p:push dir="u"/>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Tree>
    <p:extLst>
      <p:ext uri="{BB962C8B-B14F-4D97-AF65-F5344CB8AC3E}">
        <p14:creationId xmlns:p14="http://schemas.microsoft.com/office/powerpoint/2010/main" val="428156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Tree>
    <p:extLst>
      <p:ext uri="{BB962C8B-B14F-4D97-AF65-F5344CB8AC3E}">
        <p14:creationId xmlns:p14="http://schemas.microsoft.com/office/powerpoint/2010/main" val="425108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endParaRPr sz="2479"/>
              </a:p>
            </p:txBody>
          </p:sp>
        </p:grpSp>
      </p:grpSp>
    </p:spTree>
    <p:extLst>
      <p:ext uri="{BB962C8B-B14F-4D97-AF65-F5344CB8AC3E}">
        <p14:creationId xmlns:p14="http://schemas.microsoft.com/office/powerpoint/2010/main" val="10660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51990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Tree>
    <p:extLst>
      <p:ext uri="{BB962C8B-B14F-4D97-AF65-F5344CB8AC3E}">
        <p14:creationId xmlns:p14="http://schemas.microsoft.com/office/powerpoint/2010/main" val="3657462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8" r:id="rId3"/>
    <p:sldLayoutId id="214748367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extLst>
      <p:ext uri="{BB962C8B-B14F-4D97-AF65-F5344CB8AC3E}">
        <p14:creationId xmlns:p14="http://schemas.microsoft.com/office/powerpoint/2010/main" val="1884483412"/>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 xmlns:a16="http://schemas.microsoft.com/office/drawing/2014/main" id="{5408E0DA-094D-490C-8092-820D259B24FE}"/>
              </a:ext>
            </a:extLst>
          </p:cNvPr>
          <p:cNvSpPr txBox="1">
            <a:spLocks/>
          </p:cNvSpPr>
          <p:nvPr/>
        </p:nvSpPr>
        <p:spPr>
          <a:xfrm>
            <a:off x="1883911" y="3435942"/>
            <a:ext cx="7951119" cy="1368207"/>
          </a:xfrm>
          <a:prstGeom prst="rect">
            <a:avLst/>
          </a:prstGeom>
          <a:noFill/>
          <a:ln>
            <a:noFill/>
          </a:ln>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b="1" i="1" dirty="0" smtClean="0">
                <a:solidFill>
                  <a:srgbClr val="0000FF"/>
                </a:solidFill>
                <a:latin typeface="Times New Roman" pitchFamily="18" charset="0"/>
                <a:ea typeface="Arial-Rounded" pitchFamily="34" charset="0"/>
                <a:cs typeface="Times New Roman" pitchFamily="18" charset="0"/>
              </a:rPr>
              <a:t>GV: </a:t>
            </a:r>
            <a:r>
              <a:rPr lang="en-US" sz="3600" b="1" i="1" dirty="0" err="1" smtClean="0">
                <a:solidFill>
                  <a:srgbClr val="0000FF"/>
                </a:solidFill>
                <a:latin typeface="Times New Roman" pitchFamily="18" charset="0"/>
                <a:ea typeface="Arial-Rounded" pitchFamily="34" charset="0"/>
                <a:cs typeface="Times New Roman" pitchFamily="18" charset="0"/>
              </a:rPr>
              <a:t>Nguyễn</a:t>
            </a:r>
            <a:r>
              <a:rPr lang="en-US" sz="3600" b="1" i="1" dirty="0" smtClean="0">
                <a:solidFill>
                  <a:srgbClr val="0000FF"/>
                </a:solidFill>
                <a:latin typeface="Times New Roman" pitchFamily="18" charset="0"/>
                <a:ea typeface="Arial-Rounded" pitchFamily="34" charset="0"/>
                <a:cs typeface="Times New Roman" pitchFamily="18" charset="0"/>
              </a:rPr>
              <a:t> </a:t>
            </a:r>
            <a:r>
              <a:rPr lang="en-US" sz="3600" b="1" i="1" dirty="0" err="1" smtClean="0">
                <a:solidFill>
                  <a:srgbClr val="0000FF"/>
                </a:solidFill>
                <a:latin typeface="Times New Roman" pitchFamily="18" charset="0"/>
                <a:ea typeface="Arial-Rounded" pitchFamily="34" charset="0"/>
                <a:cs typeface="Times New Roman" pitchFamily="18" charset="0"/>
              </a:rPr>
              <a:t>Thị</a:t>
            </a:r>
            <a:r>
              <a:rPr lang="en-US" sz="3600" b="1" i="1" dirty="0" smtClean="0">
                <a:solidFill>
                  <a:srgbClr val="0000FF"/>
                </a:solidFill>
                <a:latin typeface="Times New Roman" pitchFamily="18" charset="0"/>
                <a:ea typeface="Arial-Rounded" pitchFamily="34" charset="0"/>
                <a:cs typeface="Times New Roman" pitchFamily="18" charset="0"/>
              </a:rPr>
              <a:t> </a:t>
            </a:r>
            <a:r>
              <a:rPr lang="en-US" sz="3600" b="1" i="1" dirty="0" err="1" smtClean="0">
                <a:solidFill>
                  <a:srgbClr val="0000FF"/>
                </a:solidFill>
                <a:latin typeface="Times New Roman" pitchFamily="18" charset="0"/>
                <a:ea typeface="Arial-Rounded" pitchFamily="34" charset="0"/>
                <a:cs typeface="Times New Roman" pitchFamily="18" charset="0"/>
              </a:rPr>
              <a:t>Ánh</a:t>
            </a:r>
            <a:r>
              <a:rPr lang="en-US" sz="3600" b="1" i="1" dirty="0" smtClean="0">
                <a:solidFill>
                  <a:srgbClr val="0000FF"/>
                </a:solidFill>
                <a:latin typeface="Times New Roman" pitchFamily="18" charset="0"/>
                <a:ea typeface="Arial-Rounded" pitchFamily="34" charset="0"/>
                <a:cs typeface="Times New Roman" pitchFamily="18" charset="0"/>
              </a:rPr>
              <a:t> </a:t>
            </a:r>
            <a:r>
              <a:rPr lang="en-US" sz="3600" b="1" i="1" dirty="0" err="1" smtClean="0">
                <a:solidFill>
                  <a:srgbClr val="0000FF"/>
                </a:solidFill>
                <a:latin typeface="Times New Roman" pitchFamily="18" charset="0"/>
                <a:ea typeface="Arial-Rounded" pitchFamily="34" charset="0"/>
                <a:cs typeface="Times New Roman" pitchFamily="18" charset="0"/>
              </a:rPr>
              <a:t>Hồng</a:t>
            </a:r>
            <a:endParaRPr lang="en-US" sz="3600" b="1" i="1" dirty="0">
              <a:solidFill>
                <a:srgbClr val="0000FF"/>
              </a:solidFill>
              <a:latin typeface="Times New Roman" pitchFamily="18" charset="0"/>
              <a:ea typeface="Arial-Rounded" pitchFamily="34" charset="0"/>
              <a:cs typeface="Times New Roman" pitchFamily="18" charset="0"/>
            </a:endParaRPr>
          </a:p>
        </p:txBody>
      </p:sp>
      <p:sp>
        <p:nvSpPr>
          <p:cNvPr id="2" name="TextBox 1"/>
          <p:cNvSpPr txBox="1"/>
          <p:nvPr/>
        </p:nvSpPr>
        <p:spPr>
          <a:xfrm>
            <a:off x="0" y="0"/>
            <a:ext cx="6725652" cy="769441"/>
          </a:xfrm>
          <a:prstGeom prst="rect">
            <a:avLst/>
          </a:prstGeom>
          <a:noFill/>
        </p:spPr>
        <p:txBody>
          <a:bodyPr wrap="square" rtlCol="0">
            <a:spAutoFit/>
          </a:bodyPr>
          <a:lstStyle/>
          <a:p>
            <a:r>
              <a:rPr lang="en-US" sz="4400" dirty="0" smtClean="0">
                <a:solidFill>
                  <a:srgbClr val="0000FF"/>
                </a:solidFill>
                <a:latin typeface="Times New Roman" pitchFamily="18" charset="0"/>
                <a:cs typeface="Times New Roman" pitchFamily="18" charset="0"/>
              </a:rPr>
              <a:t>TRƯỜNG TH ĐOÀN KẾT</a:t>
            </a:r>
            <a:endParaRPr lang="en-US" sz="4400" dirty="0">
              <a:solidFill>
                <a:srgbClr val="0000FF"/>
              </a:solidFill>
              <a:latin typeface="Times New Roman" pitchFamily="18" charset="0"/>
              <a:cs typeface="Times New Roman" pitchFamily="18" charset="0"/>
            </a:endParaRPr>
          </a:p>
        </p:txBody>
      </p:sp>
      <p:sp>
        <p:nvSpPr>
          <p:cNvPr id="3" name="TextBox 2"/>
          <p:cNvSpPr txBox="1"/>
          <p:nvPr/>
        </p:nvSpPr>
        <p:spPr>
          <a:xfrm>
            <a:off x="818147" y="1732547"/>
            <a:ext cx="10467474" cy="1938992"/>
          </a:xfrm>
          <a:prstGeom prst="rect">
            <a:avLst/>
          </a:prstGeom>
          <a:noFill/>
        </p:spPr>
        <p:txBody>
          <a:bodyPr wrap="square" rtlCol="0">
            <a:spAutoFit/>
          </a:bodyPr>
          <a:lstStyle/>
          <a:p>
            <a:pPr algn="ctr"/>
            <a:r>
              <a:rPr lang="en-US" sz="6000" dirty="0" smtClean="0">
                <a:solidFill>
                  <a:srgbClr val="0000FF"/>
                </a:solidFill>
                <a:latin typeface="Times New Roman" pitchFamily="18" charset="0"/>
                <a:cs typeface="Times New Roman" pitchFamily="18" charset="0"/>
              </a:rPr>
              <a:t>BÀI GIẢNG ĐIỆN TỬ LỚP 2 </a:t>
            </a:r>
          </a:p>
          <a:p>
            <a:pPr algn="ctr"/>
            <a:r>
              <a:rPr lang="en-US" sz="6000" dirty="0" smtClean="0">
                <a:solidFill>
                  <a:srgbClr val="0000FF"/>
                </a:solidFill>
                <a:latin typeface="Times New Roman" pitchFamily="18" charset="0"/>
                <a:cs typeface="Times New Roman" pitchFamily="18" charset="0"/>
              </a:rPr>
              <a:t>MÔN: </a:t>
            </a:r>
            <a:r>
              <a:rPr lang="en-US" sz="6000" dirty="0" smtClean="0">
                <a:solidFill>
                  <a:srgbClr val="0000FF"/>
                </a:solidFill>
                <a:latin typeface="Times New Roman" pitchFamily="18" charset="0"/>
                <a:cs typeface="Times New Roman" pitchFamily="18" charset="0"/>
              </a:rPr>
              <a:t>LUYỆN TẬP </a:t>
            </a:r>
            <a:endParaRPr lang="en-US" sz="6000" dirty="0">
              <a:solidFill>
                <a:srgbClr val="0000FF"/>
              </a:solidFill>
              <a:latin typeface="Times New Roman" pitchFamily="18" charset="0"/>
              <a:cs typeface="Times New Roman" pitchFamily="18" charset="0"/>
            </a:endParaRPr>
          </a:p>
        </p:txBody>
      </p:sp>
      <p:pic>
        <p:nvPicPr>
          <p:cNvPr id="1026" name="Picture 2" descr="https://quantri.longbien.edu.vn/UploadImages/html5banner/thdoanket/assets/logo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050" y="0"/>
            <a:ext cx="1856114" cy="185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Nói tiếp để hoàn thành câu nêu công dụng của đồ vật.</a:t>
            </a:r>
          </a:p>
        </p:txBody>
      </p:sp>
      <p:sp>
        <p:nvSpPr>
          <p:cNvPr id="18" name="Title 1">
            <a:extLst>
              <a:ext uri="{FF2B5EF4-FFF2-40B4-BE49-F238E27FC236}">
                <a16:creationId xmlns:a16="http://schemas.microsoft.com/office/drawing/2014/main" xmlns="" id="{7D89343B-E5D0-4B4A-838E-DBB963E05287}"/>
              </a:ext>
            </a:extLst>
          </p:cNvPr>
          <p:cNvSpPr txBox="1">
            <a:spLocks/>
          </p:cNvSpPr>
          <p:nvPr/>
        </p:nvSpPr>
        <p:spPr>
          <a:xfrm>
            <a:off x="1125491" y="26654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lnSpc>
                <a:spcPct val="150000"/>
              </a:lnSpc>
            </a:pPr>
            <a:r>
              <a:rPr lang="en-US" sz="4000">
                <a:latin typeface="+mj-lt"/>
                <a:ea typeface="Arial-Rounded" pitchFamily="34" charset="0"/>
                <a:cs typeface="Arial-Rounded" pitchFamily="34" charset="0"/>
              </a:rPr>
              <a:t>a. Nhờ có điện thoại, em có thể (…).</a:t>
            </a:r>
          </a:p>
          <a:p>
            <a:pPr algn="just">
              <a:lnSpc>
                <a:spcPct val="150000"/>
              </a:lnSpc>
            </a:pPr>
            <a:r>
              <a:rPr lang="en-US" sz="4000">
                <a:latin typeface="+mj-lt"/>
                <a:ea typeface="Arial-Rounded" pitchFamily="34" charset="0"/>
                <a:cs typeface="Arial-Rounded" pitchFamily="34" charset="0"/>
              </a:rPr>
              <a:t>b. Nhờ có máy tính, em có thể (…).</a:t>
            </a:r>
          </a:p>
          <a:p>
            <a:pPr algn="just">
              <a:lnSpc>
                <a:spcPct val="150000"/>
              </a:lnSpc>
            </a:pPr>
            <a:r>
              <a:rPr lang="en-US" sz="4000">
                <a:latin typeface="+mj-lt"/>
                <a:ea typeface="Arial-Rounded" pitchFamily="34" charset="0"/>
                <a:cs typeface="Arial-Rounded" pitchFamily="34" charset="0"/>
              </a:rPr>
              <a:t>c. Nhờ có ti vi, em có thể (…).</a:t>
            </a:r>
          </a:p>
        </p:txBody>
      </p:sp>
    </p:spTree>
    <p:extLst>
      <p:ext uri="{BB962C8B-B14F-4D97-AF65-F5344CB8AC3E}">
        <p14:creationId xmlns:p14="http://schemas.microsoft.com/office/powerpoint/2010/main" val="253873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Nói tiếp để hoàn thành câu nêu công dụng của đồ vật.</a:t>
            </a:r>
          </a:p>
        </p:txBody>
      </p:sp>
      <p:sp>
        <p:nvSpPr>
          <p:cNvPr id="18" name="Title 1">
            <a:extLst>
              <a:ext uri="{FF2B5EF4-FFF2-40B4-BE49-F238E27FC236}">
                <a16:creationId xmlns:a16="http://schemas.microsoft.com/office/drawing/2014/main" xmlns="" id="{7D89343B-E5D0-4B4A-838E-DBB963E05287}"/>
              </a:ext>
            </a:extLst>
          </p:cNvPr>
          <p:cNvSpPr txBox="1">
            <a:spLocks/>
          </p:cNvSpPr>
          <p:nvPr/>
        </p:nvSpPr>
        <p:spPr>
          <a:xfrm>
            <a:off x="1112396" y="1828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lnSpc>
                <a:spcPct val="150000"/>
              </a:lnSpc>
            </a:pPr>
            <a:r>
              <a:rPr lang="en-US" sz="4000">
                <a:latin typeface="+mj-lt"/>
                <a:ea typeface="Arial-Rounded" pitchFamily="34" charset="0"/>
                <a:cs typeface="Arial-Rounded" pitchFamily="34" charset="0"/>
              </a:rPr>
              <a:t>a. Nhờ có điện thoại, em có thể (…).</a:t>
            </a:r>
          </a:p>
        </p:txBody>
      </p:sp>
      <p:sp>
        <p:nvSpPr>
          <p:cNvPr id="7" name="Title 1">
            <a:extLst>
              <a:ext uri="{FF2B5EF4-FFF2-40B4-BE49-F238E27FC236}">
                <a16:creationId xmlns:a16="http://schemas.microsoft.com/office/drawing/2014/main" xmlns="" id="{B44AB084-7D15-4B86-B736-350994E5EAB2}"/>
              </a:ext>
            </a:extLst>
          </p:cNvPr>
          <p:cNvSpPr txBox="1">
            <a:spLocks/>
          </p:cNvSpPr>
          <p:nvPr/>
        </p:nvSpPr>
        <p:spPr>
          <a:xfrm>
            <a:off x="1125158" y="3191954"/>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Nhờ có điện thoại, em có thể gọi điện cho ông bà.</a:t>
            </a:r>
          </a:p>
        </p:txBody>
      </p:sp>
      <p:sp>
        <p:nvSpPr>
          <p:cNvPr id="8" name="Title 1">
            <a:extLst>
              <a:ext uri="{FF2B5EF4-FFF2-40B4-BE49-F238E27FC236}">
                <a16:creationId xmlns:a16="http://schemas.microsoft.com/office/drawing/2014/main" xmlns="" id="{65FA3927-A507-4E61-AA65-3A74EE4A6705}"/>
              </a:ext>
            </a:extLst>
          </p:cNvPr>
          <p:cNvSpPr txBox="1">
            <a:spLocks/>
          </p:cNvSpPr>
          <p:nvPr/>
        </p:nvSpPr>
        <p:spPr>
          <a:xfrm>
            <a:off x="1125158" y="5062671"/>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Nhờ có điện thoại, em có thể nhắn tin cho bạn bè.</a:t>
            </a:r>
          </a:p>
          <a:p>
            <a:pPr algn="just"/>
            <a:r>
              <a:rPr lang="en-US" sz="4000">
                <a:latin typeface="+mj-lt"/>
                <a:ea typeface="Arial-Rounded" pitchFamily="34" charset="0"/>
                <a:cs typeface="Arial-Rounded" pitchFamily="34" charset="0"/>
              </a:rPr>
              <a:t>…</a:t>
            </a:r>
          </a:p>
        </p:txBody>
      </p:sp>
    </p:spTree>
    <p:extLst>
      <p:ext uri="{BB962C8B-B14F-4D97-AF65-F5344CB8AC3E}">
        <p14:creationId xmlns:p14="http://schemas.microsoft.com/office/powerpoint/2010/main" val="114209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Nói tiếp để hoàn thành câu nêu công dụng của đồ vật.</a:t>
            </a:r>
          </a:p>
        </p:txBody>
      </p:sp>
      <p:sp>
        <p:nvSpPr>
          <p:cNvPr id="18" name="Title 1">
            <a:extLst>
              <a:ext uri="{FF2B5EF4-FFF2-40B4-BE49-F238E27FC236}">
                <a16:creationId xmlns:a16="http://schemas.microsoft.com/office/drawing/2014/main" xmlns="" id="{7D89343B-E5D0-4B4A-838E-DBB963E05287}"/>
              </a:ext>
            </a:extLst>
          </p:cNvPr>
          <p:cNvSpPr txBox="1">
            <a:spLocks/>
          </p:cNvSpPr>
          <p:nvPr/>
        </p:nvSpPr>
        <p:spPr>
          <a:xfrm>
            <a:off x="1112396" y="1828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lnSpc>
                <a:spcPct val="150000"/>
              </a:lnSpc>
            </a:pPr>
            <a:r>
              <a:rPr lang="en-US" sz="4000">
                <a:latin typeface="Arial" panose="020B0604020202020204" pitchFamily="34" charset="0"/>
                <a:ea typeface="Arial-Rounded" pitchFamily="34" charset="0"/>
                <a:cs typeface="Arial" panose="020B0604020202020204" pitchFamily="34" charset="0"/>
              </a:rPr>
              <a:t>b. Nhờ có máy tính, em có thể (…).</a:t>
            </a:r>
          </a:p>
        </p:txBody>
      </p:sp>
      <p:sp>
        <p:nvSpPr>
          <p:cNvPr id="7" name="Title 1">
            <a:extLst>
              <a:ext uri="{FF2B5EF4-FFF2-40B4-BE49-F238E27FC236}">
                <a16:creationId xmlns:a16="http://schemas.microsoft.com/office/drawing/2014/main" xmlns="" id="{B44AB084-7D15-4B86-B736-350994E5EAB2}"/>
              </a:ext>
            </a:extLst>
          </p:cNvPr>
          <p:cNvSpPr txBox="1">
            <a:spLocks/>
          </p:cNvSpPr>
          <p:nvPr/>
        </p:nvSpPr>
        <p:spPr>
          <a:xfrm>
            <a:off x="1125158" y="3191954"/>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Arial" panose="020B0604020202020204" pitchFamily="34" charset="0"/>
                <a:ea typeface="Arial-Rounded" pitchFamily="34" charset="0"/>
                <a:cs typeface="Arial" panose="020B0604020202020204" pitchFamily="34" charset="0"/>
              </a:rPr>
              <a:t>Nhờ có máy tính, em có thể tìm tài liệu học tập.</a:t>
            </a:r>
            <a:endParaRPr lang="en-US" sz="4000">
              <a:latin typeface="+mj-lt"/>
              <a:ea typeface="Arial-Rounded" pitchFamily="34" charset="0"/>
              <a:cs typeface="Arial-Rounded" pitchFamily="34" charset="0"/>
            </a:endParaRPr>
          </a:p>
        </p:txBody>
      </p:sp>
      <p:sp>
        <p:nvSpPr>
          <p:cNvPr id="8" name="Title 1">
            <a:extLst>
              <a:ext uri="{FF2B5EF4-FFF2-40B4-BE49-F238E27FC236}">
                <a16:creationId xmlns:a16="http://schemas.microsoft.com/office/drawing/2014/main" xmlns="" id="{65FA3927-A507-4E61-AA65-3A74EE4A6705}"/>
              </a:ext>
            </a:extLst>
          </p:cNvPr>
          <p:cNvSpPr txBox="1">
            <a:spLocks/>
          </p:cNvSpPr>
          <p:nvPr/>
        </p:nvSpPr>
        <p:spPr>
          <a:xfrm>
            <a:off x="1125158" y="5062671"/>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Arial" panose="020B0604020202020204" pitchFamily="34" charset="0"/>
                <a:ea typeface="Arial-Rounded" pitchFamily="34" charset="0"/>
                <a:cs typeface="Arial" panose="020B0604020202020204" pitchFamily="34" charset="0"/>
              </a:rPr>
              <a:t>Nhờ có máy tính, em có thể tìm được nhiều tài liệu học tập.</a:t>
            </a:r>
            <a:endParaRPr lang="en-US" sz="4000">
              <a:latin typeface="+mj-lt"/>
              <a:ea typeface="Arial-Rounded" pitchFamily="34" charset="0"/>
              <a:cs typeface="Arial-Rounded" pitchFamily="34" charset="0"/>
            </a:endParaRPr>
          </a:p>
          <a:p>
            <a:pPr algn="just"/>
            <a:r>
              <a:rPr lang="en-US" sz="4000">
                <a:latin typeface="+mj-lt"/>
                <a:ea typeface="Arial-Rounded" pitchFamily="34" charset="0"/>
                <a:cs typeface="Arial-Rounded" pitchFamily="34" charset="0"/>
              </a:rPr>
              <a:t>…</a:t>
            </a:r>
          </a:p>
        </p:txBody>
      </p:sp>
    </p:spTree>
    <p:extLst>
      <p:ext uri="{BB962C8B-B14F-4D97-AF65-F5344CB8AC3E}">
        <p14:creationId xmlns:p14="http://schemas.microsoft.com/office/powerpoint/2010/main" val="34929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Nói tiếp để hoàn thành câu nêu công dụng của đồ vật.</a:t>
            </a:r>
          </a:p>
        </p:txBody>
      </p:sp>
      <p:sp>
        <p:nvSpPr>
          <p:cNvPr id="18" name="Title 1">
            <a:extLst>
              <a:ext uri="{FF2B5EF4-FFF2-40B4-BE49-F238E27FC236}">
                <a16:creationId xmlns:a16="http://schemas.microsoft.com/office/drawing/2014/main" xmlns="" id="{7D89343B-E5D0-4B4A-838E-DBB963E05287}"/>
              </a:ext>
            </a:extLst>
          </p:cNvPr>
          <p:cNvSpPr txBox="1">
            <a:spLocks/>
          </p:cNvSpPr>
          <p:nvPr/>
        </p:nvSpPr>
        <p:spPr>
          <a:xfrm>
            <a:off x="1112396" y="1828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lnSpc>
                <a:spcPct val="150000"/>
              </a:lnSpc>
            </a:pPr>
            <a:r>
              <a:rPr lang="en-US" sz="4000">
                <a:latin typeface="+mj-lt"/>
                <a:ea typeface="Arial-Rounded" pitchFamily="34" charset="0"/>
                <a:cs typeface="Arial-Rounded" pitchFamily="34" charset="0"/>
              </a:rPr>
              <a:t>c. Nhờ có ti vi, em có thể (…).</a:t>
            </a:r>
          </a:p>
        </p:txBody>
      </p:sp>
      <p:sp>
        <p:nvSpPr>
          <p:cNvPr id="7" name="Title 1">
            <a:extLst>
              <a:ext uri="{FF2B5EF4-FFF2-40B4-BE49-F238E27FC236}">
                <a16:creationId xmlns:a16="http://schemas.microsoft.com/office/drawing/2014/main" xmlns="" id="{B44AB084-7D15-4B86-B736-350994E5EAB2}"/>
              </a:ext>
            </a:extLst>
          </p:cNvPr>
          <p:cNvSpPr txBox="1">
            <a:spLocks/>
          </p:cNvSpPr>
          <p:nvPr/>
        </p:nvSpPr>
        <p:spPr>
          <a:xfrm>
            <a:off x="1125158" y="3191954"/>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Arial" panose="020B0604020202020204" pitchFamily="34" charset="0"/>
                <a:ea typeface="Arial-Rounded" pitchFamily="34" charset="0"/>
                <a:cs typeface="Arial" panose="020B0604020202020204" pitchFamily="34" charset="0"/>
              </a:rPr>
              <a:t>Nhờ có ti vi, em có thể xem được nhiều điều mới mẻ.</a:t>
            </a:r>
          </a:p>
        </p:txBody>
      </p:sp>
      <p:sp>
        <p:nvSpPr>
          <p:cNvPr id="8" name="Title 1">
            <a:extLst>
              <a:ext uri="{FF2B5EF4-FFF2-40B4-BE49-F238E27FC236}">
                <a16:creationId xmlns:a16="http://schemas.microsoft.com/office/drawing/2014/main" xmlns="" id="{65FA3927-A507-4E61-AA65-3A74EE4A6705}"/>
              </a:ext>
            </a:extLst>
          </p:cNvPr>
          <p:cNvSpPr txBox="1">
            <a:spLocks/>
          </p:cNvSpPr>
          <p:nvPr/>
        </p:nvSpPr>
        <p:spPr>
          <a:xfrm>
            <a:off x="1112396" y="48006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Arial" panose="020B0604020202020204" pitchFamily="34" charset="0"/>
                <a:ea typeface="Arial-Rounded" pitchFamily="34" charset="0"/>
                <a:cs typeface="Arial" panose="020B0604020202020204" pitchFamily="34" charset="0"/>
              </a:rPr>
              <a:t>Nhờ có ti vi, em có thể xem phim.</a:t>
            </a:r>
          </a:p>
          <a:p>
            <a:pPr algn="just"/>
            <a:r>
              <a:rPr lang="en-US" sz="4000">
                <a:latin typeface="Arial" panose="020B0604020202020204" pitchFamily="34" charset="0"/>
                <a:ea typeface="Arial-Rounded" pitchFamily="34" charset="0"/>
                <a:cs typeface="Arial" panose="020B0604020202020204" pitchFamily="34" charset="0"/>
              </a:rPr>
              <a:t>…</a:t>
            </a:r>
          </a:p>
        </p:txBody>
      </p:sp>
    </p:spTree>
    <p:extLst>
      <p:ext uri="{BB962C8B-B14F-4D97-AF65-F5344CB8AC3E}">
        <p14:creationId xmlns:p14="http://schemas.microsoft.com/office/powerpoint/2010/main" val="36241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Chọn dấu câu thích hợp cho mỗi ngôi sao trong đoạn văn sau: </a:t>
            </a:r>
          </a:p>
        </p:txBody>
      </p:sp>
      <p:sp>
        <p:nvSpPr>
          <p:cNvPr id="18" name="Title 1">
            <a:extLst>
              <a:ext uri="{FF2B5EF4-FFF2-40B4-BE49-F238E27FC236}">
                <a16:creationId xmlns:a16="http://schemas.microsoft.com/office/drawing/2014/main" xmlns="" id="{7D89343B-E5D0-4B4A-838E-DBB963E05287}"/>
              </a:ext>
            </a:extLst>
          </p:cNvPr>
          <p:cNvSpPr txBox="1">
            <a:spLocks/>
          </p:cNvSpPr>
          <p:nvPr/>
        </p:nvSpPr>
        <p:spPr>
          <a:xfrm>
            <a:off x="1042772" y="3460955"/>
            <a:ext cx="10076293" cy="1371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lnSpc>
                <a:spcPct val="150000"/>
              </a:lnSpc>
            </a:pPr>
            <a:r>
              <a:rPr lang="en-US" sz="4000">
                <a:latin typeface="+mj-lt"/>
                <a:ea typeface="Arial-Rounded" pitchFamily="34" charset="0"/>
                <a:cs typeface="Arial-Rounded" pitchFamily="34" charset="0"/>
              </a:rPr>
              <a:t>Ti vi là bạn của cả gia đình em. Bố em thường thích xem thời sự, bóng đá. Mẹ em thích nghe nhạc, xem phim truyền hình. Còn em thích nhất là chương trình </a:t>
            </a:r>
            <a:r>
              <a:rPr lang="en-US" sz="4000" i="1">
                <a:latin typeface="+mj-lt"/>
                <a:ea typeface="Arial-Rounded" pitchFamily="34" charset="0"/>
                <a:cs typeface="Arial-Rounded" pitchFamily="34" charset="0"/>
              </a:rPr>
              <a:t>Thế giới động vật.</a:t>
            </a:r>
            <a:endParaRPr lang="en-US" sz="4000">
              <a:latin typeface="+mj-lt"/>
              <a:ea typeface="Arial-Rounded" pitchFamily="34" charset="0"/>
              <a:cs typeface="Arial-Rounded" pitchFamily="34" charset="0"/>
            </a:endParaRPr>
          </a:p>
        </p:txBody>
      </p:sp>
      <p:pic>
        <p:nvPicPr>
          <p:cNvPr id="5" name="Picture 4">
            <a:extLst>
              <a:ext uri="{FF2B5EF4-FFF2-40B4-BE49-F238E27FC236}">
                <a16:creationId xmlns:a16="http://schemas.microsoft.com/office/drawing/2014/main" xmlns="" id="{20C72810-C539-4FBB-A5BE-83884A09F02B}"/>
              </a:ext>
            </a:extLst>
          </p:cNvPr>
          <p:cNvPicPr>
            <a:picLocks noChangeAspect="1"/>
          </p:cNvPicPr>
          <p:nvPr/>
        </p:nvPicPr>
        <p:blipFill>
          <a:blip r:embed="rId4"/>
          <a:stretch>
            <a:fillRect/>
          </a:stretch>
        </p:blipFill>
        <p:spPr>
          <a:xfrm>
            <a:off x="8900319" y="2209800"/>
            <a:ext cx="512064" cy="683359"/>
          </a:xfrm>
          <a:prstGeom prst="rect">
            <a:avLst/>
          </a:prstGeom>
        </p:spPr>
      </p:pic>
      <p:pic>
        <p:nvPicPr>
          <p:cNvPr id="11" name="Picture 10">
            <a:extLst>
              <a:ext uri="{FF2B5EF4-FFF2-40B4-BE49-F238E27FC236}">
                <a16:creationId xmlns:a16="http://schemas.microsoft.com/office/drawing/2014/main" xmlns="" id="{97DCCA83-261A-4134-865A-D51AEF458A5D}"/>
              </a:ext>
            </a:extLst>
          </p:cNvPr>
          <p:cNvPicPr>
            <a:picLocks noChangeAspect="1"/>
          </p:cNvPicPr>
          <p:nvPr/>
        </p:nvPicPr>
        <p:blipFill>
          <a:blip r:embed="rId4"/>
          <a:stretch>
            <a:fillRect/>
          </a:stretch>
        </p:blipFill>
        <p:spPr>
          <a:xfrm>
            <a:off x="6840459" y="3119275"/>
            <a:ext cx="512064" cy="683359"/>
          </a:xfrm>
          <a:prstGeom prst="rect">
            <a:avLst/>
          </a:prstGeom>
        </p:spPr>
      </p:pic>
      <p:pic>
        <p:nvPicPr>
          <p:cNvPr id="13" name="Picture 12">
            <a:extLst>
              <a:ext uri="{FF2B5EF4-FFF2-40B4-BE49-F238E27FC236}">
                <a16:creationId xmlns:a16="http://schemas.microsoft.com/office/drawing/2014/main" xmlns="" id="{62D70F84-03BE-4395-BD52-47BB44C079E2}"/>
              </a:ext>
            </a:extLst>
          </p:cNvPr>
          <p:cNvPicPr>
            <a:picLocks noChangeAspect="1"/>
          </p:cNvPicPr>
          <p:nvPr/>
        </p:nvPicPr>
        <p:blipFill>
          <a:blip r:embed="rId4"/>
          <a:stretch>
            <a:fillRect/>
          </a:stretch>
        </p:blipFill>
        <p:spPr>
          <a:xfrm>
            <a:off x="9075292" y="3098363"/>
            <a:ext cx="512064" cy="683359"/>
          </a:xfrm>
          <a:prstGeom prst="rect">
            <a:avLst/>
          </a:prstGeom>
        </p:spPr>
      </p:pic>
      <p:pic>
        <p:nvPicPr>
          <p:cNvPr id="16" name="Picture 15">
            <a:extLst>
              <a:ext uri="{FF2B5EF4-FFF2-40B4-BE49-F238E27FC236}">
                <a16:creationId xmlns:a16="http://schemas.microsoft.com/office/drawing/2014/main" xmlns="" id="{2F37FA38-6E20-463E-878F-23CE5F5ECBB3}"/>
              </a:ext>
            </a:extLst>
          </p:cNvPr>
          <p:cNvPicPr>
            <a:picLocks noChangeAspect="1"/>
          </p:cNvPicPr>
          <p:nvPr/>
        </p:nvPicPr>
        <p:blipFill>
          <a:blip r:embed="rId4"/>
          <a:stretch>
            <a:fillRect/>
          </a:stretch>
        </p:blipFill>
        <p:spPr>
          <a:xfrm>
            <a:off x="4984623" y="3964242"/>
            <a:ext cx="512064" cy="683359"/>
          </a:xfrm>
          <a:prstGeom prst="rect">
            <a:avLst/>
          </a:prstGeom>
        </p:spPr>
      </p:pic>
      <p:pic>
        <p:nvPicPr>
          <p:cNvPr id="17" name="Picture 16">
            <a:extLst>
              <a:ext uri="{FF2B5EF4-FFF2-40B4-BE49-F238E27FC236}">
                <a16:creationId xmlns:a16="http://schemas.microsoft.com/office/drawing/2014/main" xmlns="" id="{3246161B-249E-4B5B-81F0-395ECB398AE1}"/>
              </a:ext>
            </a:extLst>
          </p:cNvPr>
          <p:cNvPicPr>
            <a:picLocks noChangeAspect="1"/>
          </p:cNvPicPr>
          <p:nvPr/>
        </p:nvPicPr>
        <p:blipFill>
          <a:blip r:embed="rId4"/>
          <a:stretch>
            <a:fillRect/>
          </a:stretch>
        </p:blipFill>
        <p:spPr>
          <a:xfrm>
            <a:off x="2956719" y="5958683"/>
            <a:ext cx="512064" cy="683359"/>
          </a:xfrm>
          <a:prstGeom prst="rect">
            <a:avLst/>
          </a:prstGeom>
        </p:spPr>
      </p:pic>
    </p:spTree>
    <p:extLst>
      <p:ext uri="{BB962C8B-B14F-4D97-AF65-F5344CB8AC3E}">
        <p14:creationId xmlns:p14="http://schemas.microsoft.com/office/powerpoint/2010/main" val="158948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ppt_x"/>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3947319" y="2834701"/>
            <a:ext cx="4037587" cy="2454000"/>
          </a:xfrm>
          <a:prstGeom prst="rect">
            <a:avLst/>
          </a:prstGeom>
        </p:spPr>
        <p:txBody>
          <a:bodyPr spcFirstLastPara="1" wrap="square" lIns="121705" tIns="121705" rIns="121705" bIns="121705" anchor="ctr" anchorCtr="0">
            <a:noAutofit/>
          </a:bodyPr>
          <a:lstStyle/>
          <a:p>
            <a:pPr algn="ctr"/>
            <a:r>
              <a:rPr lang="en" b="1">
                <a:latin typeface="Arial-Rounded" pitchFamily="34" charset="0"/>
                <a:ea typeface="Arial-Rounded" pitchFamily="34" charset="0"/>
                <a:cs typeface="Arial-Rounded" pitchFamily="34" charset="0"/>
              </a:rPr>
              <a:t>Dặn dò</a:t>
            </a:r>
            <a:endParaRPr b="1">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push dir="u"/>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825"/>
          <a:stretch/>
        </p:blipFill>
        <p:spPr>
          <a:xfrm>
            <a:off x="-122157" y="8486"/>
            <a:ext cx="12406151" cy="6822032"/>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2263" y="630284"/>
            <a:ext cx="2685603" cy="2685603"/>
          </a:xfrm>
          <a:prstGeom prst="rect">
            <a:avLst/>
          </a:prstGeom>
          <a:noFill/>
          <a:extLst>
            <a:ext uri="{909E8E84-426E-40DD-AFC4-6F175D3DCCD1}">
              <a14:hiddenFill xmlns:a14="http://schemas.microsoft.com/office/drawing/2010/main">
                <a:solidFill>
                  <a:srgbClr val="FFFFFF"/>
                </a:solidFill>
              </a14:hiddenFill>
            </a:ext>
          </a:extLst>
        </p:spPr>
      </p:pic>
      <p:sp>
        <p:nvSpPr>
          <p:cNvPr id="16" name="MsPham"/>
          <p:cNvSpPr/>
          <p:nvPr/>
        </p:nvSpPr>
        <p:spPr>
          <a:xfrm>
            <a:off x="5432726" y="7619121"/>
            <a:ext cx="1791987" cy="693954"/>
          </a:xfrm>
          <a:prstGeom prst="roundRect">
            <a:avLst>
              <a:gd name="adj" fmla="val 5000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defTabSz="1216122"/>
            <a:r>
              <a:rPr lang="en-US" sz="3192" b="1" dirty="0">
                <a:ln w="6600">
                  <a:solidFill>
                    <a:srgbClr val="0070C0"/>
                  </a:solidFill>
                  <a:prstDash val="solid"/>
                </a:ln>
                <a:solidFill>
                  <a:srgbClr val="FFFFFF"/>
                </a:solidFill>
                <a:effectLst>
                  <a:glow rad="50800">
                    <a:srgbClr val="0070C0"/>
                  </a:glow>
                  <a:outerShdw dist="38100" dir="2700000" algn="tl" rotWithShape="0">
                    <a:srgbClr val="F27FB2"/>
                  </a:outerShdw>
                </a:effectLst>
                <a:latin typeface="Cooper Black" panose="0208090404030B020404" pitchFamily="18" charset="0"/>
                <a:cs typeface="Arial" panose="020B0604020202020204" pitchFamily="34" charset="0"/>
              </a:rPr>
              <a:t>PLAY</a:t>
            </a:r>
          </a:p>
        </p:txBody>
      </p:sp>
      <p:pic>
        <p:nvPicPr>
          <p:cNvPr id="3" name="Picture 2">
            <a:hlinkClick r:id="" action="ppaction://hlinkshowjump?jump=nextslide"/>
          </p:cNvPr>
          <p:cNvPicPr>
            <a:picLocks noChangeAspect="1"/>
          </p:cNvPicPr>
          <p:nvPr/>
        </p:nvPicPr>
        <p:blipFill>
          <a:blip r:embed="rId5"/>
          <a:stretch>
            <a:fillRect/>
          </a:stretch>
        </p:blipFill>
        <p:spPr>
          <a:xfrm>
            <a:off x="5065318" y="5199298"/>
            <a:ext cx="2031202" cy="936542"/>
          </a:xfrm>
          <a:prstGeom prst="rect">
            <a:avLst/>
          </a:prstGeom>
        </p:spPr>
      </p:pic>
      <p:pic>
        <p:nvPicPr>
          <p:cNvPr id="6" name="Picture 5">
            <a:extLst>
              <a:ext uri="{FF2B5EF4-FFF2-40B4-BE49-F238E27FC236}">
                <a16:creationId xmlns:a16="http://schemas.microsoft.com/office/drawing/2014/main" xmlns="" id="{047FB510-B105-4684-A523-4618377F7790}"/>
              </a:ext>
            </a:extLst>
          </p:cNvPr>
          <p:cNvPicPr>
            <a:picLocks noChangeAspect="1"/>
          </p:cNvPicPr>
          <p:nvPr/>
        </p:nvPicPr>
        <p:blipFill>
          <a:blip r:embed="rId6"/>
          <a:stretch>
            <a:fillRect/>
          </a:stretch>
        </p:blipFill>
        <p:spPr>
          <a:xfrm>
            <a:off x="2091632" y="27482"/>
            <a:ext cx="8474174" cy="2786113"/>
          </a:xfrm>
          <a:prstGeom prst="rect">
            <a:avLst/>
          </a:prstGeom>
        </p:spPr>
      </p:pic>
    </p:spTree>
    <p:extLst>
      <p:ext uri="{BB962C8B-B14F-4D97-AF65-F5344CB8AC3E}">
        <p14:creationId xmlns:p14="http://schemas.microsoft.com/office/powerpoint/2010/main" val="427808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50"/>
                                  </p:stCondLst>
                                  <p:childTnLst>
                                    <p:animMotion origin="layout" path="M -2.70833E-6 1.48148E-6 L 0.27045 -0.00232 " pathEditMode="relative" rAng="0" ptsTypes="AA">
                                      <p:cBhvr>
                                        <p:cTn id="6" dur="750" fill="hold"/>
                                        <p:tgtEl>
                                          <p:spTgt spid="2050"/>
                                        </p:tgtEl>
                                        <p:attrNameLst>
                                          <p:attrName>ppt_x</p:attrName>
                                          <p:attrName>ppt_y</p:attrName>
                                        </p:attrNameLst>
                                      </p:cBhvr>
                                      <p:rCtr x="13516" y="-116"/>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122157" y="8486"/>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79382"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9765" y="5441886"/>
            <a:ext cx="12261603" cy="1466705"/>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s-ES" sz="1397">
              <a:solidFill>
                <a:srgbClr val="FFFFFF"/>
              </a:solidFill>
              <a:latin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83180" y="3965276"/>
            <a:ext cx="3415498" cy="226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2590" y="7173576"/>
            <a:ext cx="3273245" cy="3273245"/>
          </a:xfrm>
          <a:prstGeom prst="rect">
            <a:avLst/>
          </a:prstGeom>
        </p:spPr>
      </p:pic>
      <p:sp>
        <p:nvSpPr>
          <p:cNvPr id="26" name="1MsPham"/>
          <p:cNvSpPr/>
          <p:nvPr/>
        </p:nvSpPr>
        <p:spPr>
          <a:xfrm>
            <a:off x="8362005"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đọc</a:t>
            </a:r>
            <a:endParaRPr lang="en-US" sz="3591" b="1" dirty="0">
              <a:solidFill>
                <a:srgbClr val="C00000"/>
              </a:solidFill>
              <a:latin typeface="Arial" panose="020B0604020202020204" pitchFamily="34" charset="0"/>
              <a:cs typeface="Arial" panose="020B0604020202020204" pitchFamily="34" charset="0"/>
            </a:endParaRPr>
          </a:p>
        </p:txBody>
      </p:sp>
      <p:sp>
        <p:nvSpPr>
          <p:cNvPr id="29" name="2MsPham"/>
          <p:cNvSpPr/>
          <p:nvPr/>
        </p:nvSpPr>
        <p:spPr>
          <a:xfrm>
            <a:off x="265100"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lá thư</a:t>
            </a:r>
            <a:endParaRPr lang="en-US" sz="3591" b="1" dirty="0">
              <a:solidFill>
                <a:srgbClr val="C00000"/>
              </a:solidFill>
              <a:latin typeface="Arial" panose="020B0604020202020204" pitchFamily="34" charset="0"/>
              <a:cs typeface="Arial" panose="020B0604020202020204" pitchFamily="34" charset="0"/>
            </a:endParaRPr>
          </a:p>
        </p:txBody>
      </p:sp>
      <p:sp>
        <p:nvSpPr>
          <p:cNvPr id="32" name="3MsPham"/>
          <p:cNvSpPr/>
          <p:nvPr/>
        </p:nvSpPr>
        <p:spPr>
          <a:xfrm>
            <a:off x="8362005" y="3399288"/>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ti vi</a:t>
            </a:r>
            <a:endParaRPr lang="en-US" sz="3591" b="1" dirty="0">
              <a:solidFill>
                <a:srgbClr val="C00000"/>
              </a:solidFill>
              <a:latin typeface="Arial" panose="020B0604020202020204" pitchFamily="34" charset="0"/>
              <a:cs typeface="Arial" panose="020B0604020202020204" pitchFamily="34" charset="0"/>
            </a:endParaRPr>
          </a:p>
        </p:txBody>
      </p:sp>
      <p:sp>
        <p:nvSpPr>
          <p:cNvPr id="33" name="4MsPham"/>
          <p:cNvSpPr/>
          <p:nvPr/>
        </p:nvSpPr>
        <p:spPr>
          <a:xfrm>
            <a:off x="265100" y="3381283"/>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mắt</a:t>
            </a:r>
            <a:endParaRPr lang="en-US" sz="3591" b="1" dirty="0">
              <a:solidFill>
                <a:srgbClr val="C00000"/>
              </a:solidFill>
              <a:latin typeface="Arial" panose="020B0604020202020204" pitchFamily="34" charset="0"/>
              <a:cs typeface="Arial" panose="020B0604020202020204" pitchFamily="34" charset="0"/>
            </a:endParaRPr>
          </a:p>
        </p:txBody>
      </p:sp>
      <p:pic>
        <p:nvPicPr>
          <p:cNvPr id="34" name="Picture 33">
            <a:hlinkClick r:id="" action="ppaction://hlinkshowjump?jump=nextslide"/>
          </p:cNvPr>
          <p:cNvPicPr>
            <a:picLocks noChangeAspect="1"/>
          </p:cNvPicPr>
          <p:nvPr/>
        </p:nvPicPr>
        <p:blipFill>
          <a:blip r:embed="rId12"/>
          <a:stretch>
            <a:fillRect/>
          </a:stretch>
        </p:blipFill>
        <p:spPr>
          <a:xfrm>
            <a:off x="5194329" y="5596526"/>
            <a:ext cx="1499126" cy="705244"/>
          </a:xfrm>
          <a:prstGeom prst="rect">
            <a:avLst/>
          </a:prstGeom>
        </p:spPr>
      </p:pic>
      <p:sp>
        <p:nvSpPr>
          <p:cNvPr id="18" name="Heart 17"/>
          <p:cNvSpPr/>
          <p:nvPr/>
        </p:nvSpPr>
        <p:spPr>
          <a:xfrm>
            <a:off x="12825166" y="5493076"/>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n-US" sz="1397">
              <a:solidFill>
                <a:srgbClr val="FFFFFF"/>
              </a:solidFill>
              <a:latin typeface="Arial"/>
            </a:endParaRPr>
          </a:p>
        </p:txBody>
      </p:sp>
      <p:sp>
        <p:nvSpPr>
          <p:cNvPr id="2" name="TextBox 1">
            <a:extLst>
              <a:ext uri="{FF2B5EF4-FFF2-40B4-BE49-F238E27FC236}">
                <a16:creationId xmlns:a16="http://schemas.microsoft.com/office/drawing/2014/main" xmlns="" id="{E805573F-8990-40A9-B125-6B98D8644432}"/>
              </a:ext>
            </a:extLst>
          </p:cNvPr>
          <p:cNvSpPr txBox="1"/>
          <p:nvPr/>
        </p:nvSpPr>
        <p:spPr>
          <a:xfrm>
            <a:off x="2270919" y="105129"/>
            <a:ext cx="6934200" cy="1754326"/>
          </a:xfrm>
          <a:prstGeom prst="rect">
            <a:avLst/>
          </a:prstGeom>
          <a:solidFill>
            <a:schemeClr val="bg1"/>
          </a:solidFill>
        </p:spPr>
        <p:txBody>
          <a:bodyPr wrap="square" rtlCol="0">
            <a:spAutoFit/>
          </a:bodyPr>
          <a:lstStyle/>
          <a:p>
            <a:pPr algn="ctr"/>
            <a:r>
              <a:rPr lang="en-US" sz="5400">
                <a:latin typeface="Arial" panose="020B0604020202020204" pitchFamily="34" charset="0"/>
                <a:cs typeface="Arial" panose="020B0604020202020204" pitchFamily="34" charset="0"/>
              </a:rPr>
              <a:t>Đâu là từ ngữ </a:t>
            </a:r>
          </a:p>
          <a:p>
            <a:pPr algn="ctr"/>
            <a:r>
              <a:rPr lang="en-US" sz="5400">
                <a:latin typeface="Arial" panose="020B0604020202020204" pitchFamily="34" charset="0"/>
                <a:cs typeface="Arial" panose="020B0604020202020204" pitchFamily="34" charset="0"/>
              </a:rPr>
              <a:t>chỉ hoạt động?</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57731"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78599"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22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04167E-6 -2.59259E-6 L -0.72435 -0.00092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1.04167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1.04167E-6 -2.59259E-6 L -0.35247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1.04167E-6 -2.59259E-6 L -0.33997 0.00047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122157" y="8486"/>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79382"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9765" y="5441886"/>
            <a:ext cx="12261603" cy="1466705"/>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s-ES" sz="1397">
              <a:solidFill>
                <a:srgbClr val="FFFFFF"/>
              </a:solidFill>
              <a:latin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83180" y="3965276"/>
            <a:ext cx="3415498" cy="226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2590" y="7173576"/>
            <a:ext cx="3273245" cy="3273245"/>
          </a:xfrm>
          <a:prstGeom prst="rect">
            <a:avLst/>
          </a:prstGeom>
        </p:spPr>
      </p:pic>
      <p:sp>
        <p:nvSpPr>
          <p:cNvPr id="26" name="1MsPham"/>
          <p:cNvSpPr/>
          <p:nvPr/>
        </p:nvSpPr>
        <p:spPr>
          <a:xfrm>
            <a:off x="199612" y="3399288"/>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altLang="en-US" sz="3591" b="1">
                <a:solidFill>
                  <a:srgbClr val="C00000"/>
                </a:solidFill>
                <a:latin typeface="Arial" panose="020B0604020202020204" pitchFamily="34" charset="0"/>
                <a:cs typeface="Arial" panose="020B0604020202020204" pitchFamily="34" charset="0"/>
              </a:rPr>
              <a:t>ti vi</a:t>
            </a:r>
            <a:endParaRPr lang="en-US" sz="3591" b="1" dirty="0">
              <a:solidFill>
                <a:srgbClr val="C00000"/>
              </a:solidFill>
              <a:latin typeface="Arial" panose="020B0604020202020204" pitchFamily="34" charset="0"/>
              <a:cs typeface="Arial" panose="020B0604020202020204" pitchFamily="34" charset="0"/>
            </a:endParaRPr>
          </a:p>
        </p:txBody>
      </p:sp>
      <p:sp>
        <p:nvSpPr>
          <p:cNvPr id="29" name="2MsPham"/>
          <p:cNvSpPr/>
          <p:nvPr/>
        </p:nvSpPr>
        <p:spPr>
          <a:xfrm>
            <a:off x="265100"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đọc</a:t>
            </a:r>
            <a:endParaRPr lang="en-US" sz="3591" b="1" dirty="0">
              <a:solidFill>
                <a:srgbClr val="C00000"/>
              </a:solidFill>
              <a:latin typeface="Arial" panose="020B0604020202020204" pitchFamily="34" charset="0"/>
              <a:cs typeface="Arial" panose="020B0604020202020204" pitchFamily="34" charset="0"/>
            </a:endParaRPr>
          </a:p>
        </p:txBody>
      </p:sp>
      <p:sp>
        <p:nvSpPr>
          <p:cNvPr id="32" name="3MsPham"/>
          <p:cNvSpPr/>
          <p:nvPr/>
        </p:nvSpPr>
        <p:spPr>
          <a:xfrm>
            <a:off x="8362005" y="3399288"/>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viết</a:t>
            </a:r>
            <a:endParaRPr lang="en-US" sz="3591" b="1" dirty="0">
              <a:solidFill>
                <a:srgbClr val="C00000"/>
              </a:solidFill>
              <a:latin typeface="Arial" panose="020B0604020202020204" pitchFamily="34" charset="0"/>
              <a:cs typeface="Arial" panose="020B0604020202020204" pitchFamily="34" charset="0"/>
            </a:endParaRPr>
          </a:p>
        </p:txBody>
      </p:sp>
      <p:sp>
        <p:nvSpPr>
          <p:cNvPr id="33" name="4MsPham"/>
          <p:cNvSpPr/>
          <p:nvPr/>
        </p:nvSpPr>
        <p:spPr>
          <a:xfrm>
            <a:off x="8362005"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spc="-151">
                <a:solidFill>
                  <a:srgbClr val="C00000"/>
                </a:solidFill>
                <a:latin typeface="Arial" panose="020B0604020202020204" pitchFamily="34" charset="0"/>
                <a:cs typeface="Arial" panose="020B0604020202020204" pitchFamily="34" charset="0"/>
              </a:rPr>
              <a:t>hát</a:t>
            </a:r>
            <a:endParaRPr lang="en-US" sz="3591" b="1" dirty="0">
              <a:solidFill>
                <a:srgbClr val="C00000"/>
              </a:solidFill>
              <a:latin typeface="Arial" panose="020B0604020202020204" pitchFamily="34" charset="0"/>
              <a:cs typeface="Arial" panose="020B0604020202020204" pitchFamily="34" charset="0"/>
            </a:endParaRPr>
          </a:p>
        </p:txBody>
      </p:sp>
      <p:pic>
        <p:nvPicPr>
          <p:cNvPr id="34" name="Picture 33">
            <a:hlinkClick r:id="" action="ppaction://hlinkshowjump?jump=nextslide"/>
          </p:cNvPr>
          <p:cNvPicPr>
            <a:picLocks noChangeAspect="1"/>
          </p:cNvPicPr>
          <p:nvPr/>
        </p:nvPicPr>
        <p:blipFill>
          <a:blip r:embed="rId12"/>
          <a:stretch>
            <a:fillRect/>
          </a:stretch>
        </p:blipFill>
        <p:spPr>
          <a:xfrm>
            <a:off x="5194329" y="5596526"/>
            <a:ext cx="1499126" cy="705244"/>
          </a:xfrm>
          <a:prstGeom prst="rect">
            <a:avLst/>
          </a:prstGeom>
        </p:spPr>
      </p:pic>
      <p:sp>
        <p:nvSpPr>
          <p:cNvPr id="19" name="Heart 18"/>
          <p:cNvSpPr/>
          <p:nvPr/>
        </p:nvSpPr>
        <p:spPr>
          <a:xfrm>
            <a:off x="-1525288" y="3509208"/>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n-US" sz="1397">
              <a:solidFill>
                <a:srgbClr val="FFFFFF"/>
              </a:solidFill>
              <a:latin typeface="Arial"/>
            </a:endParaRPr>
          </a:p>
        </p:txBody>
      </p:sp>
      <p:sp>
        <p:nvSpPr>
          <p:cNvPr id="20" name="TextBox 19">
            <a:extLst>
              <a:ext uri="{FF2B5EF4-FFF2-40B4-BE49-F238E27FC236}">
                <a16:creationId xmlns:a16="http://schemas.microsoft.com/office/drawing/2014/main" xmlns="" id="{31960A8D-F0FE-4702-9058-C883DB77471F}"/>
              </a:ext>
            </a:extLst>
          </p:cNvPr>
          <p:cNvSpPr txBox="1"/>
          <p:nvPr/>
        </p:nvSpPr>
        <p:spPr>
          <a:xfrm>
            <a:off x="2270919" y="105129"/>
            <a:ext cx="6934200" cy="1754326"/>
          </a:xfrm>
          <a:prstGeom prst="rect">
            <a:avLst/>
          </a:prstGeom>
          <a:solidFill>
            <a:schemeClr val="bg1"/>
          </a:solidFill>
        </p:spPr>
        <p:txBody>
          <a:bodyPr wrap="square" rtlCol="0">
            <a:spAutoFit/>
          </a:bodyPr>
          <a:lstStyle/>
          <a:p>
            <a:pPr algn="ctr"/>
            <a:r>
              <a:rPr lang="en-US" sz="5400">
                <a:latin typeface="Arial" panose="020B0604020202020204" pitchFamily="34" charset="0"/>
                <a:cs typeface="Arial" panose="020B0604020202020204" pitchFamily="34" charset="0"/>
              </a:rPr>
              <a:t>Đâu không phải là từ ngữ chỉ hoạt động?</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57731"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78599"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93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04167E-6 -2.59259E-6 L -0.72435 -0.00092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1.04167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1.04167E-6 -2.59259E-6 L -0.35247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1.04167E-6 -2.59259E-6 L -0.33997 0.00047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122157" y="8486"/>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79382"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9765" y="5441885"/>
            <a:ext cx="12261603" cy="1497996"/>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s-ES" sz="1397">
              <a:solidFill>
                <a:srgbClr val="FFFFFF"/>
              </a:solidFill>
              <a:latin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83180" y="3965276"/>
            <a:ext cx="3415498" cy="2265057"/>
          </a:xfrm>
          <a:prstGeom prst="rect">
            <a:avLst/>
          </a:prstGeom>
          <a:noFill/>
          <a:extLst>
            <a:ext uri="{909E8E84-426E-40DD-AFC4-6F175D3DCCD1}">
              <a14:hiddenFill xmlns:a14="http://schemas.microsoft.com/office/drawing/2010/main">
                <a:solidFill>
                  <a:srgbClr val="FFFFFF"/>
                </a:solidFill>
              </a14:hiddenFill>
            </a:ext>
          </a:extLst>
        </p:spPr>
      </p:pic>
      <p:sp>
        <p:nvSpPr>
          <p:cNvPr id="26" name="1MsPham"/>
          <p:cNvSpPr/>
          <p:nvPr/>
        </p:nvSpPr>
        <p:spPr>
          <a:xfrm>
            <a:off x="8341136" y="3399288"/>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máy tính</a:t>
            </a:r>
            <a:endParaRPr lang="en-US" sz="3591" b="1" dirty="0">
              <a:solidFill>
                <a:srgbClr val="C00000"/>
              </a:solidFill>
              <a:latin typeface="Arial" panose="020B0604020202020204" pitchFamily="34" charset="0"/>
              <a:cs typeface="Arial" panose="020B0604020202020204" pitchFamily="34" charset="0"/>
            </a:endParaRPr>
          </a:p>
        </p:txBody>
      </p:sp>
      <p:sp>
        <p:nvSpPr>
          <p:cNvPr id="29" name="2MsPham"/>
          <p:cNvSpPr/>
          <p:nvPr/>
        </p:nvSpPr>
        <p:spPr>
          <a:xfrm>
            <a:off x="265100"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nghe</a:t>
            </a:r>
            <a:endParaRPr lang="en-US" sz="3591" b="1" dirty="0">
              <a:solidFill>
                <a:srgbClr val="C00000"/>
              </a:solidFill>
              <a:latin typeface="Arial" panose="020B0604020202020204" pitchFamily="34" charset="0"/>
              <a:cs typeface="Arial" panose="020B0604020202020204" pitchFamily="34" charset="0"/>
            </a:endParaRPr>
          </a:p>
        </p:txBody>
      </p:sp>
      <p:sp>
        <p:nvSpPr>
          <p:cNvPr id="32" name="3MsPham"/>
          <p:cNvSpPr/>
          <p:nvPr/>
        </p:nvSpPr>
        <p:spPr>
          <a:xfrm>
            <a:off x="221835" y="3410614"/>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xem </a:t>
            </a:r>
            <a:endParaRPr lang="en-US" sz="3591" b="1" dirty="0">
              <a:solidFill>
                <a:srgbClr val="C00000"/>
              </a:solidFill>
              <a:latin typeface="Arial" panose="020B0604020202020204" pitchFamily="34" charset="0"/>
              <a:cs typeface="Arial" panose="020B0604020202020204" pitchFamily="34" charset="0"/>
            </a:endParaRPr>
          </a:p>
        </p:txBody>
      </p:sp>
      <p:sp>
        <p:nvSpPr>
          <p:cNvPr id="33" name="4MsPham"/>
          <p:cNvSpPr/>
          <p:nvPr/>
        </p:nvSpPr>
        <p:spPr>
          <a:xfrm>
            <a:off x="8362005"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nói chuyện</a:t>
            </a:r>
            <a:endParaRPr lang="en-US" sz="3591" b="1" dirty="0">
              <a:solidFill>
                <a:srgbClr val="C00000"/>
              </a:solidFill>
              <a:latin typeface="Arial" panose="020B0604020202020204" pitchFamily="34" charset="0"/>
              <a:cs typeface="Arial" panose="020B0604020202020204" pitchFamily="34" charset="0"/>
            </a:endParaRPr>
          </a:p>
        </p:txBody>
      </p:sp>
      <p:pic>
        <p:nvPicPr>
          <p:cNvPr id="34" name="Picture 33">
            <a:hlinkClick r:id="" action="ppaction://hlinkshowjump?jump=nextslide"/>
          </p:cNvPr>
          <p:cNvPicPr>
            <a:picLocks noChangeAspect="1"/>
          </p:cNvPicPr>
          <p:nvPr/>
        </p:nvPicPr>
        <p:blipFill>
          <a:blip r:embed="rId11"/>
          <a:stretch>
            <a:fillRect/>
          </a:stretch>
        </p:blipFill>
        <p:spPr>
          <a:xfrm>
            <a:off x="5194329" y="5596526"/>
            <a:ext cx="1499126" cy="705244"/>
          </a:xfrm>
          <a:prstGeom prst="rect">
            <a:avLst/>
          </a:prstGeom>
        </p:spPr>
      </p:pic>
      <p:sp>
        <p:nvSpPr>
          <p:cNvPr id="18" name="Heart 17"/>
          <p:cNvSpPr/>
          <p:nvPr/>
        </p:nvSpPr>
        <p:spPr>
          <a:xfrm>
            <a:off x="12566376" y="3672930"/>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n-US" sz="1397">
              <a:solidFill>
                <a:srgbClr val="FFFFFF"/>
              </a:solidFill>
              <a:latin typeface="Arial"/>
            </a:endParaRPr>
          </a:p>
        </p:txBody>
      </p:sp>
      <p:sp>
        <p:nvSpPr>
          <p:cNvPr id="19" name="TextBox 18">
            <a:extLst>
              <a:ext uri="{FF2B5EF4-FFF2-40B4-BE49-F238E27FC236}">
                <a16:creationId xmlns:a16="http://schemas.microsoft.com/office/drawing/2014/main" xmlns="" id="{ED0D0F1B-EE2F-4002-AA7F-994CEDDB145F}"/>
              </a:ext>
            </a:extLst>
          </p:cNvPr>
          <p:cNvSpPr txBox="1"/>
          <p:nvPr/>
        </p:nvSpPr>
        <p:spPr>
          <a:xfrm>
            <a:off x="2523829" y="449985"/>
            <a:ext cx="6934200" cy="1754326"/>
          </a:xfrm>
          <a:prstGeom prst="rect">
            <a:avLst/>
          </a:prstGeom>
          <a:solidFill>
            <a:schemeClr val="bg1"/>
          </a:solidFill>
        </p:spPr>
        <p:txBody>
          <a:bodyPr wrap="square" rtlCol="0">
            <a:spAutoFit/>
          </a:bodyPr>
          <a:lstStyle/>
          <a:p>
            <a:pPr algn="ctr"/>
            <a:r>
              <a:rPr lang="en-US" sz="5400">
                <a:latin typeface="Arial" panose="020B0604020202020204" pitchFamily="34" charset="0"/>
                <a:cs typeface="Arial" panose="020B0604020202020204" pitchFamily="34" charset="0"/>
              </a:rPr>
              <a:t>Đâu là từ ngữ </a:t>
            </a:r>
          </a:p>
          <a:p>
            <a:pPr algn="ctr"/>
            <a:r>
              <a:rPr lang="en-US" sz="5400">
                <a:latin typeface="Arial" panose="020B0604020202020204" pitchFamily="34" charset="0"/>
                <a:cs typeface="Arial" panose="020B0604020202020204" pitchFamily="34" charset="0"/>
              </a:rPr>
              <a:t>chỉ sự vật?</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57731"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78599"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92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04167E-6 -2.59259E-6 L -0.72435 -0.00092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1.04167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1.04167E-6 -2.59259E-6 L -0.35247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1.04167E-6 -2.59259E-6 L -0.33997 0.00047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122157" y="8486"/>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79382"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9765" y="5441885"/>
            <a:ext cx="12261603" cy="1497996"/>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s-ES" sz="1397">
              <a:solidFill>
                <a:srgbClr val="FFFFFF"/>
              </a:solidFill>
              <a:latin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83180" y="3965276"/>
            <a:ext cx="3415498" cy="226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2590" y="7173576"/>
            <a:ext cx="3273245" cy="3273245"/>
          </a:xfrm>
          <a:prstGeom prst="rect">
            <a:avLst/>
          </a:prstGeom>
        </p:spPr>
      </p:pic>
      <p:sp>
        <p:nvSpPr>
          <p:cNvPr id="26" name="1MsPham"/>
          <p:cNvSpPr/>
          <p:nvPr/>
        </p:nvSpPr>
        <p:spPr>
          <a:xfrm>
            <a:off x="241073"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gọi điện</a:t>
            </a:r>
            <a:endParaRPr lang="en-US" sz="3591" b="1" dirty="0">
              <a:solidFill>
                <a:srgbClr val="C00000"/>
              </a:solidFill>
              <a:latin typeface="Arial" panose="020B0604020202020204" pitchFamily="34" charset="0"/>
              <a:cs typeface="Arial" panose="020B0604020202020204" pitchFamily="34" charset="0"/>
            </a:endParaRPr>
          </a:p>
        </p:txBody>
      </p:sp>
      <p:sp>
        <p:nvSpPr>
          <p:cNvPr id="29" name="2MsPham"/>
          <p:cNvSpPr/>
          <p:nvPr/>
        </p:nvSpPr>
        <p:spPr>
          <a:xfrm>
            <a:off x="241073" y="3396763"/>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điện thoại </a:t>
            </a:r>
          </a:p>
          <a:p>
            <a:pPr algn="ctr" defTabSz="1216122"/>
            <a:r>
              <a:rPr lang="en-US" sz="3591" b="1">
                <a:solidFill>
                  <a:srgbClr val="C00000"/>
                </a:solidFill>
                <a:latin typeface="Arial" panose="020B0604020202020204" pitchFamily="34" charset="0"/>
                <a:cs typeface="Arial" panose="020B0604020202020204" pitchFamily="34" charset="0"/>
              </a:rPr>
              <a:t>di động</a:t>
            </a:r>
            <a:endParaRPr lang="en-US" sz="3591" b="1" dirty="0">
              <a:solidFill>
                <a:srgbClr val="C00000"/>
              </a:solidFill>
              <a:latin typeface="Arial" panose="020B0604020202020204" pitchFamily="34" charset="0"/>
              <a:cs typeface="Arial" panose="020B0604020202020204" pitchFamily="34" charset="0"/>
            </a:endParaRPr>
          </a:p>
        </p:txBody>
      </p:sp>
      <p:sp>
        <p:nvSpPr>
          <p:cNvPr id="32" name="3MsPham"/>
          <p:cNvSpPr/>
          <p:nvPr/>
        </p:nvSpPr>
        <p:spPr>
          <a:xfrm>
            <a:off x="8362005" y="3399288"/>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điện thoại bàn</a:t>
            </a:r>
            <a:endParaRPr lang="en-US" sz="3591" b="1" dirty="0">
              <a:solidFill>
                <a:srgbClr val="C00000"/>
              </a:solidFill>
              <a:latin typeface="Arial" panose="020B0604020202020204" pitchFamily="34" charset="0"/>
              <a:cs typeface="Arial" panose="020B0604020202020204" pitchFamily="34" charset="0"/>
            </a:endParaRPr>
          </a:p>
        </p:txBody>
      </p:sp>
      <p:sp>
        <p:nvSpPr>
          <p:cNvPr id="33" name="4MsPham"/>
          <p:cNvSpPr/>
          <p:nvPr/>
        </p:nvSpPr>
        <p:spPr>
          <a:xfrm>
            <a:off x="8362005" y="5060652"/>
            <a:ext cx="341888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r>
              <a:rPr lang="en-US" sz="3591" b="1">
                <a:solidFill>
                  <a:srgbClr val="C00000"/>
                </a:solidFill>
                <a:latin typeface="Arial" panose="020B0604020202020204" pitchFamily="34" charset="0"/>
                <a:cs typeface="Arial" panose="020B0604020202020204" pitchFamily="34" charset="0"/>
              </a:rPr>
              <a:t>láp-tốp</a:t>
            </a:r>
            <a:endParaRPr lang="en-US" sz="3591" b="1" dirty="0">
              <a:solidFill>
                <a:srgbClr val="C00000"/>
              </a:solidFill>
              <a:latin typeface="Arial" panose="020B0604020202020204" pitchFamily="34" charset="0"/>
              <a:cs typeface="Arial" panose="020B0604020202020204" pitchFamily="34" charset="0"/>
            </a:endParaRPr>
          </a:p>
        </p:txBody>
      </p:sp>
      <p:pic>
        <p:nvPicPr>
          <p:cNvPr id="34" name="Picture 33">
            <a:hlinkClick r:id="" action="ppaction://hlinkshowjump?jump=nextslide"/>
          </p:cNvPr>
          <p:cNvPicPr>
            <a:picLocks noChangeAspect="1"/>
          </p:cNvPicPr>
          <p:nvPr/>
        </p:nvPicPr>
        <p:blipFill>
          <a:blip r:embed="rId12"/>
          <a:stretch>
            <a:fillRect/>
          </a:stretch>
        </p:blipFill>
        <p:spPr>
          <a:xfrm>
            <a:off x="5194329" y="5596526"/>
            <a:ext cx="1499126" cy="705244"/>
          </a:xfrm>
          <a:prstGeom prst="rect">
            <a:avLst/>
          </a:prstGeom>
        </p:spPr>
      </p:pic>
      <p:sp>
        <p:nvSpPr>
          <p:cNvPr id="2" name="Heart 1"/>
          <p:cNvSpPr/>
          <p:nvPr/>
        </p:nvSpPr>
        <p:spPr>
          <a:xfrm>
            <a:off x="570086" y="8169199"/>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n-US" sz="1397">
              <a:solidFill>
                <a:srgbClr val="FFFFFF"/>
              </a:solidFill>
              <a:latin typeface="Arial"/>
            </a:endParaRPr>
          </a:p>
        </p:txBody>
      </p:sp>
      <p:sp>
        <p:nvSpPr>
          <p:cNvPr id="3" name="Rectangle 2"/>
          <p:cNvSpPr/>
          <p:nvPr/>
        </p:nvSpPr>
        <p:spPr>
          <a:xfrm>
            <a:off x="5966903" y="768599"/>
            <a:ext cx="1026155" cy="146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endParaRPr lang="en-US" sz="1397">
              <a:solidFill>
                <a:srgbClr val="FFFFFF"/>
              </a:solidFill>
              <a:latin typeface="Arial"/>
            </a:endParaRPr>
          </a:p>
        </p:txBody>
      </p:sp>
      <p:sp>
        <p:nvSpPr>
          <p:cNvPr id="31" name="Rectangle 30"/>
          <p:cNvSpPr/>
          <p:nvPr/>
        </p:nvSpPr>
        <p:spPr>
          <a:xfrm>
            <a:off x="-3061213" y="143370"/>
            <a:ext cx="2588868" cy="706135"/>
          </a:xfrm>
          <a:prstGeom prst="rect">
            <a:avLst/>
          </a:prstGeom>
        </p:spPr>
        <p:txBody>
          <a:bodyPr wrap="square">
            <a:spAutoFit/>
          </a:bodyPr>
          <a:lstStyle/>
          <a:p>
            <a:pPr algn="ctr" defTabSz="1216122"/>
            <a:r>
              <a:rPr lang="en-US" sz="3990" b="1" spc="-151" dirty="0">
                <a:solidFill>
                  <a:srgbClr val="C00000"/>
                </a:solidFill>
                <a:latin typeface="Arial" panose="020B0604020202020204" pitchFamily="34" charset="0"/>
                <a:cs typeface="Arial" panose="020B0604020202020204" pitchFamily="34" charset="0"/>
              </a:rPr>
              <a:t>: tìm</a:t>
            </a:r>
            <a:endParaRPr lang="en-US" sz="3990" b="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A1855494-2711-4854-93FB-00B040174E74}"/>
              </a:ext>
            </a:extLst>
          </p:cNvPr>
          <p:cNvSpPr txBox="1"/>
          <p:nvPr/>
        </p:nvSpPr>
        <p:spPr>
          <a:xfrm>
            <a:off x="2270919" y="105129"/>
            <a:ext cx="6934200" cy="1754326"/>
          </a:xfrm>
          <a:prstGeom prst="rect">
            <a:avLst/>
          </a:prstGeom>
          <a:solidFill>
            <a:schemeClr val="bg1"/>
          </a:solidFill>
        </p:spPr>
        <p:txBody>
          <a:bodyPr wrap="square" rtlCol="0">
            <a:spAutoFit/>
          </a:bodyPr>
          <a:lstStyle/>
          <a:p>
            <a:pPr algn="ctr"/>
            <a:r>
              <a:rPr lang="en-US" sz="5400">
                <a:latin typeface="Arial" panose="020B0604020202020204" pitchFamily="34" charset="0"/>
                <a:cs typeface="Arial" panose="020B0604020202020204" pitchFamily="34" charset="0"/>
              </a:rPr>
              <a:t>Đâu không phải là từ ngữ chỉ sự vật?</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57731"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78599"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96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04167E-6 -2.59259E-6 L -0.72435 -0.00092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1.04167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1.04167E-6 -2.59259E-6 L -0.35247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1.04167E-6 -2.59259E-6 L -0.33997 0.00047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9825"/>
          <a:stretch/>
        </p:blipFill>
        <p:spPr>
          <a:xfrm>
            <a:off x="-122157" y="8485"/>
            <a:ext cx="12406151" cy="684103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2263" y="630284"/>
            <a:ext cx="2685603" cy="2685603"/>
          </a:xfrm>
          <a:prstGeom prst="rect">
            <a:avLst/>
          </a:prstGeom>
          <a:noFill/>
          <a:extLst>
            <a:ext uri="{909E8E84-426E-40DD-AFC4-6F175D3DCCD1}">
              <a14:hiddenFill xmlns:a14="http://schemas.microsoft.com/office/drawing/2010/main">
                <a:solidFill>
                  <a:srgbClr val="FFFFFF"/>
                </a:solidFill>
              </a14:hiddenFill>
            </a:ext>
          </a:extLst>
        </p:spPr>
      </p:pic>
      <p:sp>
        <p:nvSpPr>
          <p:cNvPr id="16" name="MsPham"/>
          <p:cNvSpPr/>
          <p:nvPr/>
        </p:nvSpPr>
        <p:spPr>
          <a:xfrm>
            <a:off x="5307575" y="7619120"/>
            <a:ext cx="1791987" cy="693954"/>
          </a:xfrm>
          <a:prstGeom prst="roundRect">
            <a:avLst>
              <a:gd name="adj" fmla="val 5000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defTabSz="1216122"/>
            <a:r>
              <a:rPr lang="en-US" sz="3192" b="1" dirty="0">
                <a:ln w="6600">
                  <a:solidFill>
                    <a:srgbClr val="0070C0"/>
                  </a:solidFill>
                  <a:prstDash val="solid"/>
                </a:ln>
                <a:solidFill>
                  <a:srgbClr val="FFFFFF"/>
                </a:solidFill>
                <a:effectLst>
                  <a:glow rad="50800">
                    <a:srgbClr val="0070C0"/>
                  </a:glow>
                  <a:outerShdw dist="38100" dir="2700000" algn="tl" rotWithShape="0">
                    <a:srgbClr val="F27FB2"/>
                  </a:outerShdw>
                </a:effectLst>
                <a:latin typeface="Cooper Black" panose="0208090404030B020404" pitchFamily="18" charset="0"/>
                <a:cs typeface="Arial" panose="020B0604020202020204" pitchFamily="34" charset="0"/>
              </a:rPr>
              <a:t>EXIT</a:t>
            </a:r>
          </a:p>
        </p:txBody>
      </p:sp>
      <p:pic>
        <p:nvPicPr>
          <p:cNvPr id="3" name="Picture 2">
            <a:hlinkClick r:id="" action="ppaction://hlinkshowjump?jump=nextslide"/>
          </p:cNvPr>
          <p:cNvPicPr>
            <a:picLocks noChangeAspect="1"/>
          </p:cNvPicPr>
          <p:nvPr/>
        </p:nvPicPr>
        <p:blipFill>
          <a:blip r:embed="rId5"/>
          <a:stretch>
            <a:fillRect/>
          </a:stretch>
        </p:blipFill>
        <p:spPr>
          <a:xfrm>
            <a:off x="2763256" y="7029556"/>
            <a:ext cx="2031202" cy="936542"/>
          </a:xfrm>
          <a:prstGeom prst="rect">
            <a:avLst/>
          </a:prstGeom>
        </p:spPr>
      </p:pic>
      <p:pic>
        <p:nvPicPr>
          <p:cNvPr id="4" name="Picture 3"/>
          <p:cNvPicPr>
            <a:picLocks noChangeAspect="1"/>
          </p:cNvPicPr>
          <p:nvPr/>
        </p:nvPicPr>
        <p:blipFill>
          <a:blip r:embed="rId6"/>
          <a:stretch>
            <a:fillRect/>
          </a:stretch>
        </p:blipFill>
        <p:spPr>
          <a:xfrm>
            <a:off x="2412279" y="4088581"/>
            <a:ext cx="7056582" cy="1079901"/>
          </a:xfrm>
          <a:prstGeom prst="rect">
            <a:avLst/>
          </a:prstGeom>
        </p:spPr>
      </p:pic>
      <p:pic>
        <p:nvPicPr>
          <p:cNvPr id="5" name="Picture 4">
            <a:hlinkClick r:id="" action="ppaction://hlinkshowjump?jump=nextslide"/>
          </p:cNvPr>
          <p:cNvPicPr>
            <a:picLocks noChangeAspect="1"/>
          </p:cNvPicPr>
          <p:nvPr/>
        </p:nvPicPr>
        <p:blipFill>
          <a:blip r:embed="rId7"/>
          <a:stretch>
            <a:fillRect/>
          </a:stretch>
        </p:blipFill>
        <p:spPr>
          <a:xfrm>
            <a:off x="5062279" y="5132486"/>
            <a:ext cx="2037284" cy="936542"/>
          </a:xfrm>
          <a:prstGeom prst="rect">
            <a:avLst/>
          </a:prstGeom>
        </p:spPr>
      </p:pic>
    </p:spTree>
    <p:extLst>
      <p:ext uri="{BB962C8B-B14F-4D97-AF65-F5344CB8AC3E}">
        <p14:creationId xmlns:p14="http://schemas.microsoft.com/office/powerpoint/2010/main" val="2595848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50"/>
                                  </p:stCondLst>
                                  <p:childTnLst>
                                    <p:animMotion origin="layout" path="M -2.70833E-6 1.48148E-6 L 0.27045 -0.00232 " pathEditMode="relative" rAng="0" ptsTypes="AA">
                                      <p:cBhvr>
                                        <p:cTn id="6" dur="750" fill="hold"/>
                                        <p:tgtEl>
                                          <p:spTgt spid="2050"/>
                                        </p:tgtEl>
                                        <p:attrNameLst>
                                          <p:attrName>ppt_x</p:attrName>
                                          <p:attrName>ppt_y</p:attrName>
                                        </p:attrNameLst>
                                      </p:cBhvr>
                                      <p:rCtr x="13516" y="-116"/>
                                    </p:animMotion>
                                  </p:childTnLst>
                                </p:cTn>
                              </p:par>
                            </p:childTnLst>
                          </p:cTn>
                        </p:par>
                        <p:par>
                          <p:cTn id="7" fill="hold">
                            <p:stCondLst>
                              <p:cond delay="100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3;p33">
            <a:extLst>
              <a:ext uri="{FF2B5EF4-FFF2-40B4-BE49-F238E27FC236}">
                <a16:creationId xmlns:a16="http://schemas.microsoft.com/office/drawing/2014/main" xmlns="" id="{C211CC2B-DB56-4C5E-9B3B-330A41FBBA2D}"/>
              </a:ext>
            </a:extLst>
          </p:cNvPr>
          <p:cNvSpPr/>
          <p:nvPr/>
        </p:nvSpPr>
        <p:spPr>
          <a:xfrm>
            <a:off x="3610606" y="3459855"/>
            <a:ext cx="4817253" cy="609600"/>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121705" tIns="121705" rIns="121705" bIns="121705" anchor="ctr" anchorCtr="0">
            <a:noAutofit/>
          </a:bodyPr>
          <a:lstStyle/>
          <a:p>
            <a:pPr algn="ctr"/>
            <a:endParaRPr/>
          </a:p>
        </p:txBody>
      </p:sp>
      <p:sp>
        <p:nvSpPr>
          <p:cNvPr id="5" name="Google Shape;584;p33">
            <a:extLst>
              <a:ext uri="{FF2B5EF4-FFF2-40B4-BE49-F238E27FC236}">
                <a16:creationId xmlns:a16="http://schemas.microsoft.com/office/drawing/2014/main" xmlns="" id="{4570D112-FEDC-4F25-BA62-DF0C7C54C284}"/>
              </a:ext>
            </a:extLst>
          </p:cNvPr>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6" name="Google Shape;585;p33">
            <a:extLst>
              <a:ext uri="{FF2B5EF4-FFF2-40B4-BE49-F238E27FC236}">
                <a16:creationId xmlns:a16="http://schemas.microsoft.com/office/drawing/2014/main" xmlns="" id="{9BC25E1A-50D4-4226-A2DC-BFB81B3D697D}"/>
              </a:ext>
            </a:extLst>
          </p:cNvPr>
          <p:cNvSpPr txBox="1">
            <a:spLocks/>
          </p:cNvSpPr>
          <p:nvPr/>
        </p:nvSpPr>
        <p:spPr>
          <a:xfrm>
            <a:off x="1077613" y="2436016"/>
            <a:ext cx="10006612" cy="21984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3600"/>
              <a:buFont typeface="Fredoka One"/>
              <a:buNone/>
              <a:defRPr sz="6650" b="1"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9pPr>
          </a:lstStyle>
          <a:p>
            <a:pPr>
              <a:spcAft>
                <a:spcPts val="1331"/>
              </a:spcAft>
            </a:pPr>
            <a:r>
              <a:rPr lang="vi-VN" sz="6000">
                <a:latin typeface="Arial" panose="020B0604020202020204" pitchFamily="34" charset="0"/>
                <a:ea typeface="Frankfurter" pitchFamily="2" charset="0"/>
                <a:cs typeface="Arial" panose="020B0604020202020204" pitchFamily="34" charset="0"/>
              </a:rPr>
              <a:t>Bài 20: </a:t>
            </a:r>
            <a:br>
              <a:rPr lang="vi-VN" sz="6000">
                <a:latin typeface="Arial" panose="020B0604020202020204" pitchFamily="34" charset="0"/>
                <a:ea typeface="Frankfurter" pitchFamily="2" charset="0"/>
                <a:cs typeface="Arial" panose="020B0604020202020204" pitchFamily="34" charset="0"/>
              </a:rPr>
            </a:br>
            <a:r>
              <a:rPr lang="vi-VN" sz="6000">
                <a:latin typeface="Arial" panose="020B0604020202020204" pitchFamily="34" charset="0"/>
                <a:ea typeface="Frankfurter" pitchFamily="2" charset="0"/>
                <a:cs typeface="Arial" panose="020B0604020202020204" pitchFamily="34" charset="0"/>
              </a:rPr>
              <a:t>THƯ VIỆN BIẾT ĐI</a:t>
            </a:r>
          </a:p>
        </p:txBody>
      </p:sp>
      <p:sp>
        <p:nvSpPr>
          <p:cNvPr id="7" name="Google Shape;586;p33">
            <a:extLst>
              <a:ext uri="{FF2B5EF4-FFF2-40B4-BE49-F238E27FC236}">
                <a16:creationId xmlns:a16="http://schemas.microsoft.com/office/drawing/2014/main" xmlns="" id="{F7AA931B-41B1-4BF7-81D1-0B4A2F50A293}"/>
              </a:ext>
            </a:extLst>
          </p:cNvPr>
          <p:cNvSpPr txBox="1">
            <a:spLocks noGrp="1"/>
          </p:cNvSpPr>
          <p:nvPr>
            <p:ph type="subTitle" idx="1"/>
          </p:nvPr>
        </p:nvSpPr>
        <p:spPr>
          <a:xfrm>
            <a:off x="5610382" y="5720901"/>
            <a:ext cx="2458757" cy="546000"/>
          </a:xfrm>
          <a:prstGeom prst="rect">
            <a:avLst/>
          </a:prstGeom>
        </p:spPr>
        <p:txBody>
          <a:bodyPr spcFirstLastPara="1" wrap="square" lIns="121705" tIns="121705" rIns="121705" bIns="121705" anchor="ctr" anchorCtr="0">
            <a:noAutofit/>
          </a:bodyPr>
          <a:lstStyle/>
          <a:p>
            <a:pPr marL="0" indent="0"/>
            <a:r>
              <a:rPr lang="en" sz="2800">
                <a:latin typeface="Arial" panose="020B0604020202020204" pitchFamily="34" charset="0"/>
                <a:cs typeface="Arial" panose="020B0604020202020204" pitchFamily="34" charset="0"/>
              </a:rPr>
              <a:t>Trang 89</a:t>
            </a:r>
            <a:endParaRPr sz="2800">
              <a:latin typeface="Arial" panose="020B0604020202020204" pitchFamily="34" charset="0"/>
              <a:cs typeface="Arial" panose="020B0604020202020204" pitchFamily="34" charset="0"/>
            </a:endParaRPr>
          </a:p>
        </p:txBody>
      </p:sp>
      <p:grpSp>
        <p:nvGrpSpPr>
          <p:cNvPr id="8" name="Google Shape;592;p33">
            <a:extLst>
              <a:ext uri="{FF2B5EF4-FFF2-40B4-BE49-F238E27FC236}">
                <a16:creationId xmlns:a16="http://schemas.microsoft.com/office/drawing/2014/main" xmlns="" id="{47B62DF2-55CF-4583-8766-4F925AC85004}"/>
              </a:ext>
            </a:extLst>
          </p:cNvPr>
          <p:cNvGrpSpPr/>
          <p:nvPr/>
        </p:nvGrpSpPr>
        <p:grpSpPr>
          <a:xfrm>
            <a:off x="11139240" y="2366170"/>
            <a:ext cx="652020" cy="811748"/>
            <a:chOff x="7376250" y="1989890"/>
            <a:chExt cx="490228" cy="608811"/>
          </a:xfrm>
        </p:grpSpPr>
        <p:sp>
          <p:nvSpPr>
            <p:cNvPr id="9" name="Google Shape;593;p33">
              <a:extLst>
                <a:ext uri="{FF2B5EF4-FFF2-40B4-BE49-F238E27FC236}">
                  <a16:creationId xmlns:a16="http://schemas.microsoft.com/office/drawing/2014/main" xmlns="" id="{742D83A2-A212-4E4D-84F3-E3D0088DADCF}"/>
                </a:ext>
              </a:extLst>
            </p:cNvPr>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0" name="Google Shape;594;p33">
              <a:extLst>
                <a:ext uri="{FF2B5EF4-FFF2-40B4-BE49-F238E27FC236}">
                  <a16:creationId xmlns:a16="http://schemas.microsoft.com/office/drawing/2014/main" xmlns="" id="{99E4324A-7E4C-4C19-B432-7C51B7832CB6}"/>
                </a:ext>
              </a:extLst>
            </p:cNvPr>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1" name="Google Shape;595;p33">
              <a:extLst>
                <a:ext uri="{FF2B5EF4-FFF2-40B4-BE49-F238E27FC236}">
                  <a16:creationId xmlns:a16="http://schemas.microsoft.com/office/drawing/2014/main" xmlns="" id="{BE64D35D-5DAF-4938-818F-56D37C7EED78}"/>
                </a:ext>
              </a:extLst>
            </p:cNvPr>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12" name="Google Shape;596;p33">
            <a:extLst>
              <a:ext uri="{FF2B5EF4-FFF2-40B4-BE49-F238E27FC236}">
                <a16:creationId xmlns:a16="http://schemas.microsoft.com/office/drawing/2014/main" xmlns="" id="{53FFF7FA-92A1-4623-B807-16FF6A01498A}"/>
              </a:ext>
            </a:extLst>
          </p:cNvPr>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13" name="Google Shape;597;p33">
            <a:extLst>
              <a:ext uri="{FF2B5EF4-FFF2-40B4-BE49-F238E27FC236}">
                <a16:creationId xmlns:a16="http://schemas.microsoft.com/office/drawing/2014/main" xmlns="" id="{A4554B69-9354-4A8C-A9D7-BE721E1616EC}"/>
              </a:ext>
            </a:extLst>
          </p:cNvPr>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14" name="Google Shape;598;p33">
            <a:extLst>
              <a:ext uri="{FF2B5EF4-FFF2-40B4-BE49-F238E27FC236}">
                <a16:creationId xmlns:a16="http://schemas.microsoft.com/office/drawing/2014/main" xmlns="" id="{49D85DA6-377F-4061-A98F-C335DD1DD00F}"/>
              </a:ext>
            </a:extLst>
          </p:cNvPr>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15" name="Google Shape;599;p33">
            <a:extLst>
              <a:ext uri="{FF2B5EF4-FFF2-40B4-BE49-F238E27FC236}">
                <a16:creationId xmlns:a16="http://schemas.microsoft.com/office/drawing/2014/main" xmlns="" id="{10F94882-FC1E-4D0C-94EF-9D361CA9E21D}"/>
              </a:ext>
            </a:extLst>
          </p:cNvPr>
          <p:cNvGrpSpPr/>
          <p:nvPr/>
        </p:nvGrpSpPr>
        <p:grpSpPr>
          <a:xfrm>
            <a:off x="3182109" y="392672"/>
            <a:ext cx="891787" cy="584699"/>
            <a:chOff x="7555450" y="377766"/>
            <a:chExt cx="670499" cy="438524"/>
          </a:xfrm>
        </p:grpSpPr>
        <p:sp>
          <p:nvSpPr>
            <p:cNvPr id="16" name="Google Shape;600;p33">
              <a:extLst>
                <a:ext uri="{FF2B5EF4-FFF2-40B4-BE49-F238E27FC236}">
                  <a16:creationId xmlns:a16="http://schemas.microsoft.com/office/drawing/2014/main" xmlns="" id="{728C5A08-E04B-4EBA-A646-8F1ED99B3DAE}"/>
                </a:ext>
              </a:extLst>
            </p:cNvPr>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7" name="Google Shape;601;p33">
              <a:extLst>
                <a:ext uri="{FF2B5EF4-FFF2-40B4-BE49-F238E27FC236}">
                  <a16:creationId xmlns:a16="http://schemas.microsoft.com/office/drawing/2014/main" xmlns="" id="{DECB94B6-7DF3-4373-8766-9F6A9BC59974}"/>
                </a:ext>
              </a:extLst>
            </p:cNvPr>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8" name="Google Shape;602;p33">
              <a:extLst>
                <a:ext uri="{FF2B5EF4-FFF2-40B4-BE49-F238E27FC236}">
                  <a16:creationId xmlns:a16="http://schemas.microsoft.com/office/drawing/2014/main" xmlns="" id="{713229BD-C022-44BE-964C-BAFDE2155BBB}"/>
                </a:ext>
              </a:extLst>
            </p:cNvPr>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9" name="Google Shape;745;p33">
            <a:extLst>
              <a:ext uri="{FF2B5EF4-FFF2-40B4-BE49-F238E27FC236}">
                <a16:creationId xmlns:a16="http://schemas.microsoft.com/office/drawing/2014/main" xmlns="" id="{C6A246AD-8F90-4AE5-AA69-587D8849CCF2}"/>
              </a:ext>
            </a:extLst>
          </p:cNvPr>
          <p:cNvGrpSpPr/>
          <p:nvPr/>
        </p:nvGrpSpPr>
        <p:grpSpPr>
          <a:xfrm>
            <a:off x="1242203" y="357068"/>
            <a:ext cx="1305143" cy="712529"/>
            <a:chOff x="816462" y="899275"/>
            <a:chExt cx="981285" cy="534397"/>
          </a:xfrm>
        </p:grpSpPr>
        <p:sp>
          <p:nvSpPr>
            <p:cNvPr id="20" name="Google Shape;746;p33">
              <a:extLst>
                <a:ext uri="{FF2B5EF4-FFF2-40B4-BE49-F238E27FC236}">
                  <a16:creationId xmlns:a16="http://schemas.microsoft.com/office/drawing/2014/main" xmlns="" id="{A4DFB021-EBDE-4D50-8D70-D92AC993544A}"/>
                </a:ext>
              </a:extLst>
            </p:cNvPr>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1" name="Google Shape;747;p33">
              <a:extLst>
                <a:ext uri="{FF2B5EF4-FFF2-40B4-BE49-F238E27FC236}">
                  <a16:creationId xmlns:a16="http://schemas.microsoft.com/office/drawing/2014/main" xmlns="" id="{97873EBD-6A62-4DFE-A72F-D4898DE25DB1}"/>
                </a:ext>
              </a:extLst>
            </p:cNvPr>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748;p33">
            <a:extLst>
              <a:ext uri="{FF2B5EF4-FFF2-40B4-BE49-F238E27FC236}">
                <a16:creationId xmlns:a16="http://schemas.microsoft.com/office/drawing/2014/main" xmlns="" id="{939F34E5-DC93-407B-8E7C-5D01943786DA}"/>
              </a:ext>
            </a:extLst>
          </p:cNvPr>
          <p:cNvGrpSpPr/>
          <p:nvPr/>
        </p:nvGrpSpPr>
        <p:grpSpPr>
          <a:xfrm>
            <a:off x="10674142" y="1162416"/>
            <a:ext cx="652034" cy="474539"/>
            <a:chOff x="8787625" y="134475"/>
            <a:chExt cx="838586" cy="608799"/>
          </a:xfrm>
        </p:grpSpPr>
        <p:sp>
          <p:nvSpPr>
            <p:cNvPr id="23" name="Google Shape;749;p33">
              <a:extLst>
                <a:ext uri="{FF2B5EF4-FFF2-40B4-BE49-F238E27FC236}">
                  <a16:creationId xmlns:a16="http://schemas.microsoft.com/office/drawing/2014/main" xmlns="" id="{E9CF9AC1-116F-4680-8E1E-6938FE625F08}"/>
                </a:ext>
              </a:extLst>
            </p:cNvPr>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4" name="Google Shape;750;p33">
              <a:extLst>
                <a:ext uri="{FF2B5EF4-FFF2-40B4-BE49-F238E27FC236}">
                  <a16:creationId xmlns:a16="http://schemas.microsoft.com/office/drawing/2014/main" xmlns="" id="{94E23A07-380E-400F-9441-A6F352B0DEAC}"/>
                </a:ext>
              </a:extLst>
            </p:cNvPr>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5" name="Google Shape;767;p33">
            <a:extLst>
              <a:ext uri="{FF2B5EF4-FFF2-40B4-BE49-F238E27FC236}">
                <a16:creationId xmlns:a16="http://schemas.microsoft.com/office/drawing/2014/main" xmlns="" id="{8DB4897F-6C29-4229-B15A-58C1E99BD2D1}"/>
              </a:ext>
            </a:extLst>
          </p:cNvPr>
          <p:cNvSpPr txBox="1">
            <a:spLocks/>
          </p:cNvSpPr>
          <p:nvPr/>
        </p:nvSpPr>
        <p:spPr>
          <a:xfrm>
            <a:off x="4255181" y="4834064"/>
            <a:ext cx="3651344" cy="609600"/>
          </a:xfrm>
          <a:prstGeom prst="rect">
            <a:avLst/>
          </a:prstGeom>
        </p:spPr>
        <p:txBody>
          <a:bodyPr spcFirstLastPara="1" wrap="square" lIns="121705" tIns="60836"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spcAft>
                <a:spcPts val="2130"/>
              </a:spcAft>
            </a:pPr>
            <a:r>
              <a:rPr lang="en-US" sz="3600">
                <a:latin typeface="Arial" panose="020B0604020202020204" pitchFamily="34" charset="0"/>
                <a:ea typeface="Aachen" pitchFamily="18" charset="0"/>
                <a:cs typeface="Arial" panose="020B0604020202020204" pitchFamily="34" charset="0"/>
              </a:rPr>
              <a:t>LUYỆN TẬP</a:t>
            </a:r>
          </a:p>
        </p:txBody>
      </p:sp>
    </p:spTree>
    <p:extLst>
      <p:ext uri="{BB962C8B-B14F-4D97-AF65-F5344CB8AC3E}">
        <p14:creationId xmlns:p14="http://schemas.microsoft.com/office/powerpoint/2010/main" val="3230108258"/>
      </p:ext>
    </p:extLst>
  </p:cSld>
  <p:clrMapOvr>
    <a:masterClrMapping/>
  </p:clrMapOvr>
  <p:transition spd="slow">
    <p:push dir="u"/>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3" name="Group 2">
            <a:extLst>
              <a:ext uri="{FF2B5EF4-FFF2-40B4-BE49-F238E27FC236}">
                <a16:creationId xmlns:a16="http://schemas.microsoft.com/office/drawing/2014/main" xmlns="" id="{108BC841-3741-4008-AEAA-4D5E0D0C8C8C}"/>
              </a:ext>
            </a:extLst>
          </p:cNvPr>
          <p:cNvGrpSpPr/>
          <p:nvPr/>
        </p:nvGrpSpPr>
        <p:grpSpPr>
          <a:xfrm>
            <a:off x="366271" y="457199"/>
            <a:ext cx="761648" cy="731520"/>
            <a:chOff x="330322" y="169810"/>
            <a:chExt cx="761648" cy="731520"/>
          </a:xfrm>
        </p:grpSpPr>
        <p:sp>
          <p:nvSpPr>
            <p:cNvPr id="14" name="Google Shape;418;p36"/>
            <p:cNvSpPr/>
            <p:nvPr/>
          </p:nvSpPr>
          <p:spPr>
            <a:xfrm>
              <a:off x="330322" y="169810"/>
              <a:ext cx="726460" cy="731520"/>
            </a:xfrm>
            <a:prstGeom prst="ellipse">
              <a:avLst/>
            </a:prstGeom>
            <a:solidFill>
              <a:schemeClr val="bg1">
                <a:lumMod val="95000"/>
              </a:schemeClr>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60451" y="29852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1</a:t>
              </a:r>
            </a:p>
          </p:txBody>
        </p:sp>
      </p:grpSp>
      <p:sp>
        <p:nvSpPr>
          <p:cNvPr id="2" name="Title 1"/>
          <p:cNvSpPr>
            <a:spLocks noGrp="1"/>
          </p:cNvSpPr>
          <p:nvPr>
            <p:ph type="title"/>
          </p:nvPr>
        </p:nvSpPr>
        <p:spPr>
          <a:xfrm>
            <a:off x="1122860" y="457199"/>
            <a:ext cx="11433828" cy="763600"/>
          </a:xfrm>
        </p:spPr>
        <p:txBody>
          <a:bodyPr/>
          <a:lstStyle/>
          <a:p>
            <a:pPr algn="just"/>
            <a:r>
              <a:rPr lang="en-US" sz="3200">
                <a:solidFill>
                  <a:schemeClr val="tx2"/>
                </a:solidFill>
                <a:latin typeface="+mj-lt"/>
                <a:ea typeface="Arial-Rounded" panose="020B0500000000000000" pitchFamily="34" charset="0"/>
                <a:cs typeface="Arial-Rounded" panose="020B0500000000000000" pitchFamily="34" charset="0"/>
              </a:rPr>
              <a:t>Tìm từ ngữ chỉ hoạt động của mỗi bạn nhỏ trong tranh.</a:t>
            </a:r>
          </a:p>
        </p:txBody>
      </p:sp>
      <p:pic>
        <p:nvPicPr>
          <p:cNvPr id="5" name="Picture 4">
            <a:extLst>
              <a:ext uri="{FF2B5EF4-FFF2-40B4-BE49-F238E27FC236}">
                <a16:creationId xmlns:a16="http://schemas.microsoft.com/office/drawing/2014/main" xmlns="" id="{F3C09D2F-2B6D-47F9-A68E-1C89748BC76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137276" y="1220799"/>
            <a:ext cx="9901702" cy="4198015"/>
          </a:xfrm>
          <a:prstGeom prst="rect">
            <a:avLst/>
          </a:prstGeom>
        </p:spPr>
      </p:pic>
      <p:sp>
        <p:nvSpPr>
          <p:cNvPr id="13" name="Title 1">
            <a:extLst>
              <a:ext uri="{FF2B5EF4-FFF2-40B4-BE49-F238E27FC236}">
                <a16:creationId xmlns:a16="http://schemas.microsoft.com/office/drawing/2014/main" xmlns="" id="{CBE39BBA-F5CE-4A94-8252-EF5FA9759A1D}"/>
              </a:ext>
            </a:extLst>
          </p:cNvPr>
          <p:cNvSpPr txBox="1">
            <a:spLocks/>
          </p:cNvSpPr>
          <p:nvPr/>
        </p:nvSpPr>
        <p:spPr>
          <a:xfrm>
            <a:off x="1427660" y="5495814"/>
            <a:ext cx="1905000" cy="763600"/>
          </a:xfrm>
          <a:prstGeom prst="rect">
            <a:avLst/>
          </a:prstGeom>
          <a:noFill/>
          <a:ln>
            <a:solidFill>
              <a:srgbClr val="FFC000"/>
            </a:solid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200">
                <a:solidFill>
                  <a:schemeClr val="tx2"/>
                </a:solidFill>
                <a:latin typeface="+mj-lt"/>
                <a:ea typeface="Arial-Rounded" panose="020B0500000000000000" pitchFamily="34" charset="0"/>
                <a:cs typeface="Arial-Rounded" panose="020B0500000000000000" pitchFamily="34" charset="0"/>
              </a:rPr>
              <a:t>đọc thư</a:t>
            </a:r>
          </a:p>
        </p:txBody>
      </p:sp>
      <p:sp>
        <p:nvSpPr>
          <p:cNvPr id="17" name="Title 1">
            <a:extLst>
              <a:ext uri="{FF2B5EF4-FFF2-40B4-BE49-F238E27FC236}">
                <a16:creationId xmlns:a16="http://schemas.microsoft.com/office/drawing/2014/main" xmlns="" id="{24D0B82D-0D46-4982-84DE-D3751B1C0163}"/>
              </a:ext>
            </a:extLst>
          </p:cNvPr>
          <p:cNvSpPr txBox="1">
            <a:spLocks/>
          </p:cNvSpPr>
          <p:nvPr/>
        </p:nvSpPr>
        <p:spPr>
          <a:xfrm>
            <a:off x="3641681" y="5495814"/>
            <a:ext cx="3278875" cy="763600"/>
          </a:xfrm>
          <a:prstGeom prst="rect">
            <a:avLst/>
          </a:prstGeom>
          <a:noFill/>
          <a:ln>
            <a:solidFill>
              <a:srgbClr val="FFC000"/>
            </a:solid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200">
                <a:solidFill>
                  <a:schemeClr val="tx2"/>
                </a:solidFill>
                <a:latin typeface="+mj-lt"/>
                <a:ea typeface="Arial-Rounded" panose="020B0500000000000000" pitchFamily="34" charset="0"/>
                <a:cs typeface="Arial-Rounded" panose="020B0500000000000000" pitchFamily="34" charset="0"/>
              </a:rPr>
              <a:t>nghe điện thoại</a:t>
            </a:r>
          </a:p>
        </p:txBody>
      </p:sp>
      <p:sp>
        <p:nvSpPr>
          <p:cNvPr id="21" name="Title 1">
            <a:extLst>
              <a:ext uri="{FF2B5EF4-FFF2-40B4-BE49-F238E27FC236}">
                <a16:creationId xmlns:a16="http://schemas.microsoft.com/office/drawing/2014/main" xmlns="" id="{A5F02A30-4FEF-46F1-8D6B-178A74319883}"/>
              </a:ext>
            </a:extLst>
          </p:cNvPr>
          <p:cNvSpPr txBox="1">
            <a:spLocks/>
          </p:cNvSpPr>
          <p:nvPr/>
        </p:nvSpPr>
        <p:spPr>
          <a:xfrm>
            <a:off x="7709422" y="5516660"/>
            <a:ext cx="2239515" cy="763600"/>
          </a:xfrm>
          <a:prstGeom prst="rect">
            <a:avLst/>
          </a:prstGeom>
          <a:noFill/>
          <a:ln>
            <a:solidFill>
              <a:srgbClr val="FFC000"/>
            </a:solid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200">
                <a:solidFill>
                  <a:schemeClr val="tx2"/>
                </a:solidFill>
                <a:latin typeface="+mj-lt"/>
                <a:ea typeface="Arial-Rounded" panose="020B0500000000000000" pitchFamily="34" charset="0"/>
                <a:cs typeface="Arial-Rounded" panose="020B0500000000000000" pitchFamily="34" charset="0"/>
              </a:rPr>
              <a:t>xem ti vi</a:t>
            </a:r>
          </a:p>
        </p:txBody>
      </p:sp>
    </p:spTree>
    <p:extLst>
      <p:ext uri="{BB962C8B-B14F-4D97-AF65-F5344CB8AC3E}">
        <p14:creationId xmlns:p14="http://schemas.microsoft.com/office/powerpoint/2010/main" val="3822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563</Words>
  <Application>Microsoft Office PowerPoint</Application>
  <PresentationFormat>Custom</PresentationFormat>
  <Paragraphs>82</Paragraphs>
  <Slides>15</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Times New Roman</vt:lpstr>
      <vt:lpstr>Aachen</vt:lpstr>
      <vt:lpstr>Arial Rounded MT Bold</vt:lpstr>
      <vt:lpstr>Quicksand Medium</vt:lpstr>
      <vt:lpstr>Scope One</vt:lpstr>
      <vt:lpstr>Patrick Hand</vt:lpstr>
      <vt:lpstr>Bebas Neue</vt:lpstr>
      <vt:lpstr>Arial-Rounded</vt:lpstr>
      <vt:lpstr>Fredoka One</vt:lpstr>
      <vt:lpstr>Cooper Black</vt:lpstr>
      <vt:lpstr>Frankfurter</vt:lpstr>
      <vt:lpstr>Fall Vibes Stickers fo Marketing by Slidesgo</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từ ngữ chỉ hoạt động của mỗi bạn nhỏ trong tranh.</vt:lpstr>
      <vt:lpstr>Nói tiếp để hoàn thành câu nêu công dụng của đồ vật.</vt:lpstr>
      <vt:lpstr>Nói tiếp để hoàn thành câu nêu công dụng của đồ vật.</vt:lpstr>
      <vt:lpstr>Nói tiếp để hoàn thành câu nêu công dụng của đồ vật.</vt:lpstr>
      <vt:lpstr>Nói tiếp để hoàn thành câu nêu công dụng của đồ vật.</vt:lpstr>
      <vt:lpstr>Chọn dấu câu thích hợp cho mỗi ngôi sao trong đoạn văn sau: </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dc:title>
  <dc:creator>PC</dc:creator>
  <cp:lastModifiedBy>SKY</cp:lastModifiedBy>
  <cp:revision>143</cp:revision>
  <dcterms:modified xsi:type="dcterms:W3CDTF">2022-04-20T07:24:59Z</dcterms:modified>
</cp:coreProperties>
</file>