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4"/>
  </p:notesMasterIdLst>
  <p:sldIdLst>
    <p:sldId id="303" r:id="rId2"/>
    <p:sldId id="390" r:id="rId3"/>
    <p:sldId id="415" r:id="rId4"/>
    <p:sldId id="369" r:id="rId5"/>
    <p:sldId id="368" r:id="rId6"/>
    <p:sldId id="395" r:id="rId7"/>
    <p:sldId id="258" r:id="rId8"/>
    <p:sldId id="371" r:id="rId9"/>
    <p:sldId id="407" r:id="rId10"/>
    <p:sldId id="417" r:id="rId11"/>
    <p:sldId id="399" r:id="rId12"/>
    <p:sldId id="378" r:id="rId13"/>
    <p:sldId id="400" r:id="rId14"/>
    <p:sldId id="382" r:id="rId15"/>
    <p:sldId id="381" r:id="rId16"/>
    <p:sldId id="418" r:id="rId17"/>
    <p:sldId id="419" r:id="rId18"/>
    <p:sldId id="387" r:id="rId19"/>
    <p:sldId id="388" r:id="rId20"/>
    <p:sldId id="377" r:id="rId21"/>
    <p:sldId id="413" r:id="rId22"/>
    <p:sldId id="389" r:id="rId23"/>
  </p:sldIdLst>
  <p:sldSz cx="12161838" cy="6858000"/>
  <p:notesSz cx="6858000" cy="9144000"/>
  <p:embeddedFontLst>
    <p:embeddedFont>
      <p:font typeface="Patrick Hand" charset="-93"/>
      <p:regular r:id="rId25"/>
    </p:embeddedFont>
    <p:embeddedFont>
      <p:font typeface="Scope One" charset="0"/>
      <p:regular r:id="rId26"/>
    </p:embeddedFont>
    <p:embeddedFont>
      <p:font typeface="Arial-Rounded" pitchFamily="34" charset="-93"/>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9D8FF"/>
    <a:srgbClr val="FFFFFF"/>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00" autoAdjust="0"/>
  </p:normalViewPr>
  <p:slideViewPr>
    <p:cSldViewPr snapToGrid="0">
      <p:cViewPr varScale="1">
        <p:scale>
          <a:sx n="57" d="100"/>
          <a:sy n="57" d="100"/>
        </p:scale>
        <p:origin x="-330" y="-90"/>
      </p:cViewPr>
      <p:guideLst>
        <p:guide orient="horz" pos="2160"/>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512504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17074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231636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325120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363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64179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audio" Target="../media/audio4.wav"/><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audio" Target="../media/audio4.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xmlns=""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D503A302-9C6C-4FBB-97F4-FC7DB65B273F}"/>
              </a:ext>
            </a:extLst>
          </p:cNvPr>
          <p:cNvSpPr/>
          <p:nvPr/>
        </p:nvSpPr>
        <p:spPr>
          <a:xfrm>
            <a:off x="1027333" y="3754486"/>
            <a:ext cx="604157" cy="60415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76264D61-AC26-415D-B76A-E43AE7F5AE33}"/>
              </a:ext>
            </a:extLst>
          </p:cNvPr>
          <p:cNvGrpSpPr/>
          <p:nvPr/>
        </p:nvGrpSpPr>
        <p:grpSpPr>
          <a:xfrm>
            <a:off x="302669" y="572497"/>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Ý nào dưới đây đúng với thái độ của hà mã khi cún nhờ đưa qua sông?</a:t>
              </a:r>
            </a:p>
          </p:txBody>
        </p:sp>
      </p:grpSp>
      <p:sp>
        <p:nvSpPr>
          <p:cNvPr id="14" name="TextBox 13">
            <a:extLst>
              <a:ext uri="{FF2B5EF4-FFF2-40B4-BE49-F238E27FC236}">
                <a16:creationId xmlns:a16="http://schemas.microsoft.com/office/drawing/2014/main" xmlns="" id="{98639F71-ABCF-47AA-95C8-157EB5C05020}"/>
              </a:ext>
            </a:extLst>
          </p:cNvPr>
          <p:cNvSpPr txBox="1"/>
          <p:nvPr/>
        </p:nvSpPr>
        <p:spPr>
          <a:xfrm>
            <a:off x="1085244" y="1875976"/>
            <a:ext cx="10773925" cy="2482667"/>
          </a:xfrm>
          <a:prstGeom prst="rect">
            <a:avLst/>
          </a:prstGeom>
          <a:noFill/>
        </p:spPr>
        <p:txBody>
          <a:bodyPr wrap="square">
            <a:spAutoFit/>
          </a:bodyPr>
          <a:lstStyle/>
          <a:p>
            <a:pPr algn="just">
              <a:lnSpc>
                <a:spcPct val="150000"/>
              </a:lnSpc>
            </a:pPr>
            <a:r>
              <a:rPr lang="en-US" sz="3600">
                <a:latin typeface="Arial" panose="020B0604020202020204" pitchFamily="34" charset="0"/>
                <a:ea typeface="Arial-Rounded" panose="020B0500000000000000" pitchFamily="34" charset="0"/>
                <a:cs typeface="Arial" panose="020B0604020202020204" pitchFamily="34" charset="0"/>
              </a:rPr>
              <a:t>a. bực mình bỏ đi</a:t>
            </a:r>
          </a:p>
          <a:p>
            <a:pPr algn="just">
              <a:lnSpc>
                <a:spcPct val="150000"/>
              </a:lnSpc>
            </a:pPr>
            <a:r>
              <a:rPr lang="en-US" sz="3600">
                <a:latin typeface="Arial" panose="020B0604020202020204" pitchFamily="34" charset="0"/>
                <a:ea typeface="Arial-Rounded" panose="020B0500000000000000" pitchFamily="34" charset="0"/>
                <a:cs typeface="Arial" panose="020B0604020202020204" pitchFamily="34" charset="0"/>
              </a:rPr>
              <a:t>b. bực mình nhưng đồng ý đưa qua sông</a:t>
            </a:r>
          </a:p>
          <a:p>
            <a:pPr algn="just">
              <a:lnSpc>
                <a:spcPct val="150000"/>
              </a:lnSpc>
            </a:pPr>
            <a:r>
              <a:rPr lang="en-US" sz="3600">
                <a:latin typeface="Arial" panose="020B0604020202020204" pitchFamily="34" charset="0"/>
                <a:ea typeface="Arial-Rounded" panose="020B0500000000000000" pitchFamily="34" charset="0"/>
                <a:cs typeface="Arial" panose="020B0604020202020204" pitchFamily="34" charset="0"/>
              </a:rPr>
              <a:t>c. vui vẻ đưa qua sông  </a:t>
            </a:r>
          </a:p>
        </p:txBody>
      </p:sp>
    </p:spTree>
    <p:extLst>
      <p:ext uri="{BB962C8B-B14F-4D97-AF65-F5344CB8AC3E}">
        <p14:creationId xmlns:p14="http://schemas.microsoft.com/office/powerpoint/2010/main" val="214972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749161" y="651713"/>
            <a:ext cx="10866501" cy="729710"/>
            <a:chOff x="294783" y="915918"/>
            <a:chExt cx="10893451" cy="731520"/>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47742" y="998494"/>
              <a:ext cx="10140492"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Vì sao dê con thấy xấu hổ?</a:t>
              </a:r>
            </a:p>
          </p:txBody>
        </p:sp>
      </p:grpSp>
      <p:sp>
        <p:nvSpPr>
          <p:cNvPr id="16" name="TextBox 15">
            <a:extLst>
              <a:ext uri="{FF2B5EF4-FFF2-40B4-BE49-F238E27FC236}">
                <a16:creationId xmlns:a16="http://schemas.microsoft.com/office/drawing/2014/main" xmlns="" id="{E31B7B67-0325-4E68-94B0-9380778D8DF5}"/>
              </a:ext>
            </a:extLst>
          </p:cNvPr>
          <p:cNvSpPr txBox="1"/>
          <p:nvPr/>
        </p:nvSpPr>
        <p:spPr>
          <a:xfrm>
            <a:off x="1473825" y="2121496"/>
            <a:ext cx="10115405" cy="1754326"/>
          </a:xfrm>
          <a:prstGeom prst="rect">
            <a:avLst/>
          </a:prstGeom>
          <a:solidFill>
            <a:srgbClr val="FFC000"/>
          </a:solidFill>
        </p:spPr>
        <p:txBody>
          <a:bodyPr wrap="square" rtlCol="0">
            <a:spAutoFit/>
          </a:bodyPr>
          <a:lstStyle/>
          <a:p>
            <a:pPr algn="just"/>
            <a:r>
              <a:rPr lang="en-US" sz="3600">
                <a:latin typeface="+mj-lt"/>
                <a:ea typeface="Arial-Rounded" pitchFamily="34" charset="0"/>
                <a:cs typeface="Arial-Rounded" pitchFamily="34" charset="0"/>
              </a:rPr>
              <a:t>Dê con xấu hổ vì nó nhận ra mình đã không nhớ lời cô dặn, đã không nói năng lịch sự, lễ phép nên không được cô hươu và anh hà mã giúp đỡ.</a:t>
            </a:r>
          </a:p>
        </p:txBody>
      </p: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536A8A1-E4CD-45CB-80D9-65C149C417CE}"/>
              </a:ext>
            </a:extLst>
          </p:cNvPr>
          <p:cNvGrpSpPr/>
          <p:nvPr/>
        </p:nvGrpSpPr>
        <p:grpSpPr>
          <a:xfrm>
            <a:off x="725670" y="539924"/>
            <a:ext cx="11069727" cy="729710"/>
            <a:chOff x="294783" y="915918"/>
            <a:chExt cx="11097181" cy="731520"/>
          </a:xfrm>
        </p:grpSpPr>
        <p:grpSp>
          <p:nvGrpSpPr>
            <p:cNvPr id="4" name="Group 3">
              <a:extLst>
                <a:ext uri="{FF2B5EF4-FFF2-40B4-BE49-F238E27FC236}">
                  <a16:creationId xmlns:a16="http://schemas.microsoft.com/office/drawing/2014/main" xmlns=""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xmlns=""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xmlns="" id="{5E1F93E1-ABA7-4B67-9C2D-C0CD53407DC6}"/>
                </a:ext>
              </a:extLst>
            </p:cNvPr>
            <p:cNvSpPr txBox="1"/>
            <p:nvPr/>
          </p:nvSpPr>
          <p:spPr>
            <a:xfrm>
              <a:off x="1047743" y="998494"/>
              <a:ext cx="10344221"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Em học được điều gì từ câu chuyện này?</a:t>
              </a:r>
            </a:p>
          </p:txBody>
        </p:sp>
      </p:grpSp>
      <p:pic>
        <p:nvPicPr>
          <p:cNvPr id="10" name="Picture 9">
            <a:extLst>
              <a:ext uri="{FF2B5EF4-FFF2-40B4-BE49-F238E27FC236}">
                <a16:creationId xmlns:a16="http://schemas.microsoft.com/office/drawing/2014/main" xmlns="" id="{83F969DA-C7DC-4355-B949-31CD27526E0A}"/>
              </a:ext>
            </a:extLst>
          </p:cNvPr>
          <p:cNvPicPr>
            <a:picLocks noChangeAspect="1"/>
          </p:cNvPicPr>
          <p:nvPr/>
        </p:nvPicPr>
        <p:blipFill>
          <a:blip r:embed="rId3"/>
          <a:stretch>
            <a:fillRect/>
          </a:stretch>
        </p:blipFill>
        <p:spPr>
          <a:xfrm>
            <a:off x="8896634" y="3718044"/>
            <a:ext cx="2327564" cy="2286000"/>
          </a:xfrm>
          <a:prstGeom prst="ellipse">
            <a:avLst/>
          </a:prstGeom>
        </p:spPr>
      </p:pic>
      <p:pic>
        <p:nvPicPr>
          <p:cNvPr id="12" name="Picture 11">
            <a:extLst>
              <a:ext uri="{FF2B5EF4-FFF2-40B4-BE49-F238E27FC236}">
                <a16:creationId xmlns:a16="http://schemas.microsoft.com/office/drawing/2014/main" xmlns="" id="{6ECAAE4A-E850-4969-8446-2EF07D6E723F}"/>
              </a:ext>
            </a:extLst>
          </p:cNvPr>
          <p:cNvPicPr>
            <a:picLocks noChangeAspect="1"/>
          </p:cNvPicPr>
          <p:nvPr/>
        </p:nvPicPr>
        <p:blipFill>
          <a:blip r:embed="rId4"/>
          <a:stretch>
            <a:fillRect/>
          </a:stretch>
        </p:blipFill>
        <p:spPr>
          <a:xfrm>
            <a:off x="696920" y="2121007"/>
            <a:ext cx="3466667" cy="3647619"/>
          </a:xfrm>
          <a:prstGeom prst="ellipse">
            <a:avLst/>
          </a:prstGeom>
        </p:spPr>
      </p:pic>
      <p:pic>
        <p:nvPicPr>
          <p:cNvPr id="16" name="Picture 15">
            <a:extLst>
              <a:ext uri="{FF2B5EF4-FFF2-40B4-BE49-F238E27FC236}">
                <a16:creationId xmlns:a16="http://schemas.microsoft.com/office/drawing/2014/main" xmlns="" id="{F8AA3E10-D4E7-492F-A179-0DA4B7FCC560}"/>
              </a:ext>
            </a:extLst>
          </p:cNvPr>
          <p:cNvPicPr>
            <a:picLocks noChangeAspect="1"/>
          </p:cNvPicPr>
          <p:nvPr/>
        </p:nvPicPr>
        <p:blipFill>
          <a:blip r:embed="rId5"/>
          <a:stretch>
            <a:fillRect/>
          </a:stretch>
        </p:blipFill>
        <p:spPr>
          <a:xfrm>
            <a:off x="4250367" y="3700069"/>
            <a:ext cx="2173608" cy="2041071"/>
          </a:xfrm>
          <a:prstGeom prst="ellipse">
            <a:avLst/>
          </a:prstGeom>
        </p:spPr>
      </p:pic>
      <p:pic>
        <p:nvPicPr>
          <p:cNvPr id="14" name="Picture 13">
            <a:extLst>
              <a:ext uri="{FF2B5EF4-FFF2-40B4-BE49-F238E27FC236}">
                <a16:creationId xmlns:a16="http://schemas.microsoft.com/office/drawing/2014/main" xmlns="" id="{947F66DE-A312-48C7-B25D-39B9883BF6E9}"/>
              </a:ext>
            </a:extLst>
          </p:cNvPr>
          <p:cNvPicPr>
            <a:picLocks noChangeAspect="1"/>
          </p:cNvPicPr>
          <p:nvPr/>
        </p:nvPicPr>
        <p:blipFill>
          <a:blip r:embed="rId6"/>
          <a:stretch>
            <a:fillRect/>
          </a:stretch>
        </p:blipFill>
        <p:spPr>
          <a:xfrm>
            <a:off x="6423975" y="1268627"/>
            <a:ext cx="2142857" cy="2676190"/>
          </a:xfrm>
          <a:prstGeom prst="ellipse">
            <a:avLst/>
          </a:prstGeom>
        </p:spPr>
      </p:pic>
    </p:spTree>
    <p:extLst>
      <p:ext uri="{BB962C8B-B14F-4D97-AF65-F5344CB8AC3E}">
        <p14:creationId xmlns:p14="http://schemas.microsoft.com/office/powerpoint/2010/main" val="72538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3E600133-7643-482B-ACD0-14326BA99AE7}"/>
              </a:ext>
            </a:extLst>
          </p:cNvPr>
          <p:cNvSpPr/>
          <p:nvPr/>
        </p:nvSpPr>
        <p:spPr>
          <a:xfrm>
            <a:off x="9776422" y="79738"/>
            <a:ext cx="2341337"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6" name="Group 5">
            <a:extLst>
              <a:ext uri="{FF2B5EF4-FFF2-40B4-BE49-F238E27FC236}">
                <a16:creationId xmlns:a16="http://schemas.microsoft.com/office/drawing/2014/main" xmlns="" id="{0A2B97E2-F950-4BA4-A3FB-C9FFBC52D92B}"/>
              </a:ext>
            </a:extLst>
          </p:cNvPr>
          <p:cNvGrpSpPr/>
          <p:nvPr/>
        </p:nvGrpSpPr>
        <p:grpSpPr>
          <a:xfrm>
            <a:off x="300642" y="210159"/>
            <a:ext cx="11560554" cy="6647841"/>
            <a:chOff x="300642" y="9152"/>
            <a:chExt cx="11560554" cy="6647841"/>
          </a:xfrm>
        </p:grpSpPr>
        <p:sp>
          <p:nvSpPr>
            <p:cNvPr id="7" name="TextBox 6">
              <a:extLst>
                <a:ext uri="{FF2B5EF4-FFF2-40B4-BE49-F238E27FC236}">
                  <a16:creationId xmlns:a16="http://schemas.microsoft.com/office/drawing/2014/main" xmlns="" id="{CC4D04B5-2A3F-495C-BF43-6988CDA10A9B}"/>
                </a:ext>
              </a:extLst>
            </p:cNvPr>
            <p:cNvSpPr txBox="1"/>
            <p:nvPr/>
          </p:nvSpPr>
          <p:spPr>
            <a:xfrm>
              <a:off x="300642" y="655350"/>
              <a:ext cx="11560554" cy="6001643"/>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Dê rủ cún vào rừng chơi, khi quay về thì bị lạc đường. Gặp cô hươu, dê rủ:</a:t>
              </a:r>
            </a:p>
            <a:p>
              <a:pPr algn="just"/>
              <a:r>
                <a:rPr lang="en-US" sz="2400">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2400">
                  <a:latin typeface="Arial" panose="020B0604020202020204" pitchFamily="34" charset="0"/>
                  <a:ea typeface="Arial-Rounded" panose="020B0500000000000000" pitchFamily="34" charset="0"/>
                  <a:cs typeface="Arial" panose="020B0604020202020204" pitchFamily="34" charset="0"/>
                </a:rPr>
                <a:t>	- Không biết. – Hươu lắc dầu, bỏ đi.</a:t>
              </a:r>
            </a:p>
            <a:p>
              <a:pPr algn="just"/>
              <a:r>
                <a:rPr lang="en-US" sz="2400">
                  <a:latin typeface="Arial" panose="020B0604020202020204" pitchFamily="34" charset="0"/>
                  <a:ea typeface="Arial-Rounded" panose="020B0500000000000000" pitchFamily="34" charset="0"/>
                  <a:cs typeface="Arial" panose="020B0604020202020204" pitchFamily="34" charset="0"/>
                </a:rPr>
                <a:t>	Đi tiếp, tới một con sông, thấy anh hà mã, dê nói to:</a:t>
              </a:r>
            </a:p>
            <a:p>
              <a:pPr algn="just"/>
              <a:r>
                <a:rPr lang="en-US" sz="2400">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2400">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2400">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2400">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a:p>
              <a:pPr algn="just"/>
              <a:r>
                <a:rPr lang="en-US" sz="2400">
                  <a:latin typeface="Arial" panose="020B0604020202020204" pitchFamily="34" charset="0"/>
                  <a:ea typeface="Arial-Rounded" panose="020B0500000000000000" pitchFamily="34" charset="0"/>
                  <a:cs typeface="Arial" panose="020B0604020202020204" pitchFamily="34" charset="0"/>
                </a:rPr>
                <a:t>	Dê con xấu hổ. Sang bên kia sông, dê nói với hà mã:</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đã giúp. Em biết mình sai rồi. Em xin lỗi anh ạ!</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mỉm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Em biết lỗi là tốt rồi. Giờ các em cứ đi theo đường này là về làng thôi.</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Cùng con rèn thói quen tốt</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8" name="TextBox 7">
              <a:extLst>
                <a:ext uri="{FF2B5EF4-FFF2-40B4-BE49-F238E27FC236}">
                  <a16:creationId xmlns:a16="http://schemas.microsoft.com/office/drawing/2014/main" xmlns="" id="{E3206D68-6A4C-4D02-98B3-7ADB9648D17B}"/>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1118955" y="674674"/>
            <a:ext cx="10384023" cy="1391626"/>
            <a:chOff x="292250" y="915918"/>
            <a:chExt cx="10409775" cy="1395078"/>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995274" y="984274"/>
              <a:ext cx="9706751" cy="1326722"/>
            </a:xfrm>
            <a:prstGeom prst="rect">
              <a:avLst/>
            </a:prstGeom>
            <a:noFill/>
          </p:spPr>
          <p:txBody>
            <a:bodyPr wrap="square" rtlCol="0">
              <a:spAutoFit/>
            </a:bodyPr>
            <a:lstStyle/>
            <a:p>
              <a:pPr algn="just"/>
              <a:r>
                <a:rPr lang="en-US" sz="4000">
                  <a:latin typeface="+mj-lt"/>
                  <a:ea typeface="Arial-Rounded" pitchFamily="34" charset="0"/>
                  <a:cs typeface="Arial-Rounded" pitchFamily="34" charset="0"/>
                </a:rPr>
                <a:t>Tìm trong bài những câu hỏi hoặc câu đề nghị lịch sự.</a:t>
              </a:r>
            </a:p>
          </p:txBody>
        </p:sp>
      </p:grpSp>
      <p:grpSp>
        <p:nvGrpSpPr>
          <p:cNvPr id="8" name="Group 7">
            <a:extLst>
              <a:ext uri="{FF2B5EF4-FFF2-40B4-BE49-F238E27FC236}">
                <a16:creationId xmlns:a16="http://schemas.microsoft.com/office/drawing/2014/main" xmlns="" id="{1CF7EF9E-F43C-4EC3-8076-DABFD28B04B6}"/>
              </a:ext>
            </a:extLst>
          </p:cNvPr>
          <p:cNvGrpSpPr/>
          <p:nvPr/>
        </p:nvGrpSpPr>
        <p:grpSpPr>
          <a:xfrm>
            <a:off x="221657" y="0"/>
            <a:ext cx="1021405" cy="924806"/>
            <a:chOff x="382486" y="1419041"/>
            <a:chExt cx="1023938" cy="927100"/>
          </a:xfrm>
        </p:grpSpPr>
        <p:sp>
          <p:nvSpPr>
            <p:cNvPr id="9" name="Oval 8">
              <a:extLst>
                <a:ext uri="{FF2B5EF4-FFF2-40B4-BE49-F238E27FC236}">
                  <a16:creationId xmlns:a16="http://schemas.microsoft.com/office/drawing/2014/main" xmlns=""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xmlns=""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a:extLst>
              <a:ext uri="{FF2B5EF4-FFF2-40B4-BE49-F238E27FC236}">
                <a16:creationId xmlns:a16="http://schemas.microsoft.com/office/drawing/2014/main" xmlns="" id="{15D21771-F48C-4FF8-9C3F-6301DB89CCD7}"/>
              </a:ext>
            </a:extLst>
          </p:cNvPr>
          <p:cNvSpPr txBox="1"/>
          <p:nvPr/>
        </p:nvSpPr>
        <p:spPr>
          <a:xfrm>
            <a:off x="1569572" y="2767280"/>
            <a:ext cx="9682738" cy="1938992"/>
          </a:xfrm>
          <a:prstGeom prst="rect">
            <a:avLst/>
          </a:prstGeom>
          <a:solidFill>
            <a:schemeClr val="accent1"/>
          </a:solidFill>
        </p:spPr>
        <p:txBody>
          <a:bodyPr wrap="square">
            <a:spAutoFit/>
          </a:bodyPr>
          <a:lstStyle/>
          <a:p>
            <a:pPr algn="just"/>
            <a:r>
              <a:rPr lang="en-US" sz="4000">
                <a:latin typeface="Arial" panose="020B0604020202020204" pitchFamily="34" charset="0"/>
                <a:cs typeface="Arial" panose="020B0604020202020204" pitchFamily="34" charset="0"/>
              </a:rPr>
              <a:t>Câu đề nghị lịch sự trong bài là:</a:t>
            </a:r>
          </a:p>
          <a:p>
            <a:pPr algn="just"/>
            <a:r>
              <a:rPr lang="en-US" sz="4000" i="1">
                <a:latin typeface="Arial" panose="020B0604020202020204" pitchFamily="34" charset="0"/>
                <a:ea typeface="Arial-Rounded" panose="020B0500000000000000" pitchFamily="34" charset="0"/>
                <a:cs typeface="Arial" panose="020B0604020202020204" pitchFamily="34" charset="0"/>
              </a:rPr>
              <a:t>- Chào anh hà mã, anh giúp bọn em qua sông được không ạ?</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590320" y="554381"/>
            <a:ext cx="10624460" cy="774725"/>
            <a:chOff x="292250" y="915918"/>
            <a:chExt cx="10650808"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Dựa vào bài đọc, nói tiếp các câu dưới đây:</a:t>
              </a:r>
            </a:p>
          </p:txBody>
        </p:sp>
      </p:grpSp>
      <p:sp>
        <p:nvSpPr>
          <p:cNvPr id="10" name="TextBox 9">
            <a:extLst>
              <a:ext uri="{FF2B5EF4-FFF2-40B4-BE49-F238E27FC236}">
                <a16:creationId xmlns:a16="http://schemas.microsoft.com/office/drawing/2014/main" xmlns="" id="{05B58188-83A8-47AA-8BB6-4E2A2F20562A}"/>
              </a:ext>
            </a:extLst>
          </p:cNvPr>
          <p:cNvSpPr txBox="1"/>
          <p:nvPr/>
        </p:nvSpPr>
        <p:spPr>
          <a:xfrm>
            <a:off x="1317506" y="2065280"/>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Muốn ai đó giúp, em cần phải (…).</a:t>
            </a:r>
          </a:p>
        </p:txBody>
      </p:sp>
      <p:sp>
        <p:nvSpPr>
          <p:cNvPr id="8" name="TextBox 7">
            <a:extLst>
              <a:ext uri="{FF2B5EF4-FFF2-40B4-BE49-F238E27FC236}">
                <a16:creationId xmlns:a16="http://schemas.microsoft.com/office/drawing/2014/main" xmlns="" id="{29BEF231-D925-4A51-9375-5BBB3DE7B317}"/>
              </a:ext>
            </a:extLst>
          </p:cNvPr>
          <p:cNvSpPr txBox="1"/>
          <p:nvPr/>
        </p:nvSpPr>
        <p:spPr>
          <a:xfrm>
            <a:off x="1317506" y="3095368"/>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Được ai đó giúp, em cần phải (…).</a:t>
            </a:r>
          </a:p>
        </p:txBody>
      </p:sp>
    </p:spTree>
    <p:extLst>
      <p:ext uri="{BB962C8B-B14F-4D97-AF65-F5344CB8AC3E}">
        <p14:creationId xmlns:p14="http://schemas.microsoft.com/office/powerpoint/2010/main" val="180325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590320" y="554381"/>
            <a:ext cx="10624460" cy="774725"/>
            <a:chOff x="292250" y="915918"/>
            <a:chExt cx="10650808"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Dựa vào bài đọc, nói tiếp các câu dưới đây:</a:t>
              </a:r>
            </a:p>
          </p:txBody>
        </p:sp>
      </p:grpSp>
      <p:sp>
        <p:nvSpPr>
          <p:cNvPr id="10" name="TextBox 9">
            <a:extLst>
              <a:ext uri="{FF2B5EF4-FFF2-40B4-BE49-F238E27FC236}">
                <a16:creationId xmlns:a16="http://schemas.microsoft.com/office/drawing/2014/main" xmlns="" id="{05B58188-83A8-47AA-8BB6-4E2A2F20562A}"/>
              </a:ext>
            </a:extLst>
          </p:cNvPr>
          <p:cNvSpPr txBox="1"/>
          <p:nvPr/>
        </p:nvSpPr>
        <p:spPr>
          <a:xfrm>
            <a:off x="1317506" y="2065280"/>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Muốn ai đó giúp, em cần phải (…).</a:t>
            </a:r>
          </a:p>
        </p:txBody>
      </p:sp>
      <p:sp>
        <p:nvSpPr>
          <p:cNvPr id="8" name="TextBox 7">
            <a:extLst>
              <a:ext uri="{FF2B5EF4-FFF2-40B4-BE49-F238E27FC236}">
                <a16:creationId xmlns:a16="http://schemas.microsoft.com/office/drawing/2014/main" xmlns="" id="{29BEF231-D925-4A51-9375-5BBB3DE7B317}"/>
              </a:ext>
            </a:extLst>
          </p:cNvPr>
          <p:cNvSpPr txBox="1"/>
          <p:nvPr/>
        </p:nvSpPr>
        <p:spPr>
          <a:xfrm>
            <a:off x="1317506" y="3095368"/>
            <a:ext cx="9897274" cy="1200329"/>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 Muốn ai đó giúp, em cần phải hỏi hoặc yêu cầu một cách lịch sự.</a:t>
            </a:r>
          </a:p>
        </p:txBody>
      </p:sp>
    </p:spTree>
    <p:extLst>
      <p:ext uri="{BB962C8B-B14F-4D97-AF65-F5344CB8AC3E}">
        <p14:creationId xmlns:p14="http://schemas.microsoft.com/office/powerpoint/2010/main" val="311767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A405393-1CC8-4F97-896A-54C7A849B4E3}"/>
              </a:ext>
            </a:extLst>
          </p:cNvPr>
          <p:cNvGrpSpPr/>
          <p:nvPr/>
        </p:nvGrpSpPr>
        <p:grpSpPr>
          <a:xfrm>
            <a:off x="590320" y="554381"/>
            <a:ext cx="10624460" cy="774725"/>
            <a:chOff x="292250" y="915918"/>
            <a:chExt cx="10650808" cy="776647"/>
          </a:xfrm>
        </p:grpSpPr>
        <p:grpSp>
          <p:nvGrpSpPr>
            <p:cNvPr id="4" name="Group 3">
              <a:extLst>
                <a:ext uri="{FF2B5EF4-FFF2-40B4-BE49-F238E27FC236}">
                  <a16:creationId xmlns:a16="http://schemas.microsoft.com/office/drawing/2014/main" xmlns=""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xmlns=""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xmlns=""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xmlns="" id="{52982427-0955-4ACA-9120-B42B1FAD046E}"/>
                </a:ext>
              </a:extLst>
            </p:cNvPr>
            <p:cNvSpPr txBox="1"/>
            <p:nvPr/>
          </p:nvSpPr>
          <p:spPr>
            <a:xfrm>
              <a:off x="1021239" y="1044631"/>
              <a:ext cx="992181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Dựa vào bài đọc, nói tiếp các câu dưới đây:</a:t>
              </a:r>
            </a:p>
          </p:txBody>
        </p:sp>
      </p:grpSp>
      <p:sp>
        <p:nvSpPr>
          <p:cNvPr id="10" name="TextBox 9">
            <a:extLst>
              <a:ext uri="{FF2B5EF4-FFF2-40B4-BE49-F238E27FC236}">
                <a16:creationId xmlns:a16="http://schemas.microsoft.com/office/drawing/2014/main" xmlns="" id="{05B58188-83A8-47AA-8BB6-4E2A2F20562A}"/>
              </a:ext>
            </a:extLst>
          </p:cNvPr>
          <p:cNvSpPr txBox="1"/>
          <p:nvPr/>
        </p:nvSpPr>
        <p:spPr>
          <a:xfrm>
            <a:off x="1317506" y="2065280"/>
            <a:ext cx="9897274"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b. Được ai đó giúp, em cần phải (…).</a:t>
            </a:r>
          </a:p>
        </p:txBody>
      </p:sp>
      <p:sp>
        <p:nvSpPr>
          <p:cNvPr id="8" name="TextBox 7">
            <a:extLst>
              <a:ext uri="{FF2B5EF4-FFF2-40B4-BE49-F238E27FC236}">
                <a16:creationId xmlns:a16="http://schemas.microsoft.com/office/drawing/2014/main" xmlns="" id="{29BEF231-D925-4A51-9375-5BBB3DE7B317}"/>
              </a:ext>
            </a:extLst>
          </p:cNvPr>
          <p:cNvSpPr txBox="1"/>
          <p:nvPr/>
        </p:nvSpPr>
        <p:spPr>
          <a:xfrm>
            <a:off x="1317506" y="3095368"/>
            <a:ext cx="9897274" cy="646331"/>
          </a:xfrm>
          <a:prstGeom prst="rect">
            <a:avLst/>
          </a:prstGeom>
          <a:noFill/>
        </p:spPr>
        <p:txBody>
          <a:bodyPr wrap="square" rtlCol="0">
            <a:spAutoFit/>
          </a:bodyPr>
          <a:lstStyle/>
          <a:p>
            <a:pPr algn="just"/>
            <a:r>
              <a:rPr lang="en-US" sz="3600">
                <a:ea typeface="Arial-Rounded" pitchFamily="34" charset="0"/>
                <a:cs typeface="Arial-Rounded" pitchFamily="34" charset="0"/>
              </a:rPr>
              <a:t>b. Được ai đó giúp, em cần phải nói lời cảm ơn.</a:t>
            </a:r>
          </a:p>
        </p:txBody>
      </p:sp>
    </p:spTree>
    <p:extLst>
      <p:ext uri="{BB962C8B-B14F-4D97-AF65-F5344CB8AC3E}">
        <p14:creationId xmlns:p14="http://schemas.microsoft.com/office/powerpoint/2010/main" val="20295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DEC88-47FF-45C7-8CCA-9C1F57037EE7}"/>
              </a:ext>
            </a:extLst>
          </p:cNvPr>
          <p:cNvSpPr>
            <a:spLocks noGrp="1"/>
          </p:cNvSpPr>
          <p:nvPr>
            <p:ph type="title"/>
          </p:nvPr>
        </p:nvSpPr>
        <p:spPr>
          <a:xfrm>
            <a:off x="1830463" y="2828686"/>
            <a:ext cx="9011708" cy="763600"/>
          </a:xfrm>
        </p:spPr>
        <p:txBody>
          <a:bodyPr/>
          <a:lstStyle/>
          <a:p>
            <a:r>
              <a:rPr lang="en-US" sz="5400"/>
              <a:t>Đóng vai nói lời đề nghị với bạn và đáp lại sự giúp đỡ của bạn cùng lớp</a:t>
            </a:r>
          </a:p>
        </p:txBody>
      </p:sp>
    </p:spTree>
    <p:extLst>
      <p:ext uri="{BB962C8B-B14F-4D97-AF65-F5344CB8AC3E}">
        <p14:creationId xmlns:p14="http://schemas.microsoft.com/office/powerpoint/2010/main" val="395843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DEBF15C-C95C-41E3-BC06-6E62B7B35804}"/>
              </a:ext>
            </a:extLst>
          </p:cNvPr>
          <p:cNvSpPr txBox="1"/>
          <p:nvPr/>
        </p:nvSpPr>
        <p:spPr>
          <a:xfrm>
            <a:off x="1191591" y="534196"/>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Em nói lời đáp thế nào trong những tình huống sau?</a:t>
            </a:r>
          </a:p>
        </p:txBody>
      </p:sp>
      <p:pic>
        <p:nvPicPr>
          <p:cNvPr id="4" name="Picture 3">
            <a:extLst>
              <a:ext uri="{FF2B5EF4-FFF2-40B4-BE49-F238E27FC236}">
                <a16:creationId xmlns:a16="http://schemas.microsoft.com/office/drawing/2014/main" xmlns=""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7" y="461657"/>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6803CE89-D204-4C84-9321-9DCCDCE854F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t="18827" r="48172"/>
          <a:stretch/>
        </p:blipFill>
        <p:spPr>
          <a:xfrm>
            <a:off x="2670190" y="1453241"/>
            <a:ext cx="6020421" cy="4751615"/>
          </a:xfrm>
          <a:prstGeom prst="rect">
            <a:avLst/>
          </a:prstGeom>
        </p:spPr>
      </p:pic>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32051" y="2670216"/>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A. dê và cún</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52697" y="4046737"/>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B. hươu</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02011" y="601910"/>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ea typeface="Arial-Rounded" pitchFamily="34" charset="0"/>
                <a:cs typeface="Arial-Rounded" pitchFamily="34" charset="0"/>
              </a:rPr>
              <a:t>Những nhân vật nào trong bài</a:t>
            </a:r>
          </a:p>
          <a:p>
            <a:pPr algn="ctr"/>
            <a:r>
              <a:rPr lang="en-US" sz="4800" b="1">
                <a:solidFill>
                  <a:schemeClr val="tx1"/>
                </a:solidFill>
                <a:ea typeface="Arial-Rounded" pitchFamily="34" charset="0"/>
                <a:cs typeface="Arial-Rounded" pitchFamily="34" charset="0"/>
              </a:rPr>
              <a:t>bị lạc đường?</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1935" y="2844339"/>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9054" y="427198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hà mã</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xmlns=""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8408" y="56695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8E50E7D-15E9-467F-AD30-222D7113F8F5}"/>
              </a:ext>
            </a:extLst>
          </p:cNvPr>
          <p:cNvSpPr/>
          <p:nvPr/>
        </p:nvSpPr>
        <p:spPr>
          <a:xfrm>
            <a:off x="1856322" y="4182419"/>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solidFill>
                  <a:schemeClr val="tx1"/>
                </a:solidFill>
                <a:latin typeface="+mj-lt"/>
                <a:ea typeface="Arial-Rounded" pitchFamily="34" charset="0"/>
                <a:cs typeface="Arial-Rounded" pitchFamily="34" charset="0"/>
              </a:rPr>
              <a:t>B. nói lời đề nghị lịch sự</a:t>
            </a:r>
            <a:endParaRPr lang="vi-VN" sz="4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xmlns="" id="{A01CB2C4-F399-46F9-92FA-37404079C498}"/>
              </a:ext>
            </a:extLst>
          </p:cNvPr>
          <p:cNvSpPr/>
          <p:nvPr/>
        </p:nvSpPr>
        <p:spPr>
          <a:xfrm>
            <a:off x="1849849" y="2923758"/>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A. ra lệnh cho người khác</a:t>
            </a:r>
            <a:endParaRPr lang="en-US" sz="4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xmlns=""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Khi cần sự giúp đỡ, chúng ta nên…</a:t>
            </a:r>
          </a:p>
        </p:txBody>
      </p:sp>
      <p:pic>
        <p:nvPicPr>
          <p:cNvPr id="12" name="Picture 11">
            <a:extLst>
              <a:ext uri="{FF2B5EF4-FFF2-40B4-BE49-F238E27FC236}">
                <a16:creationId xmlns:a16="http://schemas.microsoft.com/office/drawing/2014/main" xmlns=""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0363" y="4343267"/>
            <a:ext cx="576229" cy="599237"/>
          </a:xfrm>
          <a:prstGeom prst="rect">
            <a:avLst/>
          </a:prstGeom>
        </p:spPr>
      </p:pic>
      <p:pic>
        <p:nvPicPr>
          <p:cNvPr id="13" name="Picture 2">
            <a:extLst>
              <a:ext uri="{FF2B5EF4-FFF2-40B4-BE49-F238E27FC236}">
                <a16:creationId xmlns:a16="http://schemas.microsoft.com/office/drawing/2014/main" xmlns=""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0363" y="313572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939BFEB9-4613-46C9-B380-BA986AF7D0F0}"/>
              </a:ext>
            </a:extLst>
          </p:cNvPr>
          <p:cNvSpPr/>
          <p:nvPr/>
        </p:nvSpPr>
        <p:spPr>
          <a:xfrm>
            <a:off x="1832051" y="54443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solidFill>
                  <a:schemeClr val="tx1"/>
                </a:solidFill>
                <a:latin typeface="+mj-lt"/>
                <a:ea typeface="Arial-Rounded" pitchFamily="34" charset="0"/>
                <a:cs typeface="Arial-Rounded" pitchFamily="34" charset="0"/>
              </a:rPr>
              <a:t>C. im lặng</a:t>
            </a:r>
            <a:endParaRPr lang="en-US" sz="4800" dirty="0">
              <a:solidFill>
                <a:schemeClr val="tx1"/>
              </a:solidFill>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xmlns=""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2565" y="5656274"/>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2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xmlns=""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DEBF15C-C95C-41E3-BC06-6E62B7B35804}"/>
              </a:ext>
            </a:extLst>
          </p:cNvPr>
          <p:cNvSpPr txBox="1"/>
          <p:nvPr/>
        </p:nvSpPr>
        <p:spPr>
          <a:xfrm>
            <a:off x="1191591" y="534196"/>
            <a:ext cx="11029100"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Em nói lời đáp thế nào trong những tình huống sau?</a:t>
            </a:r>
          </a:p>
        </p:txBody>
      </p:sp>
      <p:pic>
        <p:nvPicPr>
          <p:cNvPr id="4" name="Picture 3">
            <a:extLst>
              <a:ext uri="{FF2B5EF4-FFF2-40B4-BE49-F238E27FC236}">
                <a16:creationId xmlns:a16="http://schemas.microsoft.com/office/drawing/2014/main" xmlns=""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7" y="461657"/>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6803CE89-D204-4C84-9321-9DCCDCE854F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50745" t="16939" r="-2573" b="1888"/>
          <a:stretch/>
        </p:blipFill>
        <p:spPr>
          <a:xfrm>
            <a:off x="2670190" y="1453241"/>
            <a:ext cx="6020421" cy="4751615"/>
          </a:xfrm>
          <a:prstGeom prst="rect">
            <a:avLst/>
          </a:prstGeom>
        </p:spPr>
      </p:pic>
    </p:spTree>
    <p:extLst>
      <p:ext uri="{BB962C8B-B14F-4D97-AF65-F5344CB8AC3E}">
        <p14:creationId xmlns:p14="http://schemas.microsoft.com/office/powerpoint/2010/main" val="7205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140FBB7-1337-4309-9B0B-6C3C9DB6611E}"/>
              </a:ext>
            </a:extLst>
          </p:cNvPr>
          <p:cNvGrpSpPr/>
          <p:nvPr/>
        </p:nvGrpSpPr>
        <p:grpSpPr>
          <a:xfrm>
            <a:off x="300642" y="210159"/>
            <a:ext cx="11560554" cy="6647841"/>
            <a:chOff x="300642" y="9152"/>
            <a:chExt cx="11560554" cy="6647841"/>
          </a:xfrm>
        </p:grpSpPr>
        <p:sp>
          <p:nvSpPr>
            <p:cNvPr id="6" name="TextBox 5">
              <a:extLst>
                <a:ext uri="{FF2B5EF4-FFF2-40B4-BE49-F238E27FC236}">
                  <a16:creationId xmlns:a16="http://schemas.microsoft.com/office/drawing/2014/main" xmlns="" id="{D8607396-411F-4C7D-A961-E8B5FDBD766A}"/>
                </a:ext>
              </a:extLst>
            </p:cNvPr>
            <p:cNvSpPr txBox="1"/>
            <p:nvPr/>
          </p:nvSpPr>
          <p:spPr>
            <a:xfrm>
              <a:off x="300642" y="655350"/>
              <a:ext cx="11560554" cy="6001643"/>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Dê rủ cún vào rừng chơi, khi quay về thì bị lạc đường. Gặp cô hươu, dê rủ:</a:t>
              </a:r>
            </a:p>
            <a:p>
              <a:pPr algn="just"/>
              <a:r>
                <a:rPr lang="en-US" sz="2400">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2400">
                  <a:latin typeface="Arial" panose="020B0604020202020204" pitchFamily="34" charset="0"/>
                  <a:ea typeface="Arial-Rounded" panose="020B0500000000000000" pitchFamily="34" charset="0"/>
                  <a:cs typeface="Arial" panose="020B0604020202020204" pitchFamily="34" charset="0"/>
                </a:rPr>
                <a:t>	- Không biết. – Hươu lắc dầu, bỏ đi.</a:t>
              </a:r>
            </a:p>
            <a:p>
              <a:pPr algn="just"/>
              <a:r>
                <a:rPr lang="en-US" sz="2400">
                  <a:latin typeface="Arial" panose="020B0604020202020204" pitchFamily="34" charset="0"/>
                  <a:ea typeface="Arial-Rounded" panose="020B0500000000000000" pitchFamily="34" charset="0"/>
                  <a:cs typeface="Arial" panose="020B0604020202020204" pitchFamily="34" charset="0"/>
                </a:rPr>
                <a:t>	Đi tiếp, tới một con sông, thấy anh hà mã, dê nói to:</a:t>
              </a:r>
            </a:p>
            <a:p>
              <a:pPr algn="just"/>
              <a:r>
                <a:rPr lang="en-US" sz="2400">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2400">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2400">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2400">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a:p>
              <a:pPr algn="just"/>
              <a:r>
                <a:rPr lang="en-US" sz="2400">
                  <a:latin typeface="Arial" panose="020B0604020202020204" pitchFamily="34" charset="0"/>
                  <a:ea typeface="Arial-Rounded" panose="020B0500000000000000" pitchFamily="34" charset="0"/>
                  <a:cs typeface="Arial" panose="020B0604020202020204" pitchFamily="34" charset="0"/>
                </a:rPr>
                <a:t>	Dê con xấu hổ. Sang bên kia sông, dê nói với hà mã:</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đã giúp. Em biết mình sai rồi. Em xin lỗi anh ạ!</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mỉm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Em biết lỗi là tốt rồi. Giờ các em cứ đi theo đường này là về làng thôi.</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Cùng con rèn thói quen tốt</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B6C1603C-3B00-4AAF-9BB7-2FE71F128583}"/>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C834D1E0-ACCA-4854-A959-AA803C7A6479}"/>
              </a:ext>
            </a:extLst>
          </p:cNvPr>
          <p:cNvGrpSpPr/>
          <p:nvPr/>
        </p:nvGrpSpPr>
        <p:grpSpPr>
          <a:xfrm>
            <a:off x="300642" y="236930"/>
            <a:ext cx="11560554" cy="6647841"/>
            <a:chOff x="300642" y="9152"/>
            <a:chExt cx="11560554" cy="6647841"/>
          </a:xfrm>
        </p:grpSpPr>
        <p:sp>
          <p:nvSpPr>
            <p:cNvPr id="15" name="TextBox 14">
              <a:extLst>
                <a:ext uri="{FF2B5EF4-FFF2-40B4-BE49-F238E27FC236}">
                  <a16:creationId xmlns:a16="http://schemas.microsoft.com/office/drawing/2014/main" xmlns="" id="{9911928F-56E8-4375-9E2B-6C6D664F637E}"/>
                </a:ext>
              </a:extLst>
            </p:cNvPr>
            <p:cNvSpPr txBox="1"/>
            <p:nvPr/>
          </p:nvSpPr>
          <p:spPr>
            <a:xfrm>
              <a:off x="300642" y="655350"/>
              <a:ext cx="11560554" cy="6001643"/>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Dê rủ cún vào rừng chơi, khi quay về thì bị lạc đường. Gặp cô hươu, dê rủ:</a:t>
              </a:r>
            </a:p>
            <a:p>
              <a:pPr algn="just"/>
              <a:r>
                <a:rPr lang="en-US" sz="2400">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2400">
                  <a:latin typeface="Arial" panose="020B0604020202020204" pitchFamily="34" charset="0"/>
                  <a:ea typeface="Arial-Rounded" panose="020B0500000000000000" pitchFamily="34" charset="0"/>
                  <a:cs typeface="Arial" panose="020B0604020202020204" pitchFamily="34" charset="0"/>
                </a:rPr>
                <a:t>	- Không biết. – Hươu lắc dầu, bỏ đi.</a:t>
              </a:r>
            </a:p>
            <a:p>
              <a:pPr algn="just"/>
              <a:r>
                <a:rPr lang="en-US" sz="2400">
                  <a:latin typeface="Arial" panose="020B0604020202020204" pitchFamily="34" charset="0"/>
                  <a:ea typeface="Arial-Rounded" panose="020B0500000000000000" pitchFamily="34" charset="0"/>
                  <a:cs typeface="Arial" panose="020B0604020202020204" pitchFamily="34" charset="0"/>
                </a:rPr>
                <a:t>	Đi tiếp, tới một con sông, thấy anh hà mã, dê nói to:</a:t>
              </a:r>
            </a:p>
            <a:p>
              <a:pPr algn="just"/>
              <a:r>
                <a:rPr lang="en-US" sz="2400">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2400">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2400">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2400">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a:p>
              <a:pPr algn="just"/>
              <a:r>
                <a:rPr lang="en-US" sz="2400">
                  <a:latin typeface="Arial" panose="020B0604020202020204" pitchFamily="34" charset="0"/>
                  <a:ea typeface="Arial-Rounded" panose="020B0500000000000000" pitchFamily="34" charset="0"/>
                  <a:cs typeface="Arial" panose="020B0604020202020204" pitchFamily="34" charset="0"/>
                </a:rPr>
                <a:t>	Dê con xấu hổ. Sang bên kia sông, dê nói với hà mã:</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đã giúp. Em biết mình sai rồi. Em xin lỗi anh ạ!</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mỉm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Em biết lỗi là tốt rồi. Giờ các em cứ đi theo đường này là về làng thôi.</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Cùng con rèn thói quen tốt</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16" name="TextBox 15">
              <a:extLst>
                <a:ext uri="{FF2B5EF4-FFF2-40B4-BE49-F238E27FC236}">
                  <a16:creationId xmlns:a16="http://schemas.microsoft.com/office/drawing/2014/main" xmlns="" id="{F3A66C17-1B83-47E6-B632-1155559632E1}"/>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22" name="Group 21">
            <a:extLst>
              <a:ext uri="{FF2B5EF4-FFF2-40B4-BE49-F238E27FC236}">
                <a16:creationId xmlns:a16="http://schemas.microsoft.com/office/drawing/2014/main" xmlns="" id="{C460A912-390B-40D7-B316-CD304B742FD7}"/>
              </a:ext>
            </a:extLst>
          </p:cNvPr>
          <p:cNvGrpSpPr/>
          <p:nvPr/>
        </p:nvGrpSpPr>
        <p:grpSpPr>
          <a:xfrm>
            <a:off x="300642" y="236930"/>
            <a:ext cx="11560554" cy="6647841"/>
            <a:chOff x="300642" y="9152"/>
            <a:chExt cx="11560554" cy="6647841"/>
          </a:xfrm>
        </p:grpSpPr>
        <p:sp>
          <p:nvSpPr>
            <p:cNvPr id="23" name="TextBox 22">
              <a:extLst>
                <a:ext uri="{FF2B5EF4-FFF2-40B4-BE49-F238E27FC236}">
                  <a16:creationId xmlns:a16="http://schemas.microsoft.com/office/drawing/2014/main" xmlns="" id="{9A5B74AE-4005-4544-8B54-B6FDB381C9F0}"/>
                </a:ext>
              </a:extLst>
            </p:cNvPr>
            <p:cNvSpPr txBox="1"/>
            <p:nvPr/>
          </p:nvSpPr>
          <p:spPr>
            <a:xfrm>
              <a:off x="300642" y="655350"/>
              <a:ext cx="11560554" cy="6001643"/>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a:t>
              </a:r>
              <a:r>
                <a:rPr lang="en-US" sz="2400">
                  <a:solidFill>
                    <a:srgbClr val="00B050"/>
                  </a:solidFill>
                  <a:latin typeface="Arial" panose="020B0604020202020204" pitchFamily="34" charset="0"/>
                  <a:cs typeface="Arial" panose="020B0604020202020204" pitchFamily="34" charset="0"/>
                </a:rPr>
                <a:t>Dê rủ cún vào rừng chơi, khi quay về thì bị lạc đường. Gặp cô hươu, dê rủ:</a:t>
              </a:r>
            </a:p>
            <a:p>
              <a:pPr algn="just"/>
              <a:r>
                <a:rPr lang="en-US" sz="2400">
                  <a:solidFill>
                    <a:srgbClr val="00B050"/>
                  </a:solidFill>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2400">
                  <a:solidFill>
                    <a:srgbClr val="00B050"/>
                  </a:solidFill>
                  <a:latin typeface="Arial" panose="020B0604020202020204" pitchFamily="34" charset="0"/>
                  <a:ea typeface="Arial-Rounded" panose="020B0500000000000000" pitchFamily="34" charset="0"/>
                  <a:cs typeface="Arial" panose="020B0604020202020204" pitchFamily="34" charset="0"/>
                </a:rPr>
                <a:t>	- Không biết. – Hươu lắc dầu, bỏ đi.</a:t>
              </a:r>
            </a:p>
            <a:p>
              <a:pPr algn="just"/>
              <a:r>
                <a:rPr lang="en-US" sz="2400">
                  <a:latin typeface="Arial" panose="020B0604020202020204" pitchFamily="34" charset="0"/>
                  <a:ea typeface="Arial-Rounded" panose="020B0500000000000000" pitchFamily="34" charset="0"/>
                  <a:cs typeface="Arial" panose="020B0604020202020204" pitchFamily="34" charset="0"/>
                </a:rPr>
                <a:t>	</a:t>
              </a:r>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Đi tiếp, tới một con sông, thấy anh hà mã, dê nói to:</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2400">
                  <a:solidFill>
                    <a:srgbClr val="C00000"/>
                  </a:solidFill>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a:p>
              <a:pPr algn="just"/>
              <a:r>
                <a:rPr lang="en-US" sz="2400">
                  <a:latin typeface="Arial" panose="020B0604020202020204" pitchFamily="34" charset="0"/>
                  <a:ea typeface="Arial-Rounded" panose="020B0500000000000000" pitchFamily="34" charset="0"/>
                  <a:cs typeface="Arial" panose="020B0604020202020204" pitchFamily="34" charset="0"/>
                </a:rPr>
                <a:t>	</a:t>
              </a:r>
              <a:r>
                <a:rPr lang="en-US" sz="2400">
                  <a:solidFill>
                    <a:srgbClr val="0070C0"/>
                  </a:solidFill>
                  <a:latin typeface="Arial" panose="020B0604020202020204" pitchFamily="34" charset="0"/>
                  <a:ea typeface="Arial-Rounded" panose="020B0500000000000000" pitchFamily="34" charset="0"/>
                  <a:cs typeface="Arial" panose="020B0604020202020204" pitchFamily="34" charset="0"/>
                </a:rPr>
                <a:t>Dê con xấu hổ. Sang bên kia sông, dê nói với hà mã:</a:t>
              </a:r>
            </a:p>
            <a:p>
              <a:pPr algn="just"/>
              <a:r>
                <a:rPr lang="en-US" sz="2400">
                  <a:solidFill>
                    <a:srgbClr val="0070C0"/>
                  </a:solidFill>
                  <a:latin typeface="Arial" panose="020B0604020202020204" pitchFamily="34" charset="0"/>
                  <a:ea typeface="Arial-Rounded" panose="020B0500000000000000" pitchFamily="34" charset="0"/>
                  <a:cs typeface="Arial" panose="020B0604020202020204" pitchFamily="34" charset="0"/>
                </a:rPr>
                <a:t>	- Cảm ơn anh đã giúp. Em biết mình sai rồi. Em xin lỗi anh ạ!</a:t>
              </a:r>
            </a:p>
            <a:p>
              <a:pPr algn="just"/>
              <a:r>
                <a:rPr lang="en-US" sz="2400">
                  <a:solidFill>
                    <a:srgbClr val="0070C0"/>
                  </a:solidFill>
                  <a:latin typeface="Arial" panose="020B0604020202020204" pitchFamily="34" charset="0"/>
                  <a:ea typeface="Arial-Rounded" panose="020B0500000000000000" pitchFamily="34" charset="0"/>
                  <a:cs typeface="Arial" panose="020B0604020202020204" pitchFamily="34" charset="0"/>
                </a:rPr>
                <a:t>	Hà mã mỉm cười:</a:t>
              </a:r>
            </a:p>
            <a:p>
              <a:pPr algn="just"/>
              <a:r>
                <a:rPr lang="en-US" sz="2400">
                  <a:solidFill>
                    <a:srgbClr val="0070C0"/>
                  </a:solidFill>
                  <a:latin typeface="Arial" panose="020B0604020202020204" pitchFamily="34" charset="0"/>
                  <a:ea typeface="Arial-Rounded" panose="020B0500000000000000" pitchFamily="34" charset="0"/>
                  <a:cs typeface="Arial" panose="020B0604020202020204" pitchFamily="34" charset="0"/>
                </a:rPr>
                <a:t>	- Em biết lỗi là tốt rồi. Giờ các em cứ đi theo đường này là về làng thôi.</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Cùng con rèn thói quen tốt</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24" name="TextBox 23">
              <a:extLst>
                <a:ext uri="{FF2B5EF4-FFF2-40B4-BE49-F238E27FC236}">
                  <a16:creationId xmlns:a16="http://schemas.microsoft.com/office/drawing/2014/main" xmlns="" id="{06B77092-9705-48A2-91DE-94CA61629E6F}"/>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7F68109-49ED-4986-9CA5-48F10D00F9D4}"/>
              </a:ext>
            </a:extLst>
          </p:cNvPr>
          <p:cNvGrpSpPr/>
          <p:nvPr/>
        </p:nvGrpSpPr>
        <p:grpSpPr>
          <a:xfrm>
            <a:off x="300642" y="210159"/>
            <a:ext cx="11560554" cy="6647841"/>
            <a:chOff x="300642" y="9152"/>
            <a:chExt cx="11560554" cy="6647841"/>
          </a:xfrm>
        </p:grpSpPr>
        <p:sp>
          <p:nvSpPr>
            <p:cNvPr id="11" name="TextBox 10">
              <a:extLst>
                <a:ext uri="{FF2B5EF4-FFF2-40B4-BE49-F238E27FC236}">
                  <a16:creationId xmlns:a16="http://schemas.microsoft.com/office/drawing/2014/main" xmlns="" id="{3188CFE8-FFF2-4624-A074-F5C593BCFCC5}"/>
                </a:ext>
              </a:extLst>
            </p:cNvPr>
            <p:cNvSpPr txBox="1"/>
            <p:nvPr/>
          </p:nvSpPr>
          <p:spPr>
            <a:xfrm>
              <a:off x="300642" y="655350"/>
              <a:ext cx="11560554" cy="6001643"/>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Dê rủ cún vào rừng chơi, khi quay về thì bị lạc đường. Gặp cô hươu, dê rủ:</a:t>
              </a:r>
            </a:p>
            <a:p>
              <a:pPr algn="just"/>
              <a:r>
                <a:rPr lang="en-US" sz="2400">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2400">
                  <a:latin typeface="Arial" panose="020B0604020202020204" pitchFamily="34" charset="0"/>
                  <a:ea typeface="Arial-Rounded" panose="020B0500000000000000" pitchFamily="34" charset="0"/>
                  <a:cs typeface="Arial" panose="020B0604020202020204" pitchFamily="34" charset="0"/>
                </a:rPr>
                <a:t>	- Không biết. – Hươu lắc dầu, bỏ đi.</a:t>
              </a:r>
            </a:p>
            <a:p>
              <a:pPr algn="just"/>
              <a:r>
                <a:rPr lang="en-US" sz="2400">
                  <a:latin typeface="Arial" panose="020B0604020202020204" pitchFamily="34" charset="0"/>
                  <a:ea typeface="Arial-Rounded" panose="020B0500000000000000" pitchFamily="34" charset="0"/>
                  <a:cs typeface="Arial" panose="020B0604020202020204" pitchFamily="34" charset="0"/>
                </a:rPr>
                <a:t>	Đi tiếp, tới một con sông, thấy anh hà mã, dê nói to:</a:t>
              </a:r>
            </a:p>
            <a:p>
              <a:pPr algn="just"/>
              <a:r>
                <a:rPr lang="en-US" sz="2400">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2400">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2400">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2400">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a:p>
              <a:pPr algn="just"/>
              <a:r>
                <a:rPr lang="en-US" sz="2400">
                  <a:latin typeface="Arial" panose="020B0604020202020204" pitchFamily="34" charset="0"/>
                  <a:ea typeface="Arial-Rounded" panose="020B0500000000000000" pitchFamily="34" charset="0"/>
                  <a:cs typeface="Arial" panose="020B0604020202020204" pitchFamily="34" charset="0"/>
                </a:rPr>
                <a:t>	Dê con xấu hổ. Sang bên kia sông, dê nói với hà mã:</a:t>
              </a:r>
            </a:p>
            <a:p>
              <a:pPr algn="just"/>
              <a:r>
                <a:rPr lang="en-US" sz="2400">
                  <a:latin typeface="Arial" panose="020B0604020202020204" pitchFamily="34" charset="0"/>
                  <a:ea typeface="Arial-Rounded" panose="020B0500000000000000" pitchFamily="34" charset="0"/>
                  <a:cs typeface="Arial" panose="020B0604020202020204" pitchFamily="34" charset="0"/>
                </a:rPr>
                <a:t>	- Cảm ơn anh đã giúp. Em biết mình sai rồi. Em xin lỗi anh ạ!</a:t>
              </a:r>
            </a:p>
            <a:p>
              <a:pPr algn="just"/>
              <a:r>
                <a:rPr lang="en-US" sz="2400">
                  <a:latin typeface="Arial" panose="020B0604020202020204" pitchFamily="34" charset="0"/>
                  <a:ea typeface="Arial-Rounded" panose="020B0500000000000000" pitchFamily="34" charset="0"/>
                  <a:cs typeface="Arial" panose="020B0604020202020204" pitchFamily="34" charset="0"/>
                </a:rPr>
                <a:t>	Hà mã mỉm cười:</a:t>
              </a:r>
            </a:p>
            <a:p>
              <a:pPr algn="just"/>
              <a:r>
                <a:rPr lang="en-US" sz="2400">
                  <a:latin typeface="Arial" panose="020B0604020202020204" pitchFamily="34" charset="0"/>
                  <a:ea typeface="Arial-Rounded" panose="020B0500000000000000" pitchFamily="34" charset="0"/>
                  <a:cs typeface="Arial" panose="020B0604020202020204" pitchFamily="34" charset="0"/>
                </a:rPr>
                <a:t>	- Em biết lỗi là tốt rồi. Giờ các em cứ đi theo đường này là về làng thôi.</a:t>
              </a:r>
            </a:p>
            <a:p>
              <a:pPr algn="r"/>
              <a:r>
                <a:rPr lang="en-US" sz="2400">
                  <a:latin typeface="Arial" panose="020B0604020202020204" pitchFamily="34" charset="0"/>
                  <a:ea typeface="Arial-Rounded" panose="020B0500000000000000" pitchFamily="34" charset="0"/>
                  <a:cs typeface="Arial" panose="020B0604020202020204" pitchFamily="34" charset="0"/>
                </a:rPr>
                <a:t>(Theo </a:t>
              </a:r>
              <a:r>
                <a:rPr lang="en-US" sz="2400" i="1">
                  <a:latin typeface="Arial" panose="020B0604020202020204" pitchFamily="34" charset="0"/>
                  <a:ea typeface="Arial-Rounded" panose="020B0500000000000000" pitchFamily="34" charset="0"/>
                  <a:cs typeface="Arial" panose="020B0604020202020204" pitchFamily="34" charset="0"/>
                </a:rPr>
                <a:t>Cùng con rèn thói quen tốt</a:t>
              </a:r>
              <a:r>
                <a:rPr lang="en-US" sz="2400">
                  <a:latin typeface="Arial" panose="020B0604020202020204" pitchFamily="34" charset="0"/>
                  <a:ea typeface="Arial-Rounded" panose="020B0500000000000000" pitchFamily="34" charset="0"/>
                  <a:cs typeface="Arial" panose="020B0604020202020204" pitchFamily="34" charset="0"/>
                </a:rPr>
                <a:t>)</a:t>
              </a:r>
            </a:p>
          </p:txBody>
        </p:sp>
        <p:sp>
          <p:nvSpPr>
            <p:cNvPr id="12" name="TextBox 11">
              <a:extLst>
                <a:ext uri="{FF2B5EF4-FFF2-40B4-BE49-F238E27FC236}">
                  <a16:creationId xmlns:a16="http://schemas.microsoft.com/office/drawing/2014/main" xmlns="" id="{3209B611-48EB-4C1A-9163-F6DEF6E0B301}"/>
                </a:ext>
              </a:extLst>
            </p:cNvPr>
            <p:cNvSpPr txBox="1"/>
            <p:nvPr/>
          </p:nvSpPr>
          <p:spPr>
            <a:xfrm>
              <a:off x="2732644" y="9152"/>
              <a:ext cx="7228852" cy="646197"/>
            </a:xfrm>
            <a:prstGeom prst="rect">
              <a:avLst/>
            </a:prstGeom>
            <a:noFill/>
          </p:spPr>
          <p:txBody>
            <a:bodyPr wrap="square" lIns="91305" tIns="45654" rIns="91305" bIns="45654" rtlCol="0">
              <a:spAutoFit/>
            </a:bodyPr>
            <a:lstStyle/>
            <a:p>
              <a:pPr algn="ctr"/>
              <a:r>
                <a:rPr lang="en-US" sz="3600" b="1">
                  <a:solidFill>
                    <a:schemeClr val="bg2">
                      <a:lumMod val="75000"/>
                    </a:schemeClr>
                  </a:solidFill>
                  <a:latin typeface="+mj-lt"/>
                  <a:ea typeface="Arial-Rounded" panose="020B0500000000000000" pitchFamily="34" charset="0"/>
                  <a:cs typeface="Arial-Rounded" panose="020B0500000000000000" pitchFamily="34" charset="0"/>
                </a:rPr>
                <a:t>CẢM ƠN ANH HÀ MÃ</a:t>
              </a:r>
              <a:endParaRPr lang="en-US" sz="36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xmlns=""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a:t>
            </a:r>
          </a:p>
        </p:txBody>
      </p:sp>
      <p:cxnSp>
        <p:nvCxnSpPr>
          <p:cNvPr id="18" name="Straight Connector 17">
            <a:extLst>
              <a:ext uri="{FF2B5EF4-FFF2-40B4-BE49-F238E27FC236}">
                <a16:creationId xmlns:a16="http://schemas.microsoft.com/office/drawing/2014/main" xmlns="" id="{7484C813-F37E-4FAE-8391-D586928D037A}"/>
              </a:ext>
            </a:extLst>
          </p:cNvPr>
          <p:cNvCxnSpPr>
            <a:cxnSpLocks/>
          </p:cNvCxnSpPr>
          <p:nvPr/>
        </p:nvCxnSpPr>
        <p:spPr>
          <a:xfrm>
            <a:off x="2286760" y="3100404"/>
            <a:ext cx="7937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03B9CB17-61FF-4F39-A771-3EAE3B01D679}"/>
              </a:ext>
            </a:extLst>
          </p:cNvPr>
          <p:cNvCxnSpPr>
            <a:cxnSpLocks/>
          </p:cNvCxnSpPr>
          <p:nvPr/>
        </p:nvCxnSpPr>
        <p:spPr>
          <a:xfrm>
            <a:off x="10188198" y="4575418"/>
            <a:ext cx="8731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18407" y="286622"/>
            <a:ext cx="11530067" cy="774726"/>
            <a:chOff x="294783" y="915918"/>
            <a:chExt cx="11558663" cy="776648"/>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52801" y="1044632"/>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Hươu đã làm gì khi nghe dê hỏi?</a:t>
              </a:r>
            </a:p>
          </p:txBody>
        </p:sp>
      </p:grpSp>
      <p:sp>
        <p:nvSpPr>
          <p:cNvPr id="17" name="TextBox 16">
            <a:extLst>
              <a:ext uri="{FF2B5EF4-FFF2-40B4-BE49-F238E27FC236}">
                <a16:creationId xmlns:a16="http://schemas.microsoft.com/office/drawing/2014/main" xmlns="" id="{8333DA43-01EF-473A-92A5-C8F912938479}"/>
              </a:ext>
            </a:extLst>
          </p:cNvPr>
          <p:cNvSpPr txBox="1"/>
          <p:nvPr/>
        </p:nvSpPr>
        <p:spPr>
          <a:xfrm>
            <a:off x="1107499" y="1894833"/>
            <a:ext cx="9946839" cy="2308324"/>
          </a:xfrm>
          <a:prstGeom prst="rect">
            <a:avLst/>
          </a:prstGeom>
          <a:solidFill>
            <a:srgbClr val="FFFFFF"/>
          </a:solidFill>
        </p:spPr>
        <p:txBody>
          <a:bodyPr wrap="square">
            <a:spAutoFit/>
          </a:bodyPr>
          <a:lstStyle/>
          <a:p>
            <a:pPr algn="just"/>
            <a:r>
              <a:rPr lang="en-US" sz="3600">
                <a:latin typeface="Arial" panose="020B0604020202020204" pitchFamily="34" charset="0"/>
                <a:cs typeface="Arial" panose="020B0604020202020204" pitchFamily="34" charset="0"/>
              </a:rPr>
              <a:t>	Dê rủ cún vào rừng chơi, khi quay về thì bị lạc đường. Gặp cô hươu, dê rủ:</a:t>
            </a:r>
          </a:p>
          <a:p>
            <a:pPr algn="just"/>
            <a:r>
              <a:rPr lang="en-US" sz="3600">
                <a:latin typeface="Arial" panose="020B0604020202020204" pitchFamily="34" charset="0"/>
                <a:ea typeface="Arial-Rounded" panose="020B0500000000000000" pitchFamily="34" charset="0"/>
                <a:cs typeface="Arial" panose="020B0604020202020204" pitchFamily="34" charset="0"/>
              </a:rPr>
              <a:t>	- Cô kia, về làng đi lối nào?</a:t>
            </a:r>
          </a:p>
          <a:p>
            <a:pPr algn="just"/>
            <a:r>
              <a:rPr lang="en-US" sz="3600">
                <a:latin typeface="Arial" panose="020B0604020202020204" pitchFamily="34" charset="0"/>
                <a:ea typeface="Arial-Rounded" panose="020B0500000000000000" pitchFamily="34" charset="0"/>
                <a:cs typeface="Arial" panose="020B0604020202020204" pitchFamily="34" charset="0"/>
              </a:rPr>
              <a:t>	- Không biết. – Hươu lắc dầu, bỏ đi.</a:t>
            </a:r>
          </a:p>
        </p:txBody>
      </p:sp>
      <p:sp>
        <p:nvSpPr>
          <p:cNvPr id="12" name="TextBox 11">
            <a:extLst>
              <a:ext uri="{FF2B5EF4-FFF2-40B4-BE49-F238E27FC236}">
                <a16:creationId xmlns:a16="http://schemas.microsoft.com/office/drawing/2014/main" xmlns="" id="{BFAC81BA-82D4-4D74-980E-FC0986F38AE6}"/>
              </a:ext>
            </a:extLst>
          </p:cNvPr>
          <p:cNvSpPr txBox="1"/>
          <p:nvPr/>
        </p:nvSpPr>
        <p:spPr>
          <a:xfrm>
            <a:off x="1240971" y="4761606"/>
            <a:ext cx="9813367" cy="1200329"/>
          </a:xfrm>
          <a:prstGeom prst="rect">
            <a:avLst/>
          </a:prstGeom>
          <a:solidFill>
            <a:schemeClr val="accent1"/>
          </a:solidFill>
        </p:spPr>
        <p:txBody>
          <a:bodyPr wrap="square">
            <a:spAutoFit/>
          </a:bodyPr>
          <a:lstStyle/>
          <a:p>
            <a:pPr algn="just"/>
            <a:r>
              <a:rPr lang="en-US" sz="3600">
                <a:latin typeface="Arial" panose="020B0604020202020204" pitchFamily="34" charset="0"/>
                <a:cs typeface="Arial" panose="020B0604020202020204" pitchFamily="34" charset="0"/>
              </a:rPr>
              <a:t>Khi nghe dê hỏi, </a:t>
            </a:r>
            <a:r>
              <a:rPr lang="en-US" sz="3600">
                <a:solidFill>
                  <a:srgbClr val="FF0000"/>
                </a:solidFill>
                <a:latin typeface="Arial" panose="020B0604020202020204" pitchFamily="34" charset="0"/>
                <a:cs typeface="Arial" panose="020B0604020202020204" pitchFamily="34" charset="0"/>
              </a:rPr>
              <a:t>hươu trả lời “không biết” rồi lắc đầu bỏ đi</a:t>
            </a:r>
            <a:r>
              <a:rPr lang="en-US" sz="3600">
                <a:latin typeface="Arial" panose="020B0604020202020204" pitchFamily="34" charset="0"/>
                <a:cs typeface="Arial" panose="020B0604020202020204" pitchFamily="34" charset="0"/>
              </a:rPr>
              <a:t>.</a:t>
            </a:r>
          </a:p>
        </p:txBody>
      </p:sp>
      <p:cxnSp>
        <p:nvCxnSpPr>
          <p:cNvPr id="13" name="Straight Connector 12">
            <a:extLst>
              <a:ext uri="{FF2B5EF4-FFF2-40B4-BE49-F238E27FC236}">
                <a16:creationId xmlns:a16="http://schemas.microsoft.com/office/drawing/2014/main" xmlns="" id="{BC5555DB-7DE1-4988-AFB9-EB09316FE892}"/>
              </a:ext>
            </a:extLst>
          </p:cNvPr>
          <p:cNvCxnSpPr>
            <a:cxnSpLocks/>
          </p:cNvCxnSpPr>
          <p:nvPr/>
        </p:nvCxnSpPr>
        <p:spPr>
          <a:xfrm>
            <a:off x="2344851" y="4203157"/>
            <a:ext cx="68481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6264D61-AC26-415D-B76A-E43AE7F5AE33}"/>
              </a:ext>
            </a:extLst>
          </p:cNvPr>
          <p:cNvGrpSpPr/>
          <p:nvPr/>
        </p:nvGrpSpPr>
        <p:grpSpPr>
          <a:xfrm>
            <a:off x="302669" y="229596"/>
            <a:ext cx="11556500" cy="1303479"/>
            <a:chOff x="294783" y="915918"/>
            <a:chExt cx="11585161" cy="1306712"/>
          </a:xfrm>
        </p:grpSpPr>
        <p:grpSp>
          <p:nvGrpSpPr>
            <p:cNvPr id="8" name="Group 7">
              <a:extLst>
                <a:ext uri="{FF2B5EF4-FFF2-40B4-BE49-F238E27FC236}">
                  <a16:creationId xmlns:a16="http://schemas.microsoft.com/office/drawing/2014/main" xmlns=""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xmlns=""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xmlns=""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xmlns="" id="{E8C76774-F026-4F5B-ABB2-1537E1362715}"/>
                </a:ext>
              </a:extLst>
            </p:cNvPr>
            <p:cNvSpPr txBox="1"/>
            <p:nvPr/>
          </p:nvSpPr>
          <p:spPr>
            <a:xfrm>
              <a:off x="1079299" y="1019324"/>
              <a:ext cx="10800645" cy="1203306"/>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Ý nào dưới đây đúng với thái độ của hà mã khi cún nhờ đưa qua sông?</a:t>
              </a:r>
            </a:p>
          </p:txBody>
        </p:sp>
      </p:grpSp>
      <p:sp>
        <p:nvSpPr>
          <p:cNvPr id="14" name="TextBox 13">
            <a:extLst>
              <a:ext uri="{FF2B5EF4-FFF2-40B4-BE49-F238E27FC236}">
                <a16:creationId xmlns:a16="http://schemas.microsoft.com/office/drawing/2014/main" xmlns="" id="{98639F71-ABCF-47AA-95C8-157EB5C05020}"/>
              </a:ext>
            </a:extLst>
          </p:cNvPr>
          <p:cNvSpPr txBox="1"/>
          <p:nvPr/>
        </p:nvSpPr>
        <p:spPr>
          <a:xfrm>
            <a:off x="1058812" y="1533075"/>
            <a:ext cx="10773925" cy="5016758"/>
          </a:xfrm>
          <a:prstGeom prst="rect">
            <a:avLst/>
          </a:prstGeom>
          <a:solidFill>
            <a:srgbClr val="FFFFFF"/>
          </a:solidFill>
        </p:spPr>
        <p:txBody>
          <a:bodyPr wrap="square">
            <a:spAutoFit/>
          </a:bodyPr>
          <a:lstStyle/>
          <a:p>
            <a:pPr algn="just"/>
            <a:r>
              <a:rPr lang="en-US" sz="3200">
                <a:latin typeface="Arial" panose="020B0604020202020204" pitchFamily="34" charset="0"/>
                <a:cs typeface="Arial" panose="020B0604020202020204" pitchFamily="34" charset="0"/>
              </a:rPr>
              <a:t>	</a:t>
            </a:r>
            <a:r>
              <a:rPr lang="en-US" sz="3200">
                <a:latin typeface="Arial" panose="020B0604020202020204" pitchFamily="34" charset="0"/>
                <a:ea typeface="Arial-Rounded" panose="020B0500000000000000" pitchFamily="34" charset="0"/>
                <a:cs typeface="Arial" panose="020B0604020202020204" pitchFamily="34" charset="0"/>
              </a:rPr>
              <a:t> Đi tiếp, tới một con sông, thấy anh hà mã, dê nói to:</a:t>
            </a:r>
          </a:p>
          <a:p>
            <a:pPr algn="just"/>
            <a:r>
              <a:rPr lang="en-US" sz="3200">
                <a:latin typeface="Arial" panose="020B0604020202020204" pitchFamily="34" charset="0"/>
                <a:ea typeface="Arial-Rounded" panose="020B0500000000000000" pitchFamily="34" charset="0"/>
                <a:cs typeface="Arial" panose="020B0604020202020204" pitchFamily="34" charset="0"/>
              </a:rPr>
              <a:t>	- Bọn tôi muốn về làng, hãy đưa bọn tôi qua sông!</a:t>
            </a:r>
          </a:p>
          <a:p>
            <a:pPr algn="just"/>
            <a:r>
              <a:rPr lang="en-US" sz="3200">
                <a:latin typeface="Arial" panose="020B0604020202020204" pitchFamily="34" charset="0"/>
                <a:ea typeface="Arial-Rounded" panose="020B0500000000000000" pitchFamily="34" charset="0"/>
                <a:cs typeface="Arial" panose="020B0604020202020204" pitchFamily="34" charset="0"/>
              </a:rPr>
              <a:t>	Hà mã phật ý, định bỏ đi. Thấy vậy, cún nói:</a:t>
            </a:r>
          </a:p>
          <a:p>
            <a:pPr algn="just"/>
            <a:r>
              <a:rPr lang="en-US" sz="3200">
                <a:latin typeface="Arial" panose="020B0604020202020204" pitchFamily="34" charset="0"/>
                <a:ea typeface="Arial-Rounded" panose="020B0500000000000000" pitchFamily="34" charset="0"/>
                <a:cs typeface="Arial" panose="020B0604020202020204" pitchFamily="34" charset="0"/>
              </a:rPr>
              <a:t>	- Chào anh hà mã, anh giúp bọn em qua sông được không ạ?</a:t>
            </a:r>
          </a:p>
          <a:p>
            <a:pPr algn="just"/>
            <a:r>
              <a:rPr lang="en-US" sz="3200">
                <a:latin typeface="Arial" panose="020B0604020202020204" pitchFamily="34" charset="0"/>
                <a:ea typeface="Arial-Rounded" panose="020B0500000000000000" pitchFamily="34" charset="0"/>
                <a:cs typeface="Arial" panose="020B0604020202020204" pitchFamily="34" charset="0"/>
              </a:rPr>
              <a:t>	- Được chứ! Em ngoan quá! – Hà mã vui vẻ nói.</a:t>
            </a:r>
          </a:p>
          <a:p>
            <a:pPr algn="just"/>
            <a:r>
              <a:rPr lang="en-US" sz="3200">
                <a:latin typeface="Arial" panose="020B0604020202020204" pitchFamily="34" charset="0"/>
                <a:ea typeface="Arial-Rounded" panose="020B0500000000000000" pitchFamily="34" charset="0"/>
                <a:cs typeface="Arial" panose="020B0604020202020204" pitchFamily="34" charset="0"/>
              </a:rPr>
              <a:t>	- Cảm ơn anh! – Cún đáp rồi quay sang nói nhỏ với dê:</a:t>
            </a:r>
          </a:p>
          <a:p>
            <a:pPr algn="just"/>
            <a:r>
              <a:rPr lang="en-US" sz="3200">
                <a:latin typeface="Arial" panose="020B0604020202020204" pitchFamily="34" charset="0"/>
                <a:ea typeface="Arial-Rounded" panose="020B0500000000000000" pitchFamily="34" charset="0"/>
                <a:cs typeface="Arial" panose="020B0604020202020204" pitchFamily="34" charset="0"/>
              </a:rPr>
              <a:t>	- Cậu quên lời cô dặn rồi à? Muốn ai đó giúp, phải hỏi một cách lịch sự, còn khi họ giúp mình, phải nói “cảm ơn”!</a:t>
            </a:r>
          </a:p>
        </p:txBody>
      </p:sp>
    </p:spTree>
    <p:extLst>
      <p:ext uri="{BB962C8B-B14F-4D97-AF65-F5344CB8AC3E}">
        <p14:creationId xmlns:p14="http://schemas.microsoft.com/office/powerpoint/2010/main" val="416472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994</Words>
  <Application>Microsoft Office PowerPoint</Application>
  <PresentationFormat>Custom</PresentationFormat>
  <Paragraphs>196</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Patrick Hand</vt:lpstr>
      <vt:lpstr>Scope One</vt:lpstr>
      <vt:lpstr>Times New Roman</vt:lpstr>
      <vt:lpstr>Arial-Rounded</vt:lpstr>
      <vt:lpstr>Kawaii Doodles Newsletter by Slidesgo</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Đóng vai nói lời đề nghị với bạn và đáp lại sự giúp đỡ của bạn cùng lớp</vt:lpstr>
      <vt:lpstr>PowerPoint Presentation</vt:lpstr>
      <vt:lpstr>PowerPoint Presentation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Windows User</cp:lastModifiedBy>
  <cp:revision>227</cp:revision>
  <dcterms:modified xsi:type="dcterms:W3CDTF">2022-04-10T04:01:21Z</dcterms:modified>
</cp:coreProperties>
</file>