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74" r:id="rId4"/>
  </p:sldMasterIdLst>
  <p:notesMasterIdLst>
    <p:notesMasterId r:id="rId35"/>
  </p:notesMasterIdLst>
  <p:sldIdLst>
    <p:sldId id="354" r:id="rId5"/>
    <p:sldId id="258" r:id="rId6"/>
    <p:sldId id="265" r:id="rId7"/>
    <p:sldId id="266" r:id="rId8"/>
    <p:sldId id="256" r:id="rId9"/>
    <p:sldId id="348" r:id="rId10"/>
    <p:sldId id="292" r:id="rId11"/>
    <p:sldId id="321" r:id="rId12"/>
    <p:sldId id="339" r:id="rId13"/>
    <p:sldId id="296" r:id="rId14"/>
    <p:sldId id="324" r:id="rId15"/>
    <p:sldId id="341" r:id="rId16"/>
    <p:sldId id="325" r:id="rId17"/>
    <p:sldId id="263" r:id="rId18"/>
    <p:sldId id="352" r:id="rId19"/>
    <p:sldId id="351" r:id="rId20"/>
    <p:sldId id="327" r:id="rId21"/>
    <p:sldId id="345" r:id="rId22"/>
    <p:sldId id="329" r:id="rId23"/>
    <p:sldId id="346" r:id="rId24"/>
    <p:sldId id="353" r:id="rId25"/>
    <p:sldId id="330" r:id="rId26"/>
    <p:sldId id="332" r:id="rId27"/>
    <p:sldId id="259" r:id="rId28"/>
    <p:sldId id="294" r:id="rId29"/>
    <p:sldId id="347" r:id="rId30"/>
    <p:sldId id="349" r:id="rId31"/>
    <p:sldId id="350" r:id="rId32"/>
    <p:sldId id="273" r:id="rId33"/>
    <p:sldId id="295"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865" autoAdjust="0"/>
  </p:normalViewPr>
  <p:slideViewPr>
    <p:cSldViewPr showGuides="1">
      <p:cViewPr varScale="1">
        <p:scale>
          <a:sx n="34" d="100"/>
          <a:sy n="34" d="100"/>
        </p:scale>
        <p:origin x="1260" y="8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2025/3/25</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
        <p:nvSpPr>
          <p:cNvPr id="2" name="Rectangle: Rounded Corners 1"/>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270" algn="l"/>
          <a:tab pos="2414270" algn="l"/>
          <a:tab pos="2414270" algn="l"/>
          <a:tab pos="2414270" algn="l"/>
        </a:tabLst>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t>2025/3/25</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fld id="{49AE70B2-8BF9-45C0-BB95-33D1B9D3A854}" type="slidenum">
              <a:rPr lang="zh-CN" altLang="en-US" smtClean="0">
                <a:solidFill>
                  <a:srgbClr val="000000">
                    <a:tint val="75000"/>
                  </a:srgbClr>
                </a:solidFill>
              </a:rPr>
              <a:t>‹#›</a:t>
            </a:fld>
            <a:endParaRPr lang="zh-CN" altLang="en-US" dirty="0">
              <a:solidFill>
                <a:srgbClr val="000000">
                  <a:tint val="75000"/>
                </a:srgbClr>
              </a:solidFill>
            </a:endParaRPr>
          </a:p>
        </p:txBody>
      </p:sp>
    </p:spTree>
    <p:custDataLst>
      <p:tags r:id="rId3"/>
    </p:custData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270" algn="l"/>
          <a:tab pos="2414270" algn="l"/>
          <a:tab pos="2414270" algn="l"/>
          <a:tab pos="2414270" algn="l"/>
        </a:tabLst>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D27D9AE-89FA-4B18-9DED-E505D6AB625E}"/>
              </a:ext>
            </a:extLst>
          </p:cNvPr>
          <p:cNvSpPr/>
          <p:nvPr/>
        </p:nvSpPr>
        <p:spPr>
          <a:xfrm>
            <a:off x="457200" y="266700"/>
            <a:ext cx="17449800" cy="967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A66A4052-FC9D-4B1E-AA22-C4288A6D6563}"/>
              </a:ext>
            </a:extLst>
          </p:cNvPr>
          <p:cNvPicPr>
            <a:picLocks noChangeAspect="1"/>
          </p:cNvPicPr>
          <p:nvPr/>
        </p:nvPicPr>
        <p:blipFill>
          <a:blip r:embed="rId2"/>
          <a:stretch>
            <a:fillRect/>
          </a:stretch>
        </p:blipFill>
        <p:spPr>
          <a:xfrm>
            <a:off x="930062" y="876300"/>
            <a:ext cx="2615378" cy="2553476"/>
          </a:xfrm>
          <a:prstGeom prst="rect">
            <a:avLst/>
          </a:prstGeom>
        </p:spPr>
      </p:pic>
      <p:sp>
        <p:nvSpPr>
          <p:cNvPr id="4" name="Hộp Văn bản 11">
            <a:extLst>
              <a:ext uri="{FF2B5EF4-FFF2-40B4-BE49-F238E27FC236}">
                <a16:creationId xmlns:a16="http://schemas.microsoft.com/office/drawing/2014/main" id="{19FCED73-611A-4812-BBA0-0D08AF74F434}"/>
              </a:ext>
            </a:extLst>
          </p:cNvPr>
          <p:cNvSpPr txBox="1"/>
          <p:nvPr/>
        </p:nvSpPr>
        <p:spPr>
          <a:xfrm>
            <a:off x="3697687" y="657617"/>
            <a:ext cx="12227960" cy="830997"/>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800" dirty="0">
                <a:solidFill>
                  <a:prstClr val="black"/>
                </a:solidFill>
              </a:rPr>
              <a:t>TRƯỜNG TIỂU HỌC ĐOÀN KẾT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sp>
        <p:nvSpPr>
          <p:cNvPr id="5" name="Hộp Văn bản 11">
            <a:extLst>
              <a:ext uri="{FF2B5EF4-FFF2-40B4-BE49-F238E27FC236}">
                <a16:creationId xmlns:a16="http://schemas.microsoft.com/office/drawing/2014/main" id="{A54B9B2D-82A3-413C-A6F8-90DBE1E434A6}"/>
              </a:ext>
            </a:extLst>
          </p:cNvPr>
          <p:cNvSpPr txBox="1"/>
          <p:nvPr/>
        </p:nvSpPr>
        <p:spPr>
          <a:xfrm>
            <a:off x="5647281" y="8285584"/>
            <a:ext cx="8229600" cy="769441"/>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noFill/>
            <a:extLst>
              <a:ext uri="{C807C97D-BFC1-408E-A445-0C87EB9F89A2}">
                <ask:lineSketchStyleProps xmln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GV </a:t>
            </a:r>
            <a:r>
              <a:rPr lang="en-US" sz="4400" b="1" dirty="0" err="1">
                <a:solidFill>
                  <a:prstClr val="black"/>
                </a:solidFill>
                <a:latin typeface="Times New Roman" panose="02020603050405020304" pitchFamily="18" charset="0"/>
                <a:cs typeface="Times New Roman" panose="02020603050405020304" pitchFamily="18" charset="0"/>
              </a:rPr>
              <a:t>Khúc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Hải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Yến</a:t>
            </a:r>
            <a:r>
              <a:rPr lang="en-US" sz="4400" b="1" dirty="0">
                <a:solidFill>
                  <a:prstClr val="black"/>
                </a:solidFill>
                <a:latin typeface="Times New Roman" panose="02020603050405020304" pitchFamily="18" charset="0"/>
                <a:cs typeface="Times New Roman" panose="02020603050405020304" pitchFamily="18" charset="0"/>
              </a:rPr>
              <a:t> – </a:t>
            </a:r>
            <a:r>
              <a:rPr lang="en-US" sz="4400" b="1" dirty="0" err="1">
                <a:solidFill>
                  <a:prstClr val="black"/>
                </a:solidFill>
                <a:latin typeface="Times New Roman" panose="02020603050405020304" pitchFamily="18" charset="0"/>
                <a:cs typeface="Times New Roman" panose="02020603050405020304" pitchFamily="18" charset="0"/>
              </a:rPr>
              <a:t>Lớp</a:t>
            </a:r>
            <a:r>
              <a:rPr lang="en-US" sz="4400" b="1" dirty="0">
                <a:solidFill>
                  <a:prstClr val="black"/>
                </a:solidFill>
                <a:latin typeface="Times New Roman" panose="02020603050405020304" pitchFamily="18" charset="0"/>
                <a:cs typeface="Times New Roman" panose="02020603050405020304" pitchFamily="18" charset="0"/>
              </a:rPr>
              <a:t> 5A2</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C42BEF9-1D3F-45E1-A08C-7868CB90FE35}"/>
              </a:ext>
            </a:extLst>
          </p:cNvPr>
          <p:cNvPicPr>
            <a:picLocks noChangeAspect="1"/>
          </p:cNvPicPr>
          <p:nvPr/>
        </p:nvPicPr>
        <p:blipFill>
          <a:blip r:embed="rId3"/>
          <a:stretch>
            <a:fillRect/>
          </a:stretch>
        </p:blipFill>
        <p:spPr>
          <a:xfrm>
            <a:off x="6435147" y="1879531"/>
            <a:ext cx="5169856" cy="2926334"/>
          </a:xfrm>
          <a:prstGeom prst="rect">
            <a:avLst/>
          </a:prstGeom>
        </p:spPr>
      </p:pic>
      <p:pic>
        <p:nvPicPr>
          <p:cNvPr id="7" name="Picture 6">
            <a:extLst>
              <a:ext uri="{FF2B5EF4-FFF2-40B4-BE49-F238E27FC236}">
                <a16:creationId xmlns:a16="http://schemas.microsoft.com/office/drawing/2014/main" id="{1F321E9D-87B3-4ABF-96CA-0582222ABEE3}"/>
              </a:ext>
            </a:extLst>
          </p:cNvPr>
          <p:cNvPicPr>
            <a:picLocks noChangeAspect="1"/>
          </p:cNvPicPr>
          <p:nvPr/>
        </p:nvPicPr>
        <p:blipFill>
          <a:blip r:embed="rId4"/>
          <a:stretch>
            <a:fillRect/>
          </a:stretch>
        </p:blipFill>
        <p:spPr>
          <a:xfrm>
            <a:off x="5181600" y="4123523"/>
            <a:ext cx="8695281" cy="3272986"/>
          </a:xfrm>
          <a:prstGeom prst="rect">
            <a:avLst/>
          </a:prstGeom>
        </p:spPr>
      </p:pic>
    </p:spTree>
    <p:extLst>
      <p:ext uri="{BB962C8B-B14F-4D97-AF65-F5344CB8AC3E}">
        <p14:creationId xmlns:p14="http://schemas.microsoft.com/office/powerpoint/2010/main" val="275479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400" y="2400300"/>
            <a:ext cx="4965189" cy="1440371"/>
            <a:chOff x="1080655" y="2358936"/>
            <a:chExt cx="3310126" cy="960247"/>
          </a:xfrm>
        </p:grpSpPr>
        <p:sp>
          <p:nvSpPr>
            <p:cNvPr id="4" name="Rectangle: Rounded Corners 3"/>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1:</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8" name="TextBox 7"/>
          <p:cNvSpPr txBox="1"/>
          <p:nvPr/>
        </p:nvSpPr>
        <p:spPr>
          <a:xfrm>
            <a:off x="5454629" y="2637265"/>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Microsoft YaHei" panose="020B0503020204020204" pitchFamily="34" charset="-122"/>
            </a:endParaRPr>
          </a:p>
        </p:txBody>
      </p:sp>
      <p:grpSp>
        <p:nvGrpSpPr>
          <p:cNvPr id="9" name="Group 8"/>
          <p:cNvGrpSpPr/>
          <p:nvPr/>
        </p:nvGrpSpPr>
        <p:grpSpPr>
          <a:xfrm>
            <a:off x="914400" y="4381846"/>
            <a:ext cx="4965189" cy="1440371"/>
            <a:chOff x="1080655" y="2358936"/>
            <a:chExt cx="3310126" cy="960247"/>
          </a:xfrm>
        </p:grpSpPr>
        <p:sp>
          <p:nvSpPr>
            <p:cNvPr id="10" name="Rectangle: Rounded Corners 9"/>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1" name="TextBox 10"/>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2:</a:t>
              </a:r>
              <a:endParaRPr lang="vi-VN" sz="7200" b="1" dirty="0">
                <a:solidFill>
                  <a:prstClr val="black"/>
                </a:solidFill>
                <a:latin typeface="Cambria" panose="02040503050406030204" pitchFamily="18" charset="0"/>
                <a:ea typeface="Microsoft YaHei" panose="020B0503020204020204" pitchFamily="34" charset="-122"/>
              </a:endParaRPr>
            </a:p>
          </p:txBody>
        </p:sp>
      </p:grpSp>
      <p:grpSp>
        <p:nvGrpSpPr>
          <p:cNvPr id="12" name="Group 11"/>
          <p:cNvGrpSpPr/>
          <p:nvPr/>
        </p:nvGrpSpPr>
        <p:grpSpPr>
          <a:xfrm>
            <a:off x="914400" y="6363393"/>
            <a:ext cx="4965189" cy="1440371"/>
            <a:chOff x="1080655" y="2358936"/>
            <a:chExt cx="3310126" cy="960247"/>
          </a:xfrm>
        </p:grpSpPr>
        <p:sp>
          <p:nvSpPr>
            <p:cNvPr id="13" name="Rectangle: Rounded Corners 12"/>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4" name="TextBox 13"/>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3:</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15" name="TextBox 14"/>
          <p:cNvSpPr txBox="1"/>
          <p:nvPr/>
        </p:nvSpPr>
        <p:spPr>
          <a:xfrm>
            <a:off x="5496099" y="4618277"/>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Microsoft YaHei" panose="020B0503020204020204" pitchFamily="34" charset="-122"/>
            </a:endParaRPr>
          </a:p>
        </p:txBody>
      </p:sp>
      <p:sp>
        <p:nvSpPr>
          <p:cNvPr id="16" name="TextBox 15"/>
          <p:cNvSpPr txBox="1"/>
          <p:nvPr/>
        </p:nvSpPr>
        <p:spPr>
          <a:xfrm>
            <a:off x="5436525" y="6579876"/>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Microsoft YaHei" panose="020B0503020204020204" pitchFamily="34" charset="-122"/>
            </a:endParaRPr>
          </a:p>
        </p:txBody>
      </p:sp>
      <p:pic>
        <p:nvPicPr>
          <p:cNvPr id="6" name="Picture 5"/>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p:cNvGrpSpPr/>
          <p:nvPr/>
        </p:nvGrpSpPr>
        <p:grpSpPr>
          <a:xfrm>
            <a:off x="989214" y="8307028"/>
            <a:ext cx="4965189" cy="1440371"/>
            <a:chOff x="1080655" y="2358936"/>
            <a:chExt cx="3310126" cy="960247"/>
          </a:xfrm>
        </p:grpSpPr>
        <p:sp>
          <p:nvSpPr>
            <p:cNvPr id="7" name="Rectangle: Rounded Corners 6"/>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7" name="TextBox 16"/>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4:</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18" name="TextBox 17"/>
          <p:cNvSpPr txBox="1"/>
          <p:nvPr/>
        </p:nvSpPr>
        <p:spPr>
          <a:xfrm>
            <a:off x="5511339" y="8479434"/>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11044" y="3638149"/>
            <a:ext cx="15665912" cy="3352800"/>
            <a:chOff x="1047403" y="2244023"/>
            <a:chExt cx="9493333" cy="1828801"/>
          </a:xfrm>
          <a:solidFill>
            <a:schemeClr val="bg1"/>
          </a:solidFill>
        </p:grpSpPr>
        <p:sp>
          <p:nvSpPr>
            <p:cNvPr id="5" name="Rectangle: Rounded Corners 4"/>
            <p:cNvSpPr/>
            <p:nvPr/>
          </p:nvSpPr>
          <p:spPr>
            <a:xfrm>
              <a:off x="1047403" y="2244023"/>
              <a:ext cx="9493333" cy="1828801"/>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6" name="TextBox 5"/>
            <p:cNvSpPr txBox="1"/>
            <p:nvPr/>
          </p:nvSpPr>
          <p:spPr>
            <a:xfrm>
              <a:off x="1259324" y="2319712"/>
              <a:ext cx="9164704" cy="1722966"/>
            </a:xfrm>
            <a:prstGeom prst="rect">
              <a:avLst/>
            </a:prstGeom>
            <a:grpFill/>
          </p:spPr>
          <p:txBody>
            <a:bodyPr wrap="square" rtlCol="0">
              <a:spAutoFit/>
            </a:bodyPr>
            <a:lstStyle/>
            <a:p>
              <a:pPr indent="457200" algn="just" defTabSz="1371600"/>
              <a:r>
                <a:rPr lang="vi-VN" sz="5400" b="1" dirty="0">
                  <a:solidFill>
                    <a:srgbClr val="000000"/>
                  </a:solidFill>
                  <a:latin typeface="Cambria" panose="02040503050406030204" pitchFamily="18" charset="0"/>
                  <a:ea typeface="Microsoft YaHei" panose="020B0503020204020204" pitchFamily="34" charset="-122"/>
                </a:rPr>
                <a:t>Để xuồng được vững chắc, người ta dùng những chiếc “cong”</a:t>
              </a:r>
              <a:r>
                <a:rPr lang="en-US" altLang="vi-VN" sz="5400" b="1" dirty="0">
                  <a:solidFill>
                    <a:srgbClr val="000000"/>
                  </a:solidFill>
                  <a:latin typeface="Cambria" panose="02040503050406030204" pitchFamily="18" charset="0"/>
                  <a:ea typeface="Microsoft YaHei" panose="020B0503020204020204" pitchFamily="34" charset="-122"/>
                </a:rPr>
                <a:t> </a:t>
              </a:r>
              <a:r>
                <a:rPr lang="vi-VN" sz="5400" b="1" dirty="0">
                  <a:solidFill>
                    <a:srgbClr val="000000"/>
                  </a:solidFill>
                  <a:latin typeface="Cambria" panose="02040503050406030204" pitchFamily="18" charset="0"/>
                  <a:ea typeface="Microsoft YaHei" panose="020B0503020204020204" pitchFamily="34" charset="-122"/>
                </a:rPr>
                <a:t> đóng vào bên trong lòng xuồng, tạo thành bộ khung</a:t>
              </a:r>
              <a:r>
                <a:rPr lang="en-US" altLang="vi-VN" sz="5400" b="1" dirty="0">
                  <a:solidFill>
                    <a:srgbClr val="000000"/>
                  </a:solidFill>
                  <a:latin typeface="Cambria" panose="02040503050406030204" pitchFamily="18" charset="0"/>
                  <a:ea typeface="Microsoft YaHei" panose="020B0503020204020204" pitchFamily="34" charset="-122"/>
                </a:rPr>
                <a:t> </a:t>
              </a:r>
              <a:r>
                <a:rPr lang="vi-VN" sz="5400" b="1" dirty="0">
                  <a:solidFill>
                    <a:srgbClr val="000000"/>
                  </a:solidFill>
                  <a:latin typeface="Cambria" panose="02040503050406030204" pitchFamily="18" charset="0"/>
                  <a:ea typeface="Microsoft YaHei" panose="020B0503020204020204" pitchFamily="34" charset="-122"/>
                </a:rPr>
                <a:t>hình xương cá. </a:t>
              </a:r>
              <a:endParaRPr lang="vi-VN" sz="5400" b="1" i="1" dirty="0">
                <a:solidFill>
                  <a:srgbClr val="C00000"/>
                </a:solidFill>
                <a:latin typeface="Cambria" panose="02040503050406030204" pitchFamily="18" charset="0"/>
                <a:ea typeface="Microsoft YaHei" panose="020B0503020204020204" pitchFamily="34" charset="-122"/>
              </a:endParaRPr>
            </a:p>
          </p:txBody>
        </p:sp>
      </p:grpSp>
      <p:pic>
        <p:nvPicPr>
          <p:cNvPr id="2" name="Picture 1"/>
          <p:cNvPicPr>
            <a:picLocks noChangeAspect="1"/>
          </p:cNvPicPr>
          <p:nvPr/>
        </p:nvPicPr>
        <p:blipFill>
          <a:blip r:embed="rId2"/>
          <a:stretch>
            <a:fillRect/>
          </a:stretch>
        </p:blipFill>
        <p:spPr>
          <a:xfrm>
            <a:off x="2541380" y="1409700"/>
            <a:ext cx="13205240" cy="1847449"/>
          </a:xfrm>
          <a:prstGeom prst="rect">
            <a:avLst/>
          </a:prstGeom>
        </p:spPr>
      </p:pic>
      <p:cxnSp>
        <p:nvCxnSpPr>
          <p:cNvPr id="9" name="Straight Connector 8"/>
          <p:cNvCxnSpPr/>
          <p:nvPr/>
        </p:nvCxnSpPr>
        <p:spPr>
          <a:xfrm flipH="1">
            <a:off x="8229600" y="4673271"/>
            <a:ext cx="228600" cy="7753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p:cNvGrpSpPr/>
          <p:nvPr/>
        </p:nvGrpSpPr>
        <p:grpSpPr>
          <a:xfrm>
            <a:off x="2667000" y="1677158"/>
            <a:ext cx="14866494" cy="2556233"/>
            <a:chOff x="3504719" y="2951146"/>
            <a:chExt cx="5164987" cy="1057480"/>
          </a:xfrm>
        </p:grpSpPr>
        <p:pic>
          <p:nvPicPr>
            <p:cNvPr id="13" name="Picture 12"/>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117049" y="3107288"/>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1091273" y="1677158"/>
            <a:ext cx="3151449" cy="2242593"/>
          </a:xfrm>
          <a:prstGeom prst="ellipse">
            <a:avLst/>
          </a:prstGeom>
          <a:solidFill>
            <a:schemeClr val="bg1"/>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schemeClr val="tx1"/>
                </a:solidFill>
                <a:latin typeface="Cambria" panose="02040503050406030204" pitchFamily="18" charset="0"/>
                <a:ea typeface="Cambria" panose="02040503050406030204" pitchFamily="18" charset="0"/>
              </a:rPr>
              <a:t>xuồng</a:t>
            </a:r>
            <a:endParaRPr lang="en-US" sz="5400" b="1" dirty="0">
              <a:solidFill>
                <a:schemeClr val="tx1"/>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7"/>
          <a:stretch>
            <a:fillRect/>
          </a:stretch>
        </p:blipFill>
        <p:spPr>
          <a:xfrm>
            <a:off x="4815822" y="113560"/>
            <a:ext cx="8589015" cy="1752318"/>
          </a:xfrm>
          <a:prstGeom prst="rect">
            <a:avLst/>
          </a:prstGeom>
        </p:spPr>
      </p:pic>
      <p:pic>
        <p:nvPicPr>
          <p:cNvPr id="1026" name="Picture 2" descr="Về miền Tây trải nghiệm du lịch xuồng chèo | Báo Dân tộc và Phát triể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1827" y="3715294"/>
            <a:ext cx="7637004" cy="5600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26"/>
          <p:cNvSpPr/>
          <p:nvPr/>
        </p:nvSpPr>
        <p:spPr>
          <a:xfrm>
            <a:off x="5181600" y="2781300"/>
            <a:ext cx="10667365" cy="2493645"/>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8000" b="1" dirty="0" err="1">
                <a:solidFill>
                  <a:srgbClr val="7030A0"/>
                </a:solidFill>
                <a:latin typeface="Calibri" panose="020F0502020204030204" pitchFamily="34" charset="0"/>
                <a:cs typeface="Calibri" panose="020F0502020204030204" pitchFamily="34" charset="0"/>
              </a:rPr>
              <a:t>Luyện</a:t>
            </a:r>
            <a:r>
              <a:rPr lang="en-US" sz="8000" b="1" dirty="0">
                <a:solidFill>
                  <a:srgbClr val="7030A0"/>
                </a:solidFill>
                <a:latin typeface="Calibri" panose="020F0502020204030204" pitchFamily="34" charset="0"/>
                <a:cs typeface="Calibri" panose="020F0502020204030204" pitchFamily="34" charset="0"/>
              </a:rPr>
              <a:t> </a:t>
            </a:r>
            <a:r>
              <a:rPr lang="en-US" sz="8000" b="1" dirty="0" err="1">
                <a:solidFill>
                  <a:srgbClr val="7030A0"/>
                </a:solidFill>
                <a:latin typeface="Calibri" panose="020F0502020204030204" pitchFamily="34" charset="0"/>
                <a:cs typeface="Calibri" panose="020F0502020204030204" pitchFamily="34" charset="0"/>
              </a:rPr>
              <a:t>đọc</a:t>
            </a:r>
            <a:r>
              <a:rPr lang="en-US" sz="8000" b="1" dirty="0">
                <a:solidFill>
                  <a:srgbClr val="7030A0"/>
                </a:solidFill>
                <a:latin typeface="Calibri" panose="020F0502020204030204" pitchFamily="34" charset="0"/>
                <a:cs typeface="Calibri" panose="020F0502020204030204" pitchFamily="34" charset="0"/>
              </a:rPr>
              <a:t> </a:t>
            </a:r>
            <a:r>
              <a:rPr lang="en-US" sz="8000" b="1" dirty="0" err="1">
                <a:solidFill>
                  <a:srgbClr val="7030A0"/>
                </a:solidFill>
                <a:latin typeface="Calibri" panose="020F0502020204030204" pitchFamily="34" charset="0"/>
                <a:cs typeface="Calibri" panose="020F0502020204030204" pitchFamily="34" charset="0"/>
              </a:rPr>
              <a:t>trong</a:t>
            </a:r>
            <a:r>
              <a:rPr lang="en-US" sz="8000" b="1" dirty="0">
                <a:solidFill>
                  <a:srgbClr val="7030A0"/>
                </a:solidFill>
                <a:latin typeface="Calibri" panose="020F0502020204030204" pitchFamily="34" charset="0"/>
                <a:cs typeface="Calibri" panose="020F0502020204030204" pitchFamily="34" charset="0"/>
              </a:rPr>
              <a:t> </a:t>
            </a:r>
            <a:r>
              <a:rPr lang="en-US" sz="8000" b="1" dirty="0" err="1">
                <a:solidFill>
                  <a:srgbClr val="7030A0"/>
                </a:solidFill>
                <a:latin typeface="Calibri" panose="020F0502020204030204" pitchFamily="34" charset="0"/>
                <a:cs typeface="Calibri" panose="020F0502020204030204" pitchFamily="34" charset="0"/>
              </a:rPr>
              <a:t>nhóm</a:t>
            </a:r>
            <a:endParaRPr lang="en-US" sz="8000" b="1" dirty="0">
              <a:solidFill>
                <a:srgbClr val="7030A0"/>
              </a:solidFill>
              <a:latin typeface="Calibri" panose="020F0502020204030204" pitchFamily="34" charset="0"/>
              <a:cs typeface="Calibri" panose="020F0502020204030204" pitchFamily="34" charset="0"/>
            </a:endParaRPr>
          </a:p>
        </p:txBody>
      </p:sp>
      <p:pic>
        <p:nvPicPr>
          <p:cNvPr id="55" name="Graphic 5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647" y="4574045"/>
            <a:ext cx="4466214" cy="4646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sp>
        <p:nvSpPr>
          <p:cNvPr id="7" name="TextBox 6"/>
          <p:cNvSpPr txBox="1"/>
          <p:nvPr/>
        </p:nvSpPr>
        <p:spPr>
          <a:xfrm>
            <a:off x="4010322" y="1369357"/>
            <a:ext cx="11810406" cy="1754327"/>
          </a:xfrm>
          <a:prstGeom prst="rect">
            <a:avLst/>
          </a:prstGeom>
          <a:solidFill>
            <a:schemeClr val="bg1"/>
          </a:solid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Tác giả đã giới thiệu thế nào về xuồng ba lá?</a:t>
            </a:r>
          </a:p>
        </p:txBody>
      </p:sp>
      <p:sp>
        <p:nvSpPr>
          <p:cNvPr id="12" name="TextBox 11"/>
          <p:cNvSpPr txBox="1"/>
          <p:nvPr/>
        </p:nvSpPr>
        <p:spPr>
          <a:xfrm>
            <a:off x="685742" y="3238736"/>
            <a:ext cx="16750146" cy="4523105"/>
          </a:xfrm>
          <a:prstGeom prst="rect">
            <a:avLst/>
          </a:prstGeom>
          <a:noFill/>
        </p:spPr>
        <p:txBody>
          <a:bodyPr wrap="square" rtlCol="0">
            <a:spAutoFit/>
          </a:bodyPr>
          <a:lstStyle/>
          <a:p>
            <a:pPr algn="just" defTabSz="1371600">
              <a:lnSpc>
                <a:spcPct val="150000"/>
              </a:lnSpc>
            </a:pPr>
            <a:r>
              <a:rPr lang="en-US" altLang="vi-VN" sz="4800" b="1" dirty="0">
                <a:solidFill>
                  <a:srgbClr val="004924"/>
                </a:solidFill>
                <a:latin typeface="Cambria" panose="02040503050406030204" pitchFamily="18" charset="0"/>
              </a:rPr>
              <a:t>- G</a:t>
            </a:r>
            <a:r>
              <a:rPr lang="vi-VN" sz="4800" b="1" dirty="0">
                <a:solidFill>
                  <a:srgbClr val="004924"/>
                </a:solidFill>
                <a:latin typeface="Cambria" panose="02040503050406030204" pitchFamily="18" charset="0"/>
              </a:rPr>
              <a:t>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Microsoft YaHei" panose="020B0503020204020204" pitchFamily="34" charset="-122"/>
            </a:endParaRPr>
          </a:p>
        </p:txBody>
      </p:sp>
      <p:pic>
        <p:nvPicPr>
          <p:cNvPr id="2" name="Picture 1"/>
          <p:cNvPicPr>
            <a:picLocks noChangeAspect="1"/>
          </p:cNvPicPr>
          <p:nvPr/>
        </p:nvPicPr>
        <p:blipFill>
          <a:blip r:embed="rId6"/>
          <a:stretch>
            <a:fillRect/>
          </a:stretch>
        </p:blipFill>
        <p:spPr>
          <a:xfrm>
            <a:off x="1562316" y="1215948"/>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sp>
        <p:nvSpPr>
          <p:cNvPr id="14" name="TextBox 13"/>
          <p:cNvSpPr txBox="1"/>
          <p:nvPr/>
        </p:nvSpPr>
        <p:spPr>
          <a:xfrm>
            <a:off x="741948" y="4900520"/>
            <a:ext cx="8382000" cy="1306063"/>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defRPr/>
            </a:pPr>
            <a:r>
              <a:rPr kumimoji="0" lang="nl-NL" sz="60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Oval 14"/>
          <p:cNvSpPr/>
          <p:nvPr/>
        </p:nvSpPr>
        <p:spPr>
          <a:xfrm>
            <a:off x="2590800" y="2657927"/>
            <a:ext cx="3611540" cy="2242593"/>
          </a:xfrm>
          <a:prstGeom prst="ellipse">
            <a:avLst/>
          </a:prstGeom>
          <a:solidFill>
            <a:schemeClr val="bg1"/>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ván</a:t>
            </a:r>
            <a:r>
              <a:rPr kumimoji="0" lang="en-US" sz="60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be</a:t>
            </a:r>
            <a:endParaRPr kumimoji="0" lang="en-US" sz="6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2050" name="Picture 2" descr="Cốp pha ván be - Thép Đức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2147861"/>
            <a:ext cx="7162800" cy="5372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3870804"/>
            <a:chOff x="3504719" y="2951146"/>
            <a:chExt cx="5164987" cy="1057480"/>
          </a:xfrm>
        </p:grpSpPr>
        <p:pic>
          <p:nvPicPr>
            <p:cNvPr id="13" name="Picture 12"/>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1864" y="1322415"/>
            <a:ext cx="13317693" cy="1754327"/>
          </a:xfrm>
          <a:prstGeom prst="rect">
            <a:avLst/>
          </a:prstGeom>
          <a:solidFill>
            <a:schemeClr val="bg1"/>
          </a:solid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Xuồng ba lá gợi nhớ những kỉ niệm nào của tác giả với người thân?</a:t>
            </a:r>
          </a:p>
        </p:txBody>
      </p:sp>
      <p:pic>
        <p:nvPicPr>
          <p:cNvPr id="6" name="Picture 5"/>
          <p:cNvPicPr>
            <a:picLocks noChangeAspect="1"/>
          </p:cNvPicPr>
          <p:nvPr/>
        </p:nvPicPr>
        <p:blipFill>
          <a:blip r:embed="rId2"/>
          <a:stretch>
            <a:fillRect/>
          </a:stretch>
        </p:blipFill>
        <p:spPr>
          <a:xfrm>
            <a:off x="474083" y="1322415"/>
            <a:ext cx="3017781" cy="1390008"/>
          </a:xfrm>
          <a:prstGeom prst="rect">
            <a:avLst/>
          </a:prstGeom>
        </p:spPr>
      </p:pic>
      <p:sp>
        <p:nvSpPr>
          <p:cNvPr id="2" name="TextBox 1"/>
          <p:cNvSpPr txBox="1"/>
          <p:nvPr/>
        </p:nvSpPr>
        <p:spPr>
          <a:xfrm>
            <a:off x="685800" y="3045457"/>
            <a:ext cx="16750146" cy="4523105"/>
          </a:xfrm>
          <a:prstGeom prst="rect">
            <a:avLst/>
          </a:prstGeom>
          <a:noFill/>
        </p:spPr>
        <p:txBody>
          <a:bodyPr wrap="square" rtlCol="0">
            <a:spAutoFit/>
          </a:bodyPr>
          <a:lstStyle/>
          <a:p>
            <a:pPr algn="just" defTabSz="1371600">
              <a:lnSpc>
                <a:spcPct val="150000"/>
              </a:lnSpc>
            </a:pPr>
            <a:r>
              <a:rPr lang="en-US" sz="4800" dirty="0">
                <a:solidFill>
                  <a:srgbClr val="004924"/>
                </a:solidFill>
                <a:latin typeface="Cambria" panose="02040503050406030204" pitchFamily="18" charset="0"/>
              </a:rPr>
              <a:t>- V</a:t>
            </a:r>
            <a:r>
              <a:rPr lang="vi-VN" sz="4800" dirty="0">
                <a:solidFill>
                  <a:srgbClr val="004924"/>
                </a:solidFill>
                <a:latin typeface="Cambria" panose="02040503050406030204" pitchFamily="18" charset="0"/>
              </a:rPr>
              <a:t>ới bà nội (Tôi vẫn nhớ những sáng nội chèo xuồng mang cho tôi mấy cái bánh lá dừa, giỏ cua đồng mà nội vừa bắt được)</a:t>
            </a:r>
          </a:p>
          <a:p>
            <a:pPr algn="just" defTabSz="1371600">
              <a:lnSpc>
                <a:spcPct val="150000"/>
              </a:lnSpc>
            </a:pPr>
            <a:r>
              <a:rPr lang="en-US" altLang="vi-VN" sz="4800" dirty="0">
                <a:solidFill>
                  <a:srgbClr val="004924"/>
                </a:solidFill>
                <a:latin typeface="Cambria" panose="02040503050406030204" pitchFamily="18" charset="0"/>
              </a:rPr>
              <a:t>-</a:t>
            </a:r>
            <a:r>
              <a:rPr lang="vi-VN" sz="4800" dirty="0">
                <a:solidFill>
                  <a:srgbClr val="004924"/>
                </a:solidFill>
                <a:latin typeface="Cambria" panose="02040503050406030204" pitchFamily="18" charset="0"/>
              </a:rPr>
              <a:t> </a:t>
            </a:r>
            <a:r>
              <a:rPr lang="en-US" altLang="vi-VN" sz="4800" dirty="0">
                <a:solidFill>
                  <a:srgbClr val="004924"/>
                </a:solidFill>
                <a:latin typeface="Cambria" panose="02040503050406030204" pitchFamily="18" charset="0"/>
              </a:rPr>
              <a:t>V</a:t>
            </a:r>
            <a:r>
              <a:rPr lang="vi-VN" sz="4800" dirty="0">
                <a:solidFill>
                  <a:srgbClr val="004924"/>
                </a:solidFill>
                <a:latin typeface="Cambria" panose="02040503050406030204" pitchFamily="18" charset="0"/>
              </a:rPr>
              <a:t>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sp>
        <p:nvSpPr>
          <p:cNvPr id="14" name="TextBox 13"/>
          <p:cNvSpPr txBox="1"/>
          <p:nvPr/>
        </p:nvSpPr>
        <p:spPr>
          <a:xfrm>
            <a:off x="5269422" y="1234577"/>
            <a:ext cx="11582401" cy="258532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vi-VN" sz="54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r>
              <a:rPr kumimoji="0" lang="en-US" sz="54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54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Oval 14"/>
          <p:cNvSpPr/>
          <p:nvPr/>
        </p:nvSpPr>
        <p:spPr>
          <a:xfrm>
            <a:off x="360209" y="778155"/>
            <a:ext cx="4800600" cy="3498166"/>
          </a:xfrm>
          <a:prstGeom prst="ellipse">
            <a:avLst/>
          </a:prstGeom>
          <a:solidFill>
            <a:schemeClr val="bg1"/>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1026" name="Picture 2" descr="Cây Điên Điển (Sesbania javanica Miq.) chữa bệnh gì? Món ăn ngon từ bông  Điên điển">
            <a:extLst>
              <a:ext uri="{FF2B5EF4-FFF2-40B4-BE49-F238E27FC236}">
                <a16:creationId xmlns:a16="http://schemas.microsoft.com/office/drawing/2014/main" id="{D59DD2B6-4A20-4B10-B6C9-55F611B65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895352"/>
            <a:ext cx="6858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86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7556" y="1780428"/>
            <a:ext cx="11810406" cy="1754327"/>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Từ xưa, chiếc xuồng đã gắn bó thế nào với người dân vùng sông nước?</a:t>
            </a:r>
          </a:p>
        </p:txBody>
      </p:sp>
      <p:sp>
        <p:nvSpPr>
          <p:cNvPr id="8" name="TextBox 7"/>
          <p:cNvSpPr txBox="1"/>
          <p:nvPr/>
        </p:nvSpPr>
        <p:spPr>
          <a:xfrm>
            <a:off x="569775" y="4312503"/>
            <a:ext cx="7453393" cy="830997"/>
          </a:xfrm>
          <a:prstGeom prst="rect">
            <a:avLst/>
          </a:prstGeom>
          <a:solidFill>
            <a:srgbClr val="92D050"/>
          </a:solidFill>
        </p:spPr>
        <p:txBody>
          <a:bodyPr wrap="square" rtlCol="0">
            <a:spAutoFit/>
          </a:bodyPr>
          <a:lstStyle/>
          <a:p>
            <a:pPr algn="ctr" defTabSz="1371600"/>
            <a:r>
              <a:rPr lang="en-US" sz="4800" b="1" dirty="0" err="1">
                <a:latin typeface="Cambria" panose="02040503050406030204" pitchFamily="18" charset="0"/>
                <a:ea typeface="Microsoft YaHei" panose="020B0503020204020204" pitchFamily="34" charset="-122"/>
              </a:rPr>
              <a:t>Thuở</a:t>
            </a:r>
            <a:r>
              <a:rPr lang="en-US" sz="4800" b="1" dirty="0">
                <a:latin typeface="Cambria" panose="02040503050406030204" pitchFamily="18" charset="0"/>
                <a:ea typeface="Microsoft YaHei" panose="020B0503020204020204" pitchFamily="34" charset="-122"/>
              </a:rPr>
              <a:t> cha </a:t>
            </a:r>
            <a:r>
              <a:rPr lang="en-US" sz="4800" b="1" dirty="0" err="1">
                <a:latin typeface="Cambria" panose="02040503050406030204" pitchFamily="18" charset="0"/>
                <a:ea typeface="Microsoft YaHei" panose="020B0503020204020204" pitchFamily="34" charset="-122"/>
              </a:rPr>
              <a:t>ông</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đi</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mở</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cõi</a:t>
            </a:r>
            <a:endParaRPr lang="vi-VN" sz="4800" b="1" dirty="0">
              <a:latin typeface="Cambria" panose="02040503050406030204" pitchFamily="18" charset="0"/>
              <a:ea typeface="Microsoft YaHei" panose="020B0503020204020204" pitchFamily="34" charset="-122"/>
            </a:endParaRPr>
          </a:p>
        </p:txBody>
      </p:sp>
      <p:sp>
        <p:nvSpPr>
          <p:cNvPr id="11" name="TextBox 10"/>
          <p:cNvSpPr txBox="1"/>
          <p:nvPr/>
        </p:nvSpPr>
        <p:spPr>
          <a:xfrm>
            <a:off x="8458200" y="4312502"/>
            <a:ext cx="8686800" cy="830997"/>
          </a:xfrm>
          <a:prstGeom prst="rect">
            <a:avLst/>
          </a:prstGeom>
          <a:solidFill>
            <a:srgbClr val="92D050"/>
          </a:solidFill>
        </p:spPr>
        <p:txBody>
          <a:bodyPr wrap="square" rtlCol="0">
            <a:spAutoFit/>
          </a:bodyPr>
          <a:lstStyle/>
          <a:p>
            <a:pPr algn="ctr" defTabSz="1371600"/>
            <a:r>
              <a:rPr lang="en-US" sz="4800" b="1" dirty="0" err="1">
                <a:latin typeface="Cambria" panose="02040503050406030204" pitchFamily="18" charset="0"/>
                <a:ea typeface="Microsoft YaHei" panose="020B0503020204020204" pitchFamily="34" charset="-122"/>
              </a:rPr>
              <a:t>Những</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năm</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tháng</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chiến</a:t>
            </a:r>
            <a:r>
              <a:rPr lang="en-US" sz="4800" b="1" dirty="0">
                <a:latin typeface="Cambria" panose="02040503050406030204" pitchFamily="18" charset="0"/>
                <a:ea typeface="Microsoft YaHei" panose="020B0503020204020204" pitchFamily="34" charset="-122"/>
              </a:rPr>
              <a:t> </a:t>
            </a:r>
            <a:r>
              <a:rPr lang="en-US" sz="4800" b="1" dirty="0" err="1">
                <a:latin typeface="Cambria" panose="02040503050406030204" pitchFamily="18" charset="0"/>
                <a:ea typeface="Microsoft YaHei" panose="020B0503020204020204" pitchFamily="34" charset="-122"/>
              </a:rPr>
              <a:t>tranh</a:t>
            </a:r>
            <a:endParaRPr lang="vi-VN" sz="4800" b="1" dirty="0">
              <a:latin typeface="Cambria" panose="02040503050406030204" pitchFamily="18" charset="0"/>
              <a:ea typeface="Microsoft YaHei" panose="020B0503020204020204" pitchFamily="34" charset="-122"/>
            </a:endParaRPr>
          </a:p>
        </p:txBody>
      </p:sp>
      <p:pic>
        <p:nvPicPr>
          <p:cNvPr id="15" name="Picture 14"/>
          <p:cNvPicPr>
            <a:picLocks noChangeAspect="1"/>
          </p:cNvPicPr>
          <p:nvPr/>
        </p:nvPicPr>
        <p:blipFill>
          <a:blip r:embed="rId2"/>
          <a:stretch>
            <a:fillRect/>
          </a:stretch>
        </p:blipFill>
        <p:spPr>
          <a:xfrm>
            <a:off x="569775" y="1267584"/>
            <a:ext cx="3017781" cy="13900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extLst>
      <p:ext uri="{BB962C8B-B14F-4D97-AF65-F5344CB8AC3E}">
        <p14:creationId xmlns:p14="http://schemas.microsoft.com/office/powerpoint/2010/main" val="1330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028700"/>
            <a:ext cx="16383000" cy="6739255"/>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nl-NL" sz="4800" b="1" dirty="0">
                <a:effectLst/>
                <a:latin typeface="Cambria" panose="02040503050406030204" pitchFamily="18" charset="0"/>
                <a:ea typeface="Cambria" panose="02040503050406030204" pitchFamily="18" charset="0"/>
              </a:rPr>
              <a:t>Từ thuở cha ông đi mở cõi</a:t>
            </a:r>
            <a:r>
              <a:rPr lang="nl-NL" sz="4800" dirty="0">
                <a:effectLst/>
                <a:latin typeface="Cambria" panose="02040503050406030204" pitchFamily="18" charset="0"/>
                <a:ea typeface="Cambria" panose="02040503050406030204" pitchFamily="18" charset="0"/>
              </a:rPr>
              <a:t>, xuồng đã là “đôi chân của người dân Nam Bộ”. Cách nói ví von này cho thấy xuồng ba lá là phương tiện đi lại rất thân thiết của người dân nơi đây.</a:t>
            </a:r>
          </a:p>
          <a:p>
            <a:pPr marL="571500" indent="-571500" algn="just">
              <a:lnSpc>
                <a:spcPct val="150000"/>
              </a:lnSpc>
              <a:buFont typeface="Arial" panose="020B0604020202020204" pitchFamily="34" charset="0"/>
              <a:buChar char="•"/>
            </a:pPr>
            <a:r>
              <a:rPr lang="nl-NL" sz="4800" b="1" dirty="0">
                <a:effectLst/>
                <a:latin typeface="Cambria" panose="02040503050406030204" pitchFamily="18" charset="0"/>
                <a:ea typeface="Cambria" panose="02040503050406030204" pitchFamily="18" charset="0"/>
              </a:rPr>
              <a:t>Trong những năm tháng chiến tranh</a:t>
            </a:r>
            <a:r>
              <a:rPr lang="nl-NL" sz="4800" dirty="0">
                <a:effectLst/>
                <a:latin typeface="Cambria" panose="02040503050406030204" pitchFamily="18" charset="0"/>
                <a:ea typeface="Cambria" panose="02040503050406030204" pitchFamily="18" charset="0"/>
              </a:rPr>
              <a:t>,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4937604"/>
            <a:chOff x="3504719" y="2951146"/>
            <a:chExt cx="5164987" cy="1057480"/>
          </a:xfrm>
        </p:grpSpPr>
        <p:pic>
          <p:nvPicPr>
            <p:cNvPr id="13" name="Picture 12"/>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553779" y="2811884"/>
            <a:ext cx="3921640"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9418" y="1028700"/>
            <a:ext cx="13636348" cy="2585324"/>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Hình ảnh xuồng ba lá hiện ra như thế nào trong cuộc sống thanh bình hiện nay?</a:t>
            </a:r>
          </a:p>
        </p:txBody>
      </p:sp>
      <p:sp>
        <p:nvSpPr>
          <p:cNvPr id="6" name="TextBox 5"/>
          <p:cNvSpPr txBox="1"/>
          <p:nvPr/>
        </p:nvSpPr>
        <p:spPr>
          <a:xfrm>
            <a:off x="914371" y="2735432"/>
            <a:ext cx="16404648" cy="5631180"/>
          </a:xfrm>
          <a:prstGeom prst="rect">
            <a:avLst/>
          </a:prstGeom>
          <a:noFill/>
        </p:spPr>
        <p:txBody>
          <a:bodyPr wrap="square" rtlCol="0">
            <a:spAutoFit/>
          </a:bodyPr>
          <a:lstStyle/>
          <a:p>
            <a:pPr algn="just" defTabSz="1371600">
              <a:lnSpc>
                <a:spcPct val="150000"/>
              </a:lnSpc>
            </a:pPr>
            <a:r>
              <a:rPr lang="en-US" altLang="vi-VN" sz="4800" dirty="0">
                <a:solidFill>
                  <a:srgbClr val="004924"/>
                </a:solidFill>
                <a:latin typeface="Cambria" panose="02040503050406030204" pitchFamily="18" charset="0"/>
              </a:rPr>
              <a:t>- N</a:t>
            </a:r>
            <a:r>
              <a:rPr lang="vi-VN" sz="4800" dirty="0">
                <a:solidFill>
                  <a:srgbClr val="004924"/>
                </a:solidFill>
                <a:latin typeface="Cambria" panose="02040503050406030204" pitchFamily="18" charset="0"/>
              </a:rPr>
              <a:t>gược xuôi miền chợ nổi, lướt nhanh trên cánh đồng rì rào sóng lúa, rộn ràng những đêm giăng câu, thả lưới. </a:t>
            </a:r>
          </a:p>
          <a:p>
            <a:pPr algn="just" defTabSz="1371600">
              <a:lnSpc>
                <a:spcPct val="150000"/>
              </a:lnSpc>
            </a:pPr>
            <a:r>
              <a:rPr lang="en-US" altLang="vi-VN" sz="4800" dirty="0">
                <a:solidFill>
                  <a:srgbClr val="004924"/>
                </a:solidFill>
                <a:latin typeface="Cambria" panose="02040503050406030204" pitchFamily="18" charset="0"/>
              </a:rPr>
              <a:t>-  </a:t>
            </a:r>
            <a:r>
              <a:rPr lang="vi-VN" sz="4800" dirty="0">
                <a:solidFill>
                  <a:srgbClr val="004924"/>
                </a:solidFill>
                <a:latin typeface="Cambria" panose="02040503050406030204" pitchFamily="18" charset="0"/>
              </a:rPr>
              <a:t>Xuồng còn mang giá trị tinh thần của người dân vùng sông nước: theo dòng nước toả đi, chở đầy ước mơ, khát vọng của tình đất, tình người phương Nam.</a:t>
            </a:r>
            <a:endParaRPr lang="vi-VN" sz="4800" dirty="0">
              <a:solidFill>
                <a:srgbClr val="004924"/>
              </a:solidFill>
              <a:latin typeface="Cambria" panose="02040503050406030204" pitchFamily="18" charset="0"/>
              <a:ea typeface="Microsoft YaHei" panose="020B0503020204020204" pitchFamily="34" charset="-122"/>
            </a:endParaRPr>
          </a:p>
        </p:txBody>
      </p:sp>
      <p:pic>
        <p:nvPicPr>
          <p:cNvPr id="7" name="Picture 6"/>
          <p:cNvPicPr>
            <a:picLocks noChangeAspect="1"/>
          </p:cNvPicPr>
          <p:nvPr/>
        </p:nvPicPr>
        <p:blipFill>
          <a:blip r:embed="rId2"/>
          <a:stretch>
            <a:fillRect/>
          </a:stretch>
        </p:blipFill>
        <p:spPr>
          <a:xfrm>
            <a:off x="442184" y="1345742"/>
            <a:ext cx="3017781"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8200" y="1170135"/>
            <a:ext cx="11810406" cy="1754327"/>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Bài đọc giúp em hiểu thêm điều gì về cảnh vật và con người phương Nam?</a:t>
            </a:r>
          </a:p>
        </p:txBody>
      </p:sp>
      <p:sp>
        <p:nvSpPr>
          <p:cNvPr id="6" name="TextBox 5"/>
          <p:cNvSpPr txBox="1"/>
          <p:nvPr/>
        </p:nvSpPr>
        <p:spPr>
          <a:xfrm>
            <a:off x="762000" y="3466952"/>
            <a:ext cx="16840200" cy="3830955"/>
          </a:xfrm>
          <a:prstGeom prst="rect">
            <a:avLst/>
          </a:prstGeom>
          <a:noFill/>
        </p:spPr>
        <p:txBody>
          <a:bodyPr wrap="square" rtlCol="0">
            <a:spAutoFit/>
          </a:bodyPr>
          <a:lstStyle/>
          <a:p>
            <a:pPr algn="l" defTabSz="1371600">
              <a:lnSpc>
                <a:spcPct val="150000"/>
              </a:lnSpc>
            </a:pPr>
            <a:r>
              <a:rPr lang="en-US" altLang="vi-VN" sz="5400" dirty="0">
                <a:solidFill>
                  <a:srgbClr val="004924"/>
                </a:solidFill>
                <a:latin typeface="Cambria" panose="02040503050406030204" pitchFamily="18" charset="0"/>
              </a:rPr>
              <a:t>- C</a:t>
            </a:r>
            <a:r>
              <a:rPr lang="vi-VN" sz="5400" dirty="0">
                <a:solidFill>
                  <a:srgbClr val="004924"/>
                </a:solidFill>
                <a:latin typeface="Cambria" panose="02040503050406030204" pitchFamily="18" charset="0"/>
              </a:rPr>
              <a:t>ảnh vật nơi phương Nam đẹp và bình yên</a:t>
            </a:r>
          </a:p>
          <a:p>
            <a:pPr algn="l" defTabSz="1371600">
              <a:lnSpc>
                <a:spcPct val="150000"/>
              </a:lnSpc>
            </a:pPr>
            <a:r>
              <a:rPr lang="en-US" altLang="vi-VN" sz="5400" dirty="0">
                <a:solidFill>
                  <a:srgbClr val="004924"/>
                </a:solidFill>
                <a:latin typeface="Cambria" panose="02040503050406030204" pitchFamily="18" charset="0"/>
              </a:rPr>
              <a:t>- C</a:t>
            </a:r>
            <a:r>
              <a:rPr lang="vi-VN" sz="5400" dirty="0">
                <a:solidFill>
                  <a:srgbClr val="004924"/>
                </a:solidFill>
                <a:latin typeface="Cambria" panose="02040503050406030204" pitchFamily="18" charset="0"/>
              </a:rPr>
              <a:t>on người phương Nam chăm chỉ, tình cảm, gắn bó</a:t>
            </a:r>
            <a:r>
              <a:rPr lang="en-US" altLang="vi-VN" sz="5400" dirty="0">
                <a:solidFill>
                  <a:srgbClr val="004924"/>
                </a:solidFill>
                <a:latin typeface="Cambria" panose="02040503050406030204" pitchFamily="18" charset="0"/>
              </a:rPr>
              <a:t> </a:t>
            </a:r>
            <a:r>
              <a:rPr lang="vi-VN" sz="5400" dirty="0">
                <a:solidFill>
                  <a:srgbClr val="004924"/>
                </a:solidFill>
                <a:latin typeface="Cambria" panose="02040503050406030204" pitchFamily="18" charset="0"/>
              </a:rPr>
              <a:t>và có tình có nghĩa cùng chung sống với nhau.</a:t>
            </a:r>
            <a:endParaRPr lang="vi-VN" sz="5400" dirty="0">
              <a:solidFill>
                <a:srgbClr val="004924"/>
              </a:solidFill>
              <a:latin typeface="Cambria" panose="02040503050406030204" pitchFamily="18" charset="0"/>
              <a:ea typeface="Microsoft YaHei" panose="020B0503020204020204" pitchFamily="34" charset="-122"/>
            </a:endParaRPr>
          </a:p>
        </p:txBody>
      </p:sp>
      <p:pic>
        <p:nvPicPr>
          <p:cNvPr id="8" name="Picture 7"/>
          <p:cNvPicPr>
            <a:picLocks noChangeAspect="1"/>
          </p:cNvPicPr>
          <p:nvPr/>
        </p:nvPicPr>
        <p:blipFill>
          <a:blip r:embed="rId2"/>
          <a:stretch>
            <a:fillRect/>
          </a:stretch>
        </p:blipFill>
        <p:spPr>
          <a:xfrm>
            <a:off x="1080137" y="1352295"/>
            <a:ext cx="3017781"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sp>
        <p:nvSpPr>
          <p:cNvPr id="18" name="TextBox 17"/>
          <p:cNvSpPr txBox="1"/>
          <p:nvPr/>
        </p:nvSpPr>
        <p:spPr>
          <a:xfrm>
            <a:off x="1367191" y="3614610"/>
            <a:ext cx="15344139" cy="3716020"/>
          </a:xfrm>
          <a:prstGeom prst="rect">
            <a:avLst/>
          </a:prstGeom>
          <a:solidFill>
            <a:schemeClr val="bg1"/>
          </a:solidFill>
        </p:spPr>
        <p:txBody>
          <a:bodyPr wrap="square" rtlCol="0">
            <a:noAutofit/>
          </a:bodyPr>
          <a:lstStyle/>
          <a:p>
            <a:pPr indent="457200" algn="just" defTabSz="1371600"/>
            <a:r>
              <a:rPr lang="vi-VN" sz="6000" b="1" dirty="0">
                <a:solidFill>
                  <a:prstClr val="black"/>
                </a:solidFill>
                <a:latin typeface="Cambria" panose="02040503050406030204" pitchFamily="18" charset="0"/>
                <a:ea typeface="Microsoft YaHei" panose="020B0503020204020204" pitchFamily="34" charset="-122"/>
              </a:rPr>
              <a:t>Chiếc xuồng là người bạn thân thiết của người dân Nam Bộ. Nó gắn bó với cuộc sống chiến đấu và lao động sản xuất của người dân nơi đây.</a:t>
            </a:r>
          </a:p>
        </p:txBody>
      </p:sp>
      <p:pic>
        <p:nvPicPr>
          <p:cNvPr id="2" name="Picture 1"/>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p:cNvPicPr>
            <a:picLocks noChangeAspect="1"/>
          </p:cNvPicPr>
          <p:nvPr/>
        </p:nvPicPr>
        <p:blipFill>
          <a:blip r:embed="rId2"/>
          <a:stretch>
            <a:fillRect/>
          </a:stretch>
        </p:blipFill>
        <p:spPr>
          <a:xfrm>
            <a:off x="6096000" y="5162550"/>
            <a:ext cx="4572000" cy="2618508"/>
          </a:xfrm>
          <a:prstGeom prst="rect">
            <a:avLst/>
          </a:prstGeom>
          <a:effectLst/>
        </p:spPr>
      </p:pic>
      <p:sp>
        <p:nvSpPr>
          <p:cNvPr id="3" name="TextBox 2"/>
          <p:cNvSpPr txBox="1"/>
          <p:nvPr/>
        </p:nvSpPr>
        <p:spPr>
          <a:xfrm>
            <a:off x="685800" y="2019300"/>
            <a:ext cx="16353978" cy="3415030"/>
          </a:xfrm>
          <a:prstGeom prst="rect">
            <a:avLst/>
          </a:prstGeom>
          <a:noFill/>
        </p:spPr>
        <p:txBody>
          <a:bodyPr wrap="square" rtlCol="0">
            <a:spAutoFit/>
          </a:bodyPr>
          <a:lstStyle/>
          <a:p>
            <a:pPr lvl="0" indent="457200" algn="just">
              <a:lnSpc>
                <a:spcPct val="150000"/>
              </a:lnSpc>
              <a:buFont typeface="Arial" panose="020B0604020202020204" pitchFamily="34" charset="0"/>
              <a:buNone/>
              <a:defRPr/>
            </a:pPr>
            <a:r>
              <a:rPr lang="en-US" sz="4800" b="1" dirty="0" err="1">
                <a:solidFill>
                  <a:srgbClr val="0000FF"/>
                </a:solidFill>
                <a:latin typeface="Cambria" panose="02040503050406030204" pitchFamily="18" charset="0"/>
                <a:ea typeface="Cambria" panose="02040503050406030204" pitchFamily="18" charset="0"/>
              </a:rPr>
              <a:t>Giọng nhẹ nhàng, tình cảm,</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nhấn</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giọng</a:t>
            </a:r>
            <a:r>
              <a:rPr lang="en-US" sz="4800" b="1" dirty="0">
                <a:solidFill>
                  <a:srgbClr val="0000FF"/>
                </a:solidFill>
                <a:latin typeface="Cambria" panose="02040503050406030204" pitchFamily="18" charset="0"/>
                <a:ea typeface="Cambria" panose="02040503050406030204" pitchFamily="18" charset="0"/>
              </a:rPr>
              <a:t> ở </a:t>
            </a:r>
            <a:r>
              <a:rPr lang="en-US" sz="4800" b="1" dirty="0" err="1">
                <a:solidFill>
                  <a:srgbClr val="0000FF"/>
                </a:solidFill>
                <a:latin typeface="Cambria" panose="02040503050406030204" pitchFamily="18" charset="0"/>
                <a:ea typeface="Cambria" panose="02040503050406030204" pitchFamily="18" charset="0"/>
              </a:rPr>
              <a:t>những</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từ</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ngữ</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thể</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hiện</a:t>
            </a:r>
            <a:r>
              <a:rPr lang="en-US" sz="4800" b="1" dirty="0">
                <a:solidFill>
                  <a:srgbClr val="0000FF"/>
                </a:solidFill>
                <a:latin typeface="Cambria" panose="02040503050406030204" pitchFamily="18" charset="0"/>
                <a:ea typeface="Cambria" panose="02040503050406030204" pitchFamily="18" charset="0"/>
              </a:rPr>
              <a:t> </a:t>
            </a:r>
            <a:r>
              <a:rPr lang="en-US" sz="4800" b="1" dirty="0" err="1">
                <a:solidFill>
                  <a:srgbClr val="0000FF"/>
                </a:solidFill>
                <a:latin typeface="Cambria" panose="02040503050406030204" pitchFamily="18" charset="0"/>
                <a:ea typeface="Cambria" panose="02040503050406030204" pitchFamily="18" charset="0"/>
              </a:rPr>
              <a:t>sự gắn bó, thân thiết cảu xuồng ba lá với người dân Nam Bộ</a:t>
            </a:r>
            <a:r>
              <a:rPr lang="en-US" sz="4800" b="1" dirty="0">
                <a:solidFill>
                  <a:srgbClr val="0000FF"/>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0000FF"/>
              </a:solidFill>
              <a:effectLst/>
              <a:uLnTx/>
              <a:uFillTx/>
              <a:latin typeface="等线"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57200" y="1866900"/>
            <a:ext cx="16819419" cy="5262245"/>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609600" y="1943100"/>
            <a:ext cx="16819419" cy="5262245"/>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a:t>
            </a:r>
            <a:r>
              <a:rPr lang="vi-VN" sz="4800" dirty="0">
                <a:solidFill>
                  <a:srgbClr val="FF0000"/>
                </a:solidFill>
                <a:latin typeface="Cambria" panose="02040503050406030204" pitchFamily="18" charset="0"/>
                <a:ea typeface="Cambria" panose="02040503050406030204" pitchFamily="18" charset="0"/>
              </a:rPr>
              <a:t> </a:t>
            </a:r>
            <a:r>
              <a:rPr lang="vi-VN" sz="4800" b="1" dirty="0">
                <a:solidFill>
                  <a:srgbClr val="FF0000"/>
                </a:solidFill>
                <a:latin typeface="Cambria" panose="02040503050406030204" pitchFamily="18" charset="0"/>
                <a:ea typeface="Cambria" panose="02040503050406030204" pitchFamily="18" charset="0"/>
              </a:rPr>
              <a:t>trở về</a:t>
            </a:r>
            <a:r>
              <a:rPr lang="vi-VN" sz="4800" b="1"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cuộc sống đời thường. Xuồng </a:t>
            </a:r>
            <a:r>
              <a:rPr lang="vi-VN" sz="4800" b="1" dirty="0">
                <a:solidFill>
                  <a:srgbClr val="FF0000"/>
                </a:solidFill>
                <a:latin typeface="Cambria" panose="02040503050406030204" pitchFamily="18" charset="0"/>
                <a:ea typeface="Cambria" panose="02040503050406030204" pitchFamily="18" charset="0"/>
              </a:rPr>
              <a:t>ngược xuôi</a:t>
            </a:r>
            <a:r>
              <a:rPr lang="vi-VN" sz="4800" b="1"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miền chợ nổi. Xuồng </a:t>
            </a:r>
            <a:r>
              <a:rPr lang="vi-VN" sz="4800" b="1" dirty="0">
                <a:solidFill>
                  <a:srgbClr val="FF0000"/>
                </a:solidFill>
                <a:latin typeface="Cambria" panose="02040503050406030204" pitchFamily="18" charset="0"/>
                <a:ea typeface="Cambria" panose="02040503050406030204" pitchFamily="18" charset="0"/>
              </a:rPr>
              <a:t>lướt nha</a:t>
            </a:r>
            <a:r>
              <a:rPr lang="vi-VN" sz="4800" dirty="0">
                <a:solidFill>
                  <a:srgbClr val="FF0000"/>
                </a:solidFill>
                <a:latin typeface="Cambria" panose="02040503050406030204" pitchFamily="18" charset="0"/>
                <a:ea typeface="Cambria" panose="02040503050406030204" pitchFamily="18" charset="0"/>
              </a:rPr>
              <a:t>nh</a:t>
            </a:r>
            <a:r>
              <a:rPr lang="vi-VN" sz="4800" dirty="0">
                <a:latin typeface="Cambria" panose="02040503050406030204" pitchFamily="18" charset="0"/>
                <a:ea typeface="Cambria" panose="02040503050406030204" pitchFamily="18" charset="0"/>
              </a:rPr>
              <a:t> trên cánh đồng rì rào sóng lúa. Xuồng </a:t>
            </a:r>
            <a:r>
              <a:rPr lang="vi-VN" sz="4800" b="1" dirty="0">
                <a:solidFill>
                  <a:srgbClr val="FF0000"/>
                </a:solidFill>
                <a:latin typeface="Cambria" panose="02040503050406030204" pitchFamily="18" charset="0"/>
                <a:ea typeface="Cambria" panose="02040503050406030204" pitchFamily="18" charset="0"/>
              </a:rPr>
              <a:t>rộn ràng</a:t>
            </a:r>
            <a:r>
              <a:rPr lang="vi-VN" sz="4800" dirty="0">
                <a:latin typeface="Cambria" panose="02040503050406030204" pitchFamily="18" charset="0"/>
                <a:ea typeface="Cambria" panose="02040503050406030204" pitchFamily="18" charset="0"/>
              </a:rPr>
              <a:t> những đêm giăng câu, thả lưới. Và mỗi sớm mai, trên nhánh sông quê, những chiếc xuồng ba lá theo dòng nước </a:t>
            </a:r>
            <a:r>
              <a:rPr lang="vi-VN" sz="4800" b="1" dirty="0">
                <a:solidFill>
                  <a:srgbClr val="FF0000"/>
                </a:solidFill>
                <a:latin typeface="Cambria" panose="02040503050406030204" pitchFamily="18" charset="0"/>
                <a:ea typeface="Cambria" panose="02040503050406030204" pitchFamily="18" charset="0"/>
              </a:rPr>
              <a:t>toả đi</a:t>
            </a:r>
            <a:r>
              <a:rPr lang="vi-VN" sz="4800" b="1"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chở </a:t>
            </a:r>
            <a:r>
              <a:rPr lang="vi-VN" sz="4800" b="1" dirty="0">
                <a:solidFill>
                  <a:srgbClr val="FF0000"/>
                </a:solidFill>
                <a:latin typeface="Cambria" panose="02040503050406030204" pitchFamily="18" charset="0"/>
                <a:ea typeface="Cambria" panose="02040503050406030204" pitchFamily="18" charset="0"/>
              </a:rPr>
              <a:t>đầy</a:t>
            </a:r>
            <a:r>
              <a:rPr lang="vi-VN" sz="4800" b="1" dirty="0">
                <a:latin typeface="Cambria" panose="02040503050406030204" pitchFamily="18" charset="0"/>
                <a:ea typeface="Cambria" panose="02040503050406030204" pitchFamily="18" charset="0"/>
              </a:rPr>
              <a:t> </a:t>
            </a:r>
            <a:r>
              <a:rPr lang="vi-VN" sz="4800" b="1" dirty="0">
                <a:solidFill>
                  <a:srgbClr val="FF0000"/>
                </a:solidFill>
                <a:latin typeface="Cambria" panose="02040503050406030204" pitchFamily="18" charset="0"/>
                <a:ea typeface="Cambria" panose="02040503050406030204" pitchFamily="18" charset="0"/>
              </a:rPr>
              <a:t>ước mơ,</a:t>
            </a:r>
            <a:r>
              <a:rPr lang="vi-VN" sz="4800" dirty="0">
                <a:latin typeface="Cambria" panose="02040503050406030204" pitchFamily="18" charset="0"/>
                <a:ea typeface="Cambria" panose="02040503050406030204" pitchFamily="18" charset="0"/>
              </a:rPr>
              <a:t> </a:t>
            </a:r>
            <a:r>
              <a:rPr lang="vi-VN" sz="4800" b="1" dirty="0">
                <a:solidFill>
                  <a:srgbClr val="FF0000"/>
                </a:solidFill>
                <a:latin typeface="Cambria" panose="02040503050406030204" pitchFamily="18" charset="0"/>
                <a:ea typeface="Cambria" panose="02040503050406030204" pitchFamily="18" charset="0"/>
              </a:rPr>
              <a:t>khát vọng </a:t>
            </a:r>
            <a:r>
              <a:rPr lang="vi-VN" sz="4800" dirty="0">
                <a:latin typeface="Cambria" panose="02040503050406030204" pitchFamily="18" charset="0"/>
                <a:ea typeface="Cambria" panose="02040503050406030204" pitchFamily="18" charset="0"/>
              </a:rPr>
              <a:t>của </a:t>
            </a:r>
            <a:r>
              <a:rPr lang="vi-VN" sz="4800" dirty="0">
                <a:solidFill>
                  <a:schemeClr val="tx1">
                    <a:lumMod val="95000"/>
                    <a:lumOff val="5000"/>
                  </a:schemeClr>
                </a:solidFill>
                <a:latin typeface="Cambria" panose="02040503050406030204" pitchFamily="18" charset="0"/>
                <a:ea typeface="Cambria" panose="02040503050406030204" pitchFamily="18" charset="0"/>
              </a:rPr>
              <a:t>tình đất, tình người </a:t>
            </a:r>
            <a:r>
              <a:rPr lang="vi-VN" sz="4800" dirty="0">
                <a:latin typeface="Cambria" panose="02040503050406030204" pitchFamily="18" charset="0"/>
                <a:ea typeface="Cambria" panose="02040503050406030204" pitchFamily="18" charset="0"/>
              </a:rPr>
              <a:t>phương Nam.</a:t>
            </a:r>
          </a:p>
          <a:p>
            <a:pPr algn="r"/>
            <a:endParaRPr lang="vi-VN" sz="4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panose="020B0604020202020204"/>
              <a:ea typeface="Microsoft YaHei" panose="020B0503020204020204" pitchFamily="34" charset="-122"/>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Microsoft YaHei" panose="020B0503020204020204" pitchFamily="34" charset="-122"/>
              </a:rPr>
              <a:t>- Chia </a:t>
            </a:r>
            <a:r>
              <a:rPr lang="en-US" sz="6000" b="1" dirty="0" err="1">
                <a:solidFill>
                  <a:srgbClr val="004924"/>
                </a:solidFill>
                <a:latin typeface="Cambria" panose="02040503050406030204" pitchFamily="18" charset="0"/>
                <a:ea typeface="Microsoft YaHei" panose="020B0503020204020204" pitchFamily="34" charset="-122"/>
              </a:rPr>
              <a:t>sẻ</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bài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đọc</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với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người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thân</a:t>
            </a:r>
            <a:r>
              <a:rPr lang="en-US" sz="6000" b="1" dirty="0">
                <a:solidFill>
                  <a:srgbClr val="004924"/>
                </a:solidFill>
                <a:latin typeface="Cambria" panose="02040503050406030204" pitchFamily="18" charset="0"/>
                <a:ea typeface="Microsoft YaHei" panose="020B0503020204020204" pitchFamily="34" charset="-122"/>
              </a:rPr>
              <a:t> </a:t>
            </a:r>
          </a:p>
          <a:p>
            <a:pPr algn="just" defTabSz="1371600"/>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Chuẩn</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bị</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bài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mới</a:t>
            </a:r>
            <a:r>
              <a:rPr lang="en-US" sz="6000" b="1" dirty="0">
                <a:solidFill>
                  <a:srgbClr val="004924"/>
                </a:solidFill>
                <a:latin typeface="Cambria" panose="02040503050406030204" pitchFamily="18" charset="0"/>
                <a:ea typeface="Microsoft YaHei" panose="020B0503020204020204" pitchFamily="34" charset="-122"/>
              </a:rPr>
              <a:t>.</a:t>
            </a:r>
            <a:endParaRPr lang="vi-VN" sz="6000" b="1" dirty="0">
              <a:solidFill>
                <a:srgbClr val="004924"/>
              </a:solidFill>
              <a:latin typeface="Cambria" panose="02040503050406030204" pitchFamily="18" charset="0"/>
              <a:ea typeface="Microsoft YaHei" panose="020B0503020204020204" pitchFamily="34" charset="-122"/>
            </a:endParaRPr>
          </a:p>
        </p:txBody>
      </p:sp>
      <p:pic>
        <p:nvPicPr>
          <p:cNvPr id="6" name="Picture 5"/>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4839950" cy="2857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p:cNvPicPr>
            <a:picLocks noChangeAspect="1"/>
          </p:cNvPicPr>
          <p:nvPr/>
        </p:nvPicPr>
        <p:blipFill>
          <a:blip r:embed="rId5"/>
          <a:srcRect t="64676"/>
          <a:stretch>
            <a:fillRect/>
          </a:stretch>
        </p:blipFill>
        <p:spPr>
          <a:xfrm>
            <a:off x="-28099" y="6268872"/>
            <a:ext cx="18306098" cy="4171950"/>
          </a:xfrm>
          <a:prstGeom prst="rect">
            <a:avLst/>
          </a:prstGeom>
        </p:spPr>
      </p:pic>
      <p:pic>
        <p:nvPicPr>
          <p:cNvPr id="7" name="Picture 6"/>
          <p:cNvPicPr>
            <a:picLocks noChangeAspect="1"/>
          </p:cNvPicPr>
          <p:nvPr/>
        </p:nvPicPr>
        <p:blipFill>
          <a:blip r:embed="rId6"/>
          <a:stretch>
            <a:fillRect/>
          </a:stretch>
        </p:blipFill>
        <p:spPr>
          <a:xfrm>
            <a:off x="813154" y="2705324"/>
            <a:ext cx="15290093" cy="545944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p:cNvPicPr>
            <a:picLocks noChangeAspect="1"/>
          </p:cNvPicPr>
          <p:nvPr/>
        </p:nvPicPr>
        <p:blipFill>
          <a:blip r:embed="rId3"/>
          <a:stretch>
            <a:fillRect/>
          </a:stretch>
        </p:blipFill>
        <p:spPr>
          <a:xfrm>
            <a:off x="6248400" y="419100"/>
            <a:ext cx="5169856" cy="2926334"/>
          </a:xfrm>
          <a:prstGeom prst="rect">
            <a:avLst/>
          </a:prstGeom>
        </p:spPr>
      </p:pic>
      <p:sp>
        <p:nvSpPr>
          <p:cNvPr id="7" name="Title 1"/>
          <p:cNvSpPr txBox="1"/>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 y="522027"/>
            <a:ext cx="17959386" cy="9764973"/>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392224" y="7900332"/>
            <a:ext cx="2385332" cy="2606738"/>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5570461" y="7822406"/>
            <a:ext cx="2813163" cy="2904734"/>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16282" y="-220074"/>
            <a:ext cx="2957513" cy="2048879"/>
          </a:xfrm>
          <a:prstGeom prst="rect">
            <a:avLst/>
          </a:prstGeom>
        </p:spPr>
      </p:pic>
      <p:grpSp>
        <p:nvGrpSpPr>
          <p:cNvPr id="11" name="Group 10"/>
          <p:cNvGrpSpPr/>
          <p:nvPr/>
        </p:nvGrpSpPr>
        <p:grpSpPr>
          <a:xfrm>
            <a:off x="15928866" y="-494787"/>
            <a:ext cx="2621495" cy="2598302"/>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2" name="Rectangle 1"/>
          <p:cNvSpPr/>
          <p:nvPr/>
        </p:nvSpPr>
        <p:spPr>
          <a:xfrm>
            <a:off x="608739" y="3573839"/>
            <a:ext cx="16741911" cy="3139321"/>
          </a:xfrm>
          <a:prstGeom prst="rect">
            <a:avLst/>
          </a:prstGeom>
        </p:spPr>
        <p:txBody>
          <a:bodyPr wrap="square">
            <a:spAutoFit/>
          </a:bodyPr>
          <a:lstStyle/>
          <a:p>
            <a:pPr marL="457200" indent="-457200" algn="just">
              <a:buFontTx/>
              <a:buChar char="-"/>
            </a:pPr>
            <a:r>
              <a:rPr lang="en-US" altLang="en-US" sz="6600" dirty="0">
                <a:latin typeface="Cambria" panose="02040503050406030204" pitchFamily="18" charset="0"/>
                <a:ea typeface="Cambria" panose="02040503050406030204" pitchFamily="18" charset="0"/>
              </a:rPr>
              <a:t>Đọc đúng và diễn cảm, học thuộc lòng  toàn bộ bài </a:t>
            </a:r>
            <a:r>
              <a:rPr lang="en-US" sz="6600" dirty="0">
                <a:latin typeface="Cambria" panose="02040503050406030204" pitchFamily="18" charset="0"/>
                <a:ea typeface="Cambria" panose="02040503050406030204" pitchFamily="18" charset="0"/>
              </a:rPr>
              <a:t>đọc.</a:t>
            </a:r>
          </a:p>
          <a:p>
            <a:pPr marL="457200" indent="-457200" algn="just">
              <a:buFontTx/>
              <a:buChar char="-"/>
            </a:pPr>
            <a:r>
              <a:rPr lang="en-US" altLang="en-US" sz="6600" dirty="0">
                <a:latin typeface="Cambria" panose="02040503050406030204" pitchFamily="18" charset="0"/>
                <a:ea typeface="Cambria" panose="02040503050406030204" pitchFamily="18" charset="0"/>
              </a:rPr>
              <a:t>Hiểu được điều tác giả muốn nói qua bài đọc</a:t>
            </a:r>
            <a:r>
              <a:rPr lang="vi-VN" sz="6600" dirty="0">
                <a:latin typeface="Cambria" panose="02040503050406030204" pitchFamily="18" charset="0"/>
                <a:ea typeface="Cambria" panose="02040503050406030204" pitchFamily="18" charset="0"/>
              </a:rPr>
              <a:t>. </a:t>
            </a:r>
            <a:endParaRPr lang="vi-VN" sz="6600" i="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9"/>
          <a:stretch>
            <a:fillRect/>
          </a:stretch>
        </p:blipFill>
        <p:spPr>
          <a:xfrm>
            <a:off x="4096075" y="1488770"/>
            <a:ext cx="9843342" cy="16815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34290" y="1773346"/>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p:cNvPicPr>
            <a:picLocks noChangeAspect="1"/>
          </p:cNvPicPr>
          <p:nvPr/>
        </p:nvPicPr>
        <p:blipFill>
          <a:blip r:embed="rId2"/>
          <a:stretch>
            <a:fillRect/>
          </a:stretch>
        </p:blipFill>
        <p:spPr>
          <a:xfrm>
            <a:off x="4800600" y="723900"/>
            <a:ext cx="84741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1197</Words>
  <Application>Microsoft Office PowerPoint</Application>
  <PresentationFormat>Custom</PresentationFormat>
  <Paragraphs>56</Paragraphs>
  <Slides>30</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等线</vt:lpstr>
      <vt:lpstr>#9Slide05 SVNClementine</vt:lpstr>
      <vt:lpstr>Arial</vt:lpstr>
      <vt:lpstr>Calibri</vt:lpstr>
      <vt:lpstr>Calibri Light</vt:lpstr>
      <vt:lpstr>Cambria</vt:lpstr>
      <vt:lpstr>Times New Roman</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Administrator</cp:lastModifiedBy>
  <cp:revision>34</cp:revision>
  <dcterms:created xsi:type="dcterms:W3CDTF">2006-08-16T00:00:00Z</dcterms:created>
  <dcterms:modified xsi:type="dcterms:W3CDTF">2025-03-25T01:28:42Z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022335DE21214809A79F440CED3859B4_12</vt:lpwstr>
  </property>
  <property fmtid="{D5CDD505-2E9C-101B-9397-08002B2CF9AE}" pid="3" name="KSOProductBuildVer">
    <vt:lpwstr>1033-12.2.0.20326</vt:lpwstr>
  </property>
</Properties>
</file>