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  <p:sldId id="263" r:id="rId9"/>
  </p:sldIdLst>
  <p:sldSz cx="12192000" cy="6858000"/>
  <p:notesSz cx="6858000" cy="9144000"/>
  <p:embeddedFontLst>
    <p:embeddedFont>
      <p:font typeface="#9Slide07 HoneyCream" panose="020B0604020202020204" charset="0"/>
      <p:regular r:id="rId10"/>
    </p:embeddedFont>
    <p:embeddedFont>
      <p:font typeface="#9Slide07 Altu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21" y="5788284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 flipH="1">
            <a:off x="-97588" y="5487494"/>
            <a:ext cx="3467020" cy="14763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43" y="156259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9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9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59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6264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9607827" y="0"/>
            <a:ext cx="2752062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CE5FE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non Team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BCE5F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1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56148" y="272955"/>
            <a:ext cx="11350841" cy="6352434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375745" y="116305"/>
            <a:ext cx="2246085" cy="481012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44" y="611460"/>
            <a:ext cx="476776" cy="48514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5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0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2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sp>
        <p:nvSpPr>
          <p:cNvPr id="16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81653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" y="589280"/>
            <a:ext cx="476776" cy="485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smtClean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BÍCH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09433" y="354842"/>
            <a:ext cx="11354937" cy="6250674"/>
          </a:xfrm>
          <a:prstGeom prst="roundRect">
            <a:avLst/>
          </a:prstGeom>
          <a:solidFill>
            <a:schemeClr val="bg1"/>
          </a:solidFill>
          <a:ln>
            <a:solidFill>
              <a:srgbClr val="6AA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6853" y="518615"/>
            <a:ext cx="11000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52" y="2665279"/>
            <a:ext cx="110000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45" y="1180397"/>
            <a:ext cx="1951061" cy="1951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6" y="4086772"/>
            <a:ext cx="4132029" cy="2210812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" y="5715000"/>
            <a:ext cx="8867775" cy="1143000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25" y="5787048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2148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1304110" y="85718"/>
            <a:ext cx="9644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+mj-lt"/>
              </a:rPr>
              <a:t>1.</a:t>
            </a:r>
            <a:r>
              <a:rPr lang="vi-VN" sz="3200" b="1" dirty="0">
                <a:latin typeface="+mj-lt"/>
              </a:rPr>
              <a:t> Nói tiếp để hoàn thành câu dưới tranh.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0078" y="3243007"/>
            <a:ext cx="2582779" cy="66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54029" y="783438"/>
            <a:ext cx="3462815" cy="2854556"/>
            <a:chOff x="1554029" y="783438"/>
            <a:chExt cx="3462815" cy="28545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9" y="783438"/>
              <a:ext cx="3264337" cy="25313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99938" y="3268662"/>
              <a:ext cx="3416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Khi cầu vồng hiện ra, Bi nói (…)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07928" y="654816"/>
            <a:ext cx="3416906" cy="3165087"/>
            <a:chOff x="6207928" y="654816"/>
            <a:chExt cx="3416906" cy="31650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920" y="654816"/>
              <a:ext cx="3080833" cy="25574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07928" y="3173572"/>
              <a:ext cx="3416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Có bảy hũ vàng, Bống sẽ (…) và Bi sẽ (…)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54029" y="3726875"/>
            <a:ext cx="3700359" cy="2862625"/>
            <a:chOff x="1554029" y="3726875"/>
            <a:chExt cx="3700359" cy="2862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29" y="3726875"/>
              <a:ext cx="3700359" cy="254841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54029" y="6220168"/>
              <a:ext cx="3416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Khi cầu vồng biến mất (…)</a:t>
              </a: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60078" y="3726875"/>
            <a:ext cx="3093356" cy="3062290"/>
            <a:chOff x="6460078" y="3726875"/>
            <a:chExt cx="3093356" cy="3062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078" y="3726875"/>
              <a:ext cx="3093356" cy="2548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60078" y="6142834"/>
              <a:ext cx="2895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Không có bảy hũ vàng,</a:t>
              </a:r>
            </a:p>
            <a:p>
              <a:pPr algn="ctr"/>
              <a:r>
                <a:rPr lang="en-US" smtClean="0"/>
                <a:t> hai anh em vẫn (…)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02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822847" y="173787"/>
            <a:ext cx="964498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1.</a:t>
            </a:r>
            <a:r>
              <a:rPr lang="vi-VN" sz="2800" b="1" dirty="0">
                <a:latin typeface="+mj-lt"/>
              </a:rPr>
              <a:t> Nói tiếp để hoàn thành câu dưới tranh.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7" y="912451"/>
            <a:ext cx="4525667" cy="3509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479" y="4421875"/>
            <a:ext cx="373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Khi cầu vồng hiện ra, </a:t>
            </a:r>
          </a:p>
          <a:p>
            <a:pPr algn="ctr"/>
            <a:r>
              <a:rPr lang="en-US" sz="2400" smtClean="0"/>
              <a:t>Bi nói (…)</a:t>
            </a:r>
            <a:endParaRPr lang="en-US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39" y="707818"/>
            <a:ext cx="4796501" cy="3714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9002" y="4292245"/>
            <a:ext cx="435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Có bảy hũ vàng, Bống sẽ (…) và Bi sẽ (…)</a:t>
            </a:r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B00A3-9F7C-46D3-9363-C7DDCE9F604C}"/>
              </a:ext>
            </a:extLst>
          </p:cNvPr>
          <p:cNvSpPr txBox="1"/>
          <p:nvPr/>
        </p:nvSpPr>
        <p:spPr>
          <a:xfrm>
            <a:off x="1037231" y="4421875"/>
            <a:ext cx="420351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+mj-lt"/>
              </a:rPr>
              <a:t>Khi cầu vồng hiện ra, Bi nói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dưới chân cầu vồng có bảy hũ vàng.</a:t>
            </a:r>
            <a:endParaRPr lang="vi-VN" sz="2800" dirty="0">
              <a:solidFill>
                <a:srgbClr val="17479D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D911B5-527A-40EA-B711-0CDAB037D9B4}"/>
              </a:ext>
            </a:extLst>
          </p:cNvPr>
          <p:cNvSpPr txBox="1"/>
          <p:nvPr/>
        </p:nvSpPr>
        <p:spPr>
          <a:xfrm>
            <a:off x="6149002" y="4375708"/>
            <a:ext cx="435977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+mj-lt"/>
              </a:rPr>
              <a:t>Có bảy hũ vàng, Bống sẽ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mua búp bê và quần áo đẹp; </a:t>
            </a:r>
            <a:r>
              <a:rPr lang="vi-VN" sz="2800" dirty="0">
                <a:solidFill>
                  <a:srgbClr val="17479D"/>
                </a:solidFill>
                <a:latin typeface="+mj-lt"/>
              </a:rPr>
              <a:t>Bi sẽ mua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ngựa hồng và ô tô.</a:t>
            </a:r>
            <a:endParaRPr lang="vi-VN" sz="2800" dirty="0">
              <a:solidFill>
                <a:srgbClr val="17479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36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61B79-6506-43EA-92ED-7CFD4E3C8CEC}"/>
              </a:ext>
            </a:extLst>
          </p:cNvPr>
          <p:cNvSpPr txBox="1"/>
          <p:nvPr/>
        </p:nvSpPr>
        <p:spPr>
          <a:xfrm>
            <a:off x="822847" y="364855"/>
            <a:ext cx="964498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1.</a:t>
            </a:r>
            <a:r>
              <a:rPr lang="vi-VN" sz="2800" b="1" dirty="0">
                <a:latin typeface="+mj-lt"/>
              </a:rPr>
              <a:t> Nói tiếp để hoàn thành câu dưới tranh.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89" y="1103519"/>
            <a:ext cx="4957447" cy="341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339" y="4517677"/>
            <a:ext cx="458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Khi cầu vồng biến mất (…)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6617580" y="4517677"/>
            <a:ext cx="394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Không có bảy hũ vàng,</a:t>
            </a:r>
          </a:p>
          <a:p>
            <a:pPr algn="ctr"/>
            <a:r>
              <a:rPr lang="en-US" sz="2800" smtClean="0"/>
              <a:t> hai anh em vẫn (…)</a:t>
            </a: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FD6BE-D2EF-4883-A72C-1BFC76257CCE}"/>
              </a:ext>
            </a:extLst>
          </p:cNvPr>
          <p:cNvSpPr txBox="1"/>
          <p:nvPr/>
        </p:nvSpPr>
        <p:spPr>
          <a:xfrm>
            <a:off x="655118" y="4471512"/>
            <a:ext cx="5212582" cy="18158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+mj-lt"/>
              </a:rPr>
              <a:t>Khi cầu vồng biến mất,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Bống nói sẽ vẽ tặng Bi ngựa hồng và ô tô; Bi nói sẽ vẽ tặng Bống búp bê và quần áo đẹp.</a:t>
            </a:r>
            <a:endParaRPr lang="vi-VN" sz="2800" dirty="0">
              <a:solidFill>
                <a:srgbClr val="17479D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B6287-ED61-4E93-90C1-6E0FBD3C73A4}"/>
              </a:ext>
            </a:extLst>
          </p:cNvPr>
          <p:cNvSpPr txBox="1"/>
          <p:nvPr/>
        </p:nvSpPr>
        <p:spPr>
          <a:xfrm>
            <a:off x="6631916" y="4555688"/>
            <a:ext cx="392628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17479D"/>
                </a:solidFill>
                <a:latin typeface="+mj-lt"/>
              </a:rPr>
              <a:t>Không có bảy hũ vàng, hai anh em vẫn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cảm thấy vui vẻ, hạnh phúc.</a:t>
            </a:r>
            <a:endParaRPr lang="vi-VN" sz="2800" dirty="0">
              <a:solidFill>
                <a:srgbClr val="17479D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56720" y="1103519"/>
            <a:ext cx="4171529" cy="3414159"/>
            <a:chOff x="6556720" y="1103519"/>
            <a:chExt cx="4171529" cy="34141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016" y="1103519"/>
              <a:ext cx="4144233" cy="341415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556720" y="1184786"/>
              <a:ext cx="417285" cy="3957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4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8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44" y="1119120"/>
            <a:ext cx="3507474" cy="276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50" y="3920628"/>
            <a:ext cx="3700359" cy="2548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77" y="3903455"/>
            <a:ext cx="3328541" cy="2674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50" y="1319481"/>
            <a:ext cx="3264337" cy="2531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1FA5B-E122-4AF1-A738-254E305586BE}"/>
              </a:ext>
            </a:extLst>
          </p:cNvPr>
          <p:cNvSpPr txBox="1"/>
          <p:nvPr/>
        </p:nvSpPr>
        <p:spPr>
          <a:xfrm>
            <a:off x="617323" y="288123"/>
            <a:ext cx="110273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+mj-lt"/>
              </a:rPr>
              <a:t>2.</a:t>
            </a:r>
            <a:r>
              <a:rPr lang="vi-VN" sz="3200" b="1" dirty="0">
                <a:latin typeface="+mj-lt"/>
              </a:rPr>
              <a:t> Chọn kể lại 1-2 đoạn của câu chuyện theo tranh.</a:t>
            </a:r>
          </a:p>
        </p:txBody>
      </p:sp>
      <p:pic>
        <p:nvPicPr>
          <p:cNvPr id="15" name="图片 25">
            <a:extLst>
              <a:ext uri="{FF2B5EF4-FFF2-40B4-BE49-F238E27FC236}">
                <a16:creationId xmlns:a16="http://schemas.microsoft.com/office/drawing/2014/main" id="{EB9D68E4-8219-401D-B09E-38F42497A7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2990" y="4752839"/>
            <a:ext cx="2333767" cy="2333767"/>
          </a:xfrm>
          <a:prstGeom prst="rect">
            <a:avLst/>
          </a:prstGeom>
        </p:spPr>
      </p:pic>
      <p:pic>
        <p:nvPicPr>
          <p:cNvPr id="16" name="图片 14" descr="aixin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199" y="4420734"/>
            <a:ext cx="346710" cy="332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5" descr="aixin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82579">
            <a:off x="272502" y="4836815"/>
            <a:ext cx="469815" cy="449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aixin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5619" y="3697017"/>
            <a:ext cx="242532" cy="2236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25" descr="aixin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0000" flipH="1">
            <a:off x="553244" y="5936115"/>
            <a:ext cx="517525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2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-图片 4" descr="51miz-E184969-98282E8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lum bright="18000"/>
          </a:blip>
          <a:stretch>
            <a:fillRect/>
          </a:stretch>
        </p:blipFill>
        <p:spPr>
          <a:xfrm>
            <a:off x="9751451" y="1311331"/>
            <a:ext cx="1202559" cy="120255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B86D33-0E2C-4799-A9B4-3CFA82D34800}"/>
              </a:ext>
            </a:extLst>
          </p:cNvPr>
          <p:cNvGrpSpPr/>
          <p:nvPr/>
        </p:nvGrpSpPr>
        <p:grpSpPr>
          <a:xfrm>
            <a:off x="2180492" y="435418"/>
            <a:ext cx="8172238" cy="875913"/>
            <a:chOff x="-180829" y="2659031"/>
            <a:chExt cx="2993004" cy="27332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53C45A-B5D6-449D-95DE-B5F4E0CA7A2A}"/>
                </a:ext>
              </a:extLst>
            </p:cNvPr>
            <p:cNvSpPr txBox="1"/>
            <p:nvPr/>
          </p:nvSpPr>
          <p:spPr>
            <a:xfrm>
              <a:off x="-180829" y="2659031"/>
              <a:ext cx="2993004" cy="2733230"/>
            </a:xfrm>
            <a:prstGeom prst="roundRect">
              <a:avLst>
                <a:gd name="adj" fmla="val 17994"/>
              </a:avLst>
            </a:prstGeom>
            <a:solidFill>
              <a:schemeClr val="bg1"/>
            </a:solidFill>
            <a:ln w="38100">
              <a:solidFill>
                <a:srgbClr val="FFEF0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45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45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5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38674AB7-00FB-4AA9-8678-8D3E14042175}"/>
                </a:ext>
              </a:extLst>
            </p:cNvPr>
            <p:cNvSpPr/>
            <p:nvPr/>
          </p:nvSpPr>
          <p:spPr>
            <a:xfrm rot="1048569">
              <a:off x="1320359" y="3154466"/>
              <a:ext cx="214915" cy="16417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28575" cap="rnd">
              <a:solidFill>
                <a:schemeClr val="bg1">
                  <a:alpha val="8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02BB25D-FDCE-49BA-8B63-8971AD5C2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396353" y="1777846"/>
            <a:ext cx="6918848" cy="4619779"/>
          </a:xfrm>
          <a:prstGeom prst="round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91684" y="1376952"/>
            <a:ext cx="7285843" cy="5503065"/>
            <a:chOff x="5491684" y="1376952"/>
            <a:chExt cx="7285843" cy="5503065"/>
          </a:xfrm>
        </p:grpSpPr>
        <p:pic>
          <p:nvPicPr>
            <p:cNvPr id="26" name="图片 11">
              <a:extLst>
                <a:ext uri="{FF2B5EF4-FFF2-40B4-BE49-F238E27FC236}">
                  <a16:creationId xmlns:a16="http://schemas.microsoft.com/office/drawing/2014/main" id="{8BE5BE40-78F6-4C73-922B-579A91B7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684" y="1376952"/>
              <a:ext cx="7285843" cy="550306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5978996" y="2980405"/>
              <a:ext cx="4975014" cy="2062103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vi-VN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nhỏ luôn vui vẻ và hồn nhiên; hai anh em rất quan tâm và yêu thương nhau.</a:t>
              </a:r>
            </a:p>
          </p:txBody>
        </p:sp>
      </p:grpSp>
      <p:pic>
        <p:nvPicPr>
          <p:cNvPr id="28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0" y="5932183"/>
            <a:ext cx="8867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703A3F-31CF-4C81-8F95-46388D525896}"/>
              </a:ext>
            </a:extLst>
          </p:cNvPr>
          <p:cNvGrpSpPr/>
          <p:nvPr/>
        </p:nvGrpSpPr>
        <p:grpSpPr>
          <a:xfrm>
            <a:off x="513763" y="569487"/>
            <a:ext cx="10641917" cy="1540668"/>
            <a:chOff x="513093" y="623476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193F61-FE15-4DDB-B446-7ACC7B92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093" y="623476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455C7F-9BD4-4621-B93A-4A6B49A27D10}"/>
                </a:ext>
              </a:extLst>
            </p:cNvPr>
            <p:cNvSpPr txBox="1"/>
            <p:nvPr/>
          </p:nvSpPr>
          <p:spPr>
            <a:xfrm>
              <a:off x="1196864" y="791916"/>
              <a:ext cx="4934655" cy="61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+mj-lt"/>
                </a:rPr>
                <a:t>Kể cho người thân nghe câu chuyện </a:t>
              </a:r>
              <a:r>
                <a:rPr lang="vi-VN" sz="3200" b="1" i="1" dirty="0">
                  <a:latin typeface="+mj-lt"/>
                </a:rPr>
                <a:t>Niềm vui của Bi và Bống.</a:t>
              </a:r>
              <a:endParaRPr lang="en-US" sz="3200" b="1" dirty="0">
                <a:latin typeface="+mj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60" y="2035844"/>
            <a:ext cx="2160184" cy="1793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7" y="4501250"/>
            <a:ext cx="2594576" cy="1786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60" y="4501250"/>
            <a:ext cx="2168964" cy="1786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7" y="2045016"/>
            <a:ext cx="2288851" cy="1774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047" y="3743344"/>
            <a:ext cx="246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Khi cầu vồng hiện ra, Bi nói (…)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3172" y="3799131"/>
            <a:ext cx="244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Có bảy hũ vàng, Bống sẽ (…) và Bi sẽ (…)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4950" y="6233127"/>
            <a:ext cx="303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Khi cầu vồng biến mất (…)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6888" y="6190226"/>
            <a:ext cx="28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Không có bảy hũ vàng,</a:t>
            </a:r>
          </a:p>
          <a:p>
            <a:pPr algn="ctr"/>
            <a:r>
              <a:rPr lang="en-US" smtClean="0"/>
              <a:t> hai anh em vẫn (…)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3A43D-9094-4067-A73E-58633550B993}"/>
              </a:ext>
            </a:extLst>
          </p:cNvPr>
          <p:cNvSpPr txBox="1"/>
          <p:nvPr/>
        </p:nvSpPr>
        <p:spPr>
          <a:xfrm>
            <a:off x="5864601" y="2224617"/>
            <a:ext cx="5291079" cy="360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Quan </a:t>
            </a:r>
            <a:r>
              <a:rPr lang="vi-VN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sát và kể lại theo tranh minh họa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vi-VN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Kể lần lượt từng đoạn câu chuyện cho người thân nghe.</a:t>
            </a:r>
          </a:p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Không cần kể đúng từng chữ, từng lời của câu chuyện.</a:t>
            </a:r>
            <a:endParaRPr lang="vi-VN" sz="2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5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grpSp>
        <p:nvGrpSpPr>
          <p:cNvPr id="10" name="TOP-PPT-3">
            <a:extLst>
              <a:ext uri="{FF2B5EF4-FFF2-40B4-BE49-F238E27FC236}">
                <a16:creationId xmlns:a16="http://schemas.microsoft.com/office/drawing/2014/main" id="{777F7936-3B71-4FD6-823B-DEC832AE52E4}"/>
              </a:ext>
            </a:extLst>
          </p:cNvPr>
          <p:cNvGrpSpPr/>
          <p:nvPr/>
        </p:nvGrpSpPr>
        <p:grpSpPr>
          <a:xfrm>
            <a:off x="3864858" y="1649060"/>
            <a:ext cx="5598773" cy="2529923"/>
            <a:chOff x="6647103" y="863039"/>
            <a:chExt cx="5598773" cy="2529923"/>
          </a:xfrm>
        </p:grpSpPr>
        <p:sp>
          <p:nvSpPr>
            <p:cNvPr id="11" name="TOP-PPT-3-1">
              <a:extLst>
                <a:ext uri="{FF2B5EF4-FFF2-40B4-BE49-F238E27FC236}">
                  <a16:creationId xmlns:a16="http://schemas.microsoft.com/office/drawing/2014/main" id="{CA965185-B767-41EF-A927-F7D7001FE2B4}"/>
                </a:ext>
              </a:extLst>
            </p:cNvPr>
            <p:cNvSpPr/>
            <p:nvPr/>
          </p:nvSpPr>
          <p:spPr>
            <a:xfrm>
              <a:off x="6647103" y="863039"/>
              <a:ext cx="5598773" cy="25299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Chúc</a:t>
              </a:r>
              <a:r>
                <a:rPr lang="en-US" altLang="zh-CN" sz="96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các</a:t>
              </a:r>
              <a:r>
                <a:rPr lang="en-US" altLang="zh-CN" sz="96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con </a:t>
              </a: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học</a:t>
              </a:r>
              <a:r>
                <a:rPr lang="en-US" altLang="zh-CN" sz="9600" dirty="0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 </a:t>
              </a:r>
              <a:r>
                <a:rPr lang="en-US" altLang="zh-CN" sz="9600" dirty="0" err="1" smtClean="0">
                  <a:solidFill>
                    <a:srgbClr val="7EBC68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UVF Blenda Script" panose="0204060305050602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tốt</a:t>
              </a:r>
              <a:endParaRPr lang="zh-CN" altLang="en-US" sz="9600" dirty="0">
                <a:solidFill>
                  <a:srgbClr val="7EBC68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UVF Blenda Script" panose="0204060305050602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3-2">
              <a:extLst>
                <a:ext uri="{FF2B5EF4-FFF2-40B4-BE49-F238E27FC236}">
                  <a16:creationId xmlns:a16="http://schemas.microsoft.com/office/drawing/2014/main" id="{C2ED06E6-A4C1-434D-A6B8-8C30B580AAC0}"/>
                </a:ext>
              </a:extLst>
            </p:cNvPr>
            <p:cNvSpPr/>
            <p:nvPr/>
          </p:nvSpPr>
          <p:spPr>
            <a:xfrm>
              <a:off x="6767584" y="293129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dirty="0">
                <a:solidFill>
                  <a:srgbClr val="2A2A49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5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372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inpin heiti</vt:lpstr>
      <vt:lpstr>字魂17号-萌趣果冻体</vt:lpstr>
      <vt:lpstr>等线 Light</vt:lpstr>
      <vt:lpstr>#9Slide07 HoneyCream</vt:lpstr>
      <vt:lpstr>SVN-Newton</vt:lpstr>
      <vt:lpstr>UVF Blenda Script</vt:lpstr>
      <vt:lpstr>UTM Avo</vt:lpstr>
      <vt:lpstr>等线</vt:lpstr>
      <vt:lpstr>#9Slide07 Altus</vt:lpstr>
      <vt:lpstr>Times New Roman</vt:lpstr>
      <vt:lpstr>Wingdings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BICHTRAN</dc:creator>
  <cp:keywords>MĂNGNON</cp:keywords>
  <cp:lastModifiedBy>MTC</cp:lastModifiedBy>
  <cp:revision>21</cp:revision>
  <dcterms:created xsi:type="dcterms:W3CDTF">2022-07-18T17:14:09Z</dcterms:created>
  <dcterms:modified xsi:type="dcterms:W3CDTF">2025-09-26T22:48:24Z</dcterms:modified>
</cp:coreProperties>
</file>