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7"/>
  </p:notesMasterIdLst>
  <p:sldIdLst>
    <p:sldId id="257" r:id="rId2"/>
    <p:sldId id="258" r:id="rId3"/>
    <p:sldId id="266" r:id="rId4"/>
    <p:sldId id="271" r:id="rId5"/>
    <p:sldId id="281" r:id="rId6"/>
    <p:sldId id="282" r:id="rId7"/>
    <p:sldId id="296" r:id="rId8"/>
    <p:sldId id="297" r:id="rId9"/>
    <p:sldId id="293" r:id="rId10"/>
    <p:sldId id="273" r:id="rId11"/>
    <p:sldId id="286" r:id="rId12"/>
    <p:sldId id="287" r:id="rId13"/>
    <p:sldId id="299" r:id="rId14"/>
    <p:sldId id="295" r:id="rId15"/>
    <p:sldId id="276" r:id="rId16"/>
  </p:sldIdLst>
  <p:sldSz cx="12192000" cy="6858000"/>
  <p:notesSz cx="6858000" cy="9144000"/>
  <p:embeddedFontLst>
    <p:embeddedFont>
      <p:font typeface="等线" panose="02010600030101010101" pitchFamily="2" charset="-122"/>
      <p:regular r:id="rId18"/>
      <p:bold r:id="rId19"/>
    </p:embeddedFont>
    <p:embeddedFont>
      <p:font typeface="#9Slide03 SVNNeutraface 2" panose="02000600040000020004" pitchFamily="2" charset="0"/>
      <p:bold r:id="rId20"/>
    </p:embeddedFont>
    <p:embeddedFont>
      <p:font typeface="#9Slide07 Altus" panose="020B0604020202020204" charset="0"/>
      <p:regular r:id="rId21"/>
    </p:embeddedFont>
    <p:embeddedFont>
      <p:font typeface="#9Slide07 HoneyCream" panose="020B0604020202020204" charset="0"/>
      <p:regular r:id="rId22"/>
    </p:embeddedFont>
    <p:embeddedFont>
      <p:font typeface="Cambria" panose="02040503050406030204" pitchFamily="18" charset="0"/>
      <p:regular r:id="rId23"/>
      <p:bold r:id="rId24"/>
      <p:italic r:id="rId25"/>
      <p:boldItalic r:id="rId26"/>
    </p:embeddedFont>
    <p:embeddedFont>
      <p:font typeface="Tahoma" panose="020B0604030504040204" pitchFamily="34" charset="0"/>
      <p:regular r:id="rId27"/>
      <p:bold r:id="rId28"/>
    </p:embeddedFont>
    <p:embeddedFont>
      <p:font typeface="UTM Avo" panose="02040603050506020204" pitchFamily="18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AE36A0"/>
    <a:srgbClr val="F9DB7F"/>
    <a:srgbClr val="FF8E68"/>
    <a:srgbClr val="FFC512"/>
    <a:srgbClr val="00C9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75" autoAdjust="0"/>
    <p:restoredTop sz="94660"/>
  </p:normalViewPr>
  <p:slideViewPr>
    <p:cSldViewPr snapToGrid="0">
      <p:cViewPr varScale="1">
        <p:scale>
          <a:sx n="79" d="100"/>
          <a:sy n="79" d="100"/>
        </p:scale>
        <p:origin x="101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4BF0A7-BD5B-4240-A45E-1B77A5FC77E9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76D84B-F706-4B4C-92C4-E131D4FAC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452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85892B-0ED5-4A8A-A055-8EB4407E7D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5949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85892B-0ED5-4A8A-A055-8EB4407E7D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57884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85892B-0ED5-4A8A-A055-8EB4407E7D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88107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85892B-0ED5-4A8A-A055-8EB4407E7D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26174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85892B-0ED5-4A8A-A055-8EB4407E7D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24965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85892B-0ED5-4A8A-A055-8EB4407E7D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40675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85892B-0ED5-4A8A-A055-8EB4407E7D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99219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85892B-0ED5-4A8A-A055-8EB4407E7D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39020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85892B-0ED5-4A8A-A055-8EB4407E7D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3557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64E87C-08B8-4A9D-9271-C302CB958FA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2F6C8E-ABEA-45B0-B0AD-56D552A342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1988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64E87C-08B8-4A9D-9271-C302CB958FA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2F6C8E-ABEA-45B0-B0AD-56D552A342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0413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64E87C-08B8-4A9D-9271-C302CB958FA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2F6C8E-ABEA-45B0-B0AD-56D552A342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5669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64E87C-08B8-4A9D-9271-C302CB958FA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2F6C8E-ABEA-45B0-B0AD-56D552A342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2797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64E87C-08B8-4A9D-9271-C302CB958FA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2F6C8E-ABEA-45B0-B0AD-56D552A342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2385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64E87C-08B8-4A9D-9271-C302CB958FA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2F6C8E-ABEA-45B0-B0AD-56D552A342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9689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64E87C-08B8-4A9D-9271-C302CB958FA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2F6C8E-ABEA-45B0-B0AD-56D552A342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7352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64E87C-08B8-4A9D-9271-C302CB958FA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2F6C8E-ABEA-45B0-B0AD-56D552A342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0391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64E87C-08B8-4A9D-9271-C302CB958FA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2F6C8E-ABEA-45B0-B0AD-56D552A342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4314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64E87C-08B8-4A9D-9271-C302CB958FA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2F6C8E-ABEA-45B0-B0AD-56D552A342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6181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64E87C-08B8-4A9D-9271-C302CB958FA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2F6C8E-ABEA-45B0-B0AD-56D552A342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5836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hyperlink" Target="https://www.facebook.com/groups/629898828017053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3407888" y="-833736"/>
            <a:ext cx="2186247" cy="231740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260448" y="7178789"/>
            <a:ext cx="1824009" cy="2002485"/>
          </a:xfrm>
          <a:prstGeom prst="rect">
            <a:avLst/>
          </a:prstGeom>
        </p:spPr>
      </p:pic>
      <p:sp>
        <p:nvSpPr>
          <p:cNvPr id="16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1692318" y="8485957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8942912" y="-833736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0">
                <a:solidFill>
                  <a:schemeClr val="accent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chemeClr val="accent2">
                  <a:lumMod val="20000"/>
                  <a:lumOff val="80000"/>
                </a:schemeClr>
              </a:solidFill>
              <a:latin typeface="#9Slide07 HoneyCream" pitchFamily="2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79330" y="88499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0">
                <a:solidFill>
                  <a:srgbClr val="2C9430"/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rgbClr val="2C9430"/>
              </a:solidFill>
              <a:latin typeface="#9Slide07 HoneyCream" pitchFamily="2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332374" y="-27138225"/>
            <a:ext cx="2186247" cy="371775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2826" y="-27138226"/>
            <a:ext cx="2186247" cy="371775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218800" y="28563975"/>
            <a:ext cx="2186247" cy="371775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990" y="28563974"/>
            <a:ext cx="2186247" cy="3717751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8904994" y="-1421795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sz="3200" b="0" dirty="0">
                <a:solidFill>
                  <a:schemeClr val="accent6">
                    <a:lumMod val="50000"/>
                  </a:schemeClr>
                </a:solidFill>
                <a:latin typeface="#9Slide07 Altus" pitchFamily="2" charset="0"/>
              </a:rPr>
              <a:t>By:</a:t>
            </a:r>
            <a:r>
              <a:rPr lang="vi-VN" sz="3200" b="0" baseline="0" dirty="0">
                <a:solidFill>
                  <a:schemeClr val="accent6">
                    <a:lumMod val="50000"/>
                  </a:schemeClr>
                </a:solidFill>
                <a:latin typeface="#9Slide07 Altus" pitchFamily="2" charset="0"/>
              </a:rPr>
              <a:t> Tư Bùi</a:t>
            </a:r>
            <a:endParaRPr lang="en-US" sz="3200" b="0" dirty="0">
              <a:solidFill>
                <a:schemeClr val="accent6">
                  <a:lumMod val="50000"/>
                </a:schemeClr>
              </a:solidFill>
              <a:latin typeface="#9Slide07 Altus" pitchFamily="2" charset="0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1925799" y="5457939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chemeClr val="accent3">
                  <a:lumMod val="60000"/>
                  <a:lumOff val="40000"/>
                </a:schemeClr>
              </a:solidFill>
              <a:latin typeface="#9Slide07 HoneyCream" pitchFamily="2" charset="0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3407889" y="1078027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0" dirty="0" err="1">
                <a:solidFill>
                  <a:srgbClr val="50AE47"/>
                </a:solidFill>
                <a:latin typeface="#9Slide07 HoneyCream" pitchFamily="2" charset="0"/>
              </a:rPr>
              <a:t>Măng</a:t>
            </a:r>
            <a:r>
              <a:rPr lang="en-US" sz="3200" b="0" dirty="0">
                <a:solidFill>
                  <a:srgbClr val="50AE47"/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5866782" y="-19939417"/>
            <a:ext cx="3627531" cy="476167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5866782" y="23059155"/>
            <a:ext cx="3627531" cy="476167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1120113" y="-19939417"/>
            <a:ext cx="3627531" cy="476167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1383251" y="23059155"/>
            <a:ext cx="3627531" cy="476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97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7.sv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1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14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1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14.svg"/><Relationship Id="rId9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1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microsoft.com/office/2007/relationships/hdphoto" Target="../media/hdphoto2.wdp"/><Relationship Id="rId4" Type="http://schemas.openxmlformats.org/officeDocument/2006/relationships/image" Target="../media/image14.sv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6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1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microsoft.com/office/2007/relationships/hdphoto" Target="../media/hdphoto2.wdp"/><Relationship Id="rId4" Type="http://schemas.openxmlformats.org/officeDocument/2006/relationships/image" Target="../media/image14.sv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AAA71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53850"/>
            <a:ext cx="12192000" cy="3394840"/>
          </a:xfrm>
          <a:prstGeom prst="rect">
            <a:avLst/>
          </a:prstGeom>
        </p:spPr>
      </p:pic>
      <p:pic>
        <p:nvPicPr>
          <p:cNvPr id="11" name="图形 10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66736" y="417441"/>
            <a:ext cx="5119591" cy="18168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图形 11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31172" y="5087007"/>
            <a:ext cx="4990720" cy="19472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 descr="Há»c sinh Hoáº¡t hÃ¬nh giÃ¡o dá»¥c há»c sinh - png táº£i vá» - Miá»n phÃ­ trong suá»t  Phim Hoáº¡t HÃ¬nh png Táº£i vá».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3222" r="9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953"/>
          <a:stretch/>
        </p:blipFill>
        <p:spPr bwMode="auto">
          <a:xfrm>
            <a:off x="-253223" y="2352460"/>
            <a:ext cx="3062669" cy="4351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á»c sinh Hoáº¡t hÃ¬nh giÃ¡o dá»¥c há»c sinh - png táº£i vá» - Miá»n phÃ­ trong suá»t  Phim Hoáº¡t HÃ¬nh png Táº£i vá».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7969" l="52000" r="96000">
                        <a14:foregroundMark x1="70111" y1="27813" x2="68889" y2="40000"/>
                        <a14:foregroundMark x1="71778" y1="30781" x2="70444" y2="34375"/>
                        <a14:foregroundMark x1="91444" y1="36406" x2="92444" y2="37656"/>
                        <a14:foregroundMark x1="71111" y1="45313" x2="68556" y2="58906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105"/>
          <a:stretch/>
        </p:blipFill>
        <p:spPr bwMode="auto">
          <a:xfrm>
            <a:off x="9419694" y="2674216"/>
            <a:ext cx="3210170" cy="408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802F289-88E4-406E-AF60-06F60865A24A}"/>
              </a:ext>
            </a:extLst>
          </p:cNvPr>
          <p:cNvSpPr txBox="1"/>
          <p:nvPr/>
        </p:nvSpPr>
        <p:spPr>
          <a:xfrm>
            <a:off x="2017364" y="2115613"/>
            <a:ext cx="3427616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noProof="0" dirty="0" err="1">
                <a:ln>
                  <a:solidFill>
                    <a:srgbClr val="2AAA71"/>
                  </a:solidFill>
                </a:ln>
                <a:solidFill>
                  <a:srgbClr val="00206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#9Slide03 SVNNeutraface 2" panose="02000600040000020004" pitchFamily="2" charset="0"/>
              </a:rPr>
              <a:t>Toán</a:t>
            </a:r>
            <a:r>
              <a:rPr lang="en-US" sz="5400" noProof="0" dirty="0">
                <a:ln>
                  <a:solidFill>
                    <a:srgbClr val="2AAA71"/>
                  </a:solidFill>
                </a:ln>
                <a:solidFill>
                  <a:srgbClr val="00206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#9Slide03 SVNNeutraface 2" panose="02000600040000020004" pitchFamily="2" charset="0"/>
              </a:rPr>
              <a:t> </a:t>
            </a:r>
            <a:endParaRPr kumimoji="0" lang="en-US" sz="5400" b="0" i="0" u="none" strike="noStrike" kern="1200" cap="none" spc="0" normalizeH="0" baseline="0" noProof="0" dirty="0">
              <a:ln>
                <a:solidFill>
                  <a:srgbClr val="2AAA71"/>
                </a:solidFill>
              </a:ln>
              <a:solidFill>
                <a:srgbClr val="002060"/>
              </a:solidFill>
              <a:effectLst>
                <a:glow rad="228600">
                  <a:srgbClr val="FFC000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0000" endA="300" endPos="50000" dist="29997" dir="5400000" sy="-100000" algn="bl" rotWithShape="0"/>
              </a:effectLst>
              <a:uLnTx/>
              <a:uFillTx/>
              <a:latin typeface="#9Slide03 SVNNeutraface 2" panose="02000600040000020004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19FE5E-ADBF-5401-C586-6095522389D9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88069" b="77505"/>
          <a:stretch/>
        </p:blipFill>
        <p:spPr>
          <a:xfrm>
            <a:off x="3042970" y="2246729"/>
            <a:ext cx="7111967" cy="315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771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AAA71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0" y="2268922"/>
            <a:ext cx="12192000" cy="2470265"/>
            <a:chOff x="0" y="2187034"/>
            <a:chExt cx="12192000" cy="2470265"/>
          </a:xfrm>
        </p:grpSpPr>
        <p:pic>
          <p:nvPicPr>
            <p:cNvPr id="32" name="图形 31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786509" y="2200702"/>
              <a:ext cx="8618982" cy="2456597"/>
            </a:xfrm>
            <a:prstGeom prst="rect">
              <a:avLst/>
            </a:prstGeom>
          </p:spPr>
        </p:pic>
        <p:pic>
          <p:nvPicPr>
            <p:cNvPr id="33" name="图形 32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79008"/>
            <a:stretch/>
          </p:blipFill>
          <p:spPr>
            <a:xfrm>
              <a:off x="0" y="2200683"/>
              <a:ext cx="1809258" cy="2456597"/>
            </a:xfrm>
            <a:prstGeom prst="rect">
              <a:avLst/>
            </a:prstGeom>
          </p:spPr>
        </p:pic>
        <p:pic>
          <p:nvPicPr>
            <p:cNvPr id="34" name="图形 33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79008"/>
            <a:stretch/>
          </p:blipFill>
          <p:spPr>
            <a:xfrm flipH="1">
              <a:off x="10365522" y="2187034"/>
              <a:ext cx="1826478" cy="2456597"/>
            </a:xfrm>
            <a:prstGeom prst="rect">
              <a:avLst/>
            </a:prstGeom>
          </p:spPr>
        </p:pic>
      </p:grpSp>
      <p:pic>
        <p:nvPicPr>
          <p:cNvPr id="11" name="图形 10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052729" y="549582"/>
            <a:ext cx="6086543" cy="216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图形 11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070714" y="4361033"/>
            <a:ext cx="6050572" cy="234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26C22F6-9E0E-465C-8CD9-53C7568905B8}"/>
              </a:ext>
            </a:extLst>
          </p:cNvPr>
          <p:cNvSpPr txBox="1"/>
          <p:nvPr/>
        </p:nvSpPr>
        <p:spPr>
          <a:xfrm>
            <a:off x="1828021" y="2828835"/>
            <a:ext cx="857747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7200" b="0" i="0" u="none" strike="noStrike" kern="1200" cap="none" spc="0" normalizeH="0" baseline="0" noProof="0" dirty="0">
                <a:ln>
                  <a:solidFill>
                    <a:srgbClr val="2AAA71"/>
                  </a:solidFill>
                </a:ln>
                <a:solidFill>
                  <a:srgbClr val="2AAA71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29997" dir="5400000" sy="-100000" algn="bl" rotWithShape="0"/>
                </a:effectLst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TRÒ CHƠI: HÁI BƯỞI</a:t>
            </a:r>
            <a:endParaRPr kumimoji="0" lang="en-US" sz="7200" b="0" i="0" u="none" strike="noStrike" kern="1200" cap="none" spc="0" normalizeH="0" baseline="0" noProof="0" dirty="0">
              <a:ln>
                <a:solidFill>
                  <a:srgbClr val="2AAA71"/>
                </a:solidFill>
              </a:ln>
              <a:solidFill>
                <a:srgbClr val="2AAA71"/>
              </a:solidFill>
              <a:effectLst>
                <a:glow rad="228600">
                  <a:srgbClr val="FFC000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0000" endA="300" endPos="50000" dist="29997" dir="5400000" sy="-100000" algn="bl" rotWithShape="0"/>
              </a:effectLst>
              <a:uLnTx/>
              <a:uFillTx/>
              <a:latin typeface="UTM Cookies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5461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2">
            <a:extLst>
              <a:ext uri="{FF2B5EF4-FFF2-40B4-BE49-F238E27FC236}">
                <a16:creationId xmlns:a16="http://schemas.microsoft.com/office/drawing/2014/main" id="{ACC91AD3-3FAD-4551-9691-BA78C61F49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735" y="2297274"/>
            <a:ext cx="5056597" cy="4560726"/>
          </a:xfrm>
          <a:prstGeom prst="rect">
            <a:avLst/>
          </a:prstGeom>
        </p:spPr>
      </p:pic>
      <p:sp>
        <p:nvSpPr>
          <p:cNvPr id="6" name="Google Shape;117;p2"/>
          <p:cNvSpPr/>
          <p:nvPr/>
        </p:nvSpPr>
        <p:spPr>
          <a:xfrm>
            <a:off x="63500" y="371260"/>
            <a:ext cx="9474200" cy="588984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 cap="flat" cmpd="sng">
            <a:solidFill>
              <a:srgbClr val="FF0066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vi-VN" sz="2400" b="1" i="0" u="none" strike="noStrike" cap="none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ahoma"/>
              <a:sym typeface="Tahom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3200" y="371259"/>
            <a:ext cx="878840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/>
                <a:sym typeface="Tahoma"/>
              </a:rPr>
              <a:t>Cách chơi</a:t>
            </a:r>
          </a:p>
          <a:p>
            <a:pPr lvl="0"/>
            <a:r>
              <a:rPr lang="vi-VN" sz="3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/>
                <a:sym typeface="Tahoma"/>
              </a:rPr>
              <a:t>-Chơi theo cặp</a:t>
            </a:r>
          </a:p>
          <a:p>
            <a:pPr lvl="0"/>
            <a:r>
              <a:rPr lang="vi-VN" sz="3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/>
                <a:sym typeface="Tahoma"/>
              </a:rPr>
              <a:t>-Người chơi xuất phát từ ô BẮT ĐẦU. Khi đến lượt, người chơi gieo xúc xắc.  Di chuyển số ô bằng số chấm trên xúc xắc.</a:t>
            </a:r>
          </a:p>
          <a:p>
            <a:pPr lvl="0"/>
            <a:r>
              <a:rPr lang="vi-VN" sz="3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/>
                <a:sym typeface="Tahoma"/>
              </a:rPr>
              <a:t>-Nêu giá trị biểu  thức ở ô đi đến. Nếu đúng thì hái được quả bưởi ghi số là giá trị biểu thức đó. Nếu sai thì quay về ô xuất phát trước đó.</a:t>
            </a:r>
          </a:p>
          <a:p>
            <a:pPr lvl="0"/>
            <a:r>
              <a:rPr lang="vi-VN" sz="3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/>
                <a:sym typeface="Tahoma"/>
              </a:rPr>
              <a:t>-Nếu đến ô có đèn xanh thì được đi tiếp, nếu đến ô có đèn đỏ thì dừng lại một lượt, nhường lượt chơi cho người khác.</a:t>
            </a:r>
          </a:p>
          <a:p>
            <a:pPr lvl="0"/>
            <a:r>
              <a:rPr lang="vi-VN" sz="3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/>
                <a:sym typeface="Tahoma"/>
              </a:rPr>
              <a:t>- Trò chơi kết thúc khi có người hái được 5 quả.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0328">
            <a:off x="8856221" y="3891372"/>
            <a:ext cx="3205959" cy="256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8341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2">
            <a:extLst>
              <a:ext uri="{FF2B5EF4-FFF2-40B4-BE49-F238E27FC236}">
                <a16:creationId xmlns:a16="http://schemas.microsoft.com/office/drawing/2014/main" id="{ACC91AD3-3FAD-4551-9691-BA78C61F49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003" y="-812800"/>
            <a:ext cx="8703530" cy="78500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881" y="688760"/>
            <a:ext cx="7134173" cy="5712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315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矩形 6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AAA71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93303B9-8D7E-C1DF-F8A1-D2B593BC24FB}"/>
              </a:ext>
            </a:extLst>
          </p:cNvPr>
          <p:cNvSpPr/>
          <p:nvPr/>
        </p:nvSpPr>
        <p:spPr>
          <a:xfrm>
            <a:off x="574431" y="1858143"/>
            <a:ext cx="10714892" cy="393305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/>
          <a:srcRect t="26091"/>
          <a:stretch/>
        </p:blipFill>
        <p:spPr>
          <a:xfrm>
            <a:off x="0" y="1"/>
            <a:ext cx="12192000" cy="145666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226C22F6-9E0E-465C-8CD9-53C7568905B8}"/>
              </a:ext>
            </a:extLst>
          </p:cNvPr>
          <p:cNvSpPr txBox="1"/>
          <p:nvPr/>
        </p:nvSpPr>
        <p:spPr>
          <a:xfrm>
            <a:off x="1807265" y="256332"/>
            <a:ext cx="857747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solidFill>
                    <a:srgbClr val="2AAA71"/>
                  </a:solidFill>
                </a:ln>
                <a:solidFill>
                  <a:srgbClr val="F9D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29997" dir="5400000" sy="-100000" algn="bl" rotWithShape="0"/>
                </a:effectLst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YÊU CẦU CẦN ĐẠT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44769" y="1858143"/>
            <a:ext cx="11136923" cy="4598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Nhận biết được biểu  thức có chứa ba chữ.</a:t>
            </a:r>
          </a:p>
          <a:p>
            <a:pPr>
              <a:lnSpc>
                <a:spcPct val="150000"/>
              </a:lnSpc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Vận dụng được thực hành tính giá trị biểu thức có chứa ba chữ vào các bài tập cơ bản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109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矩形 6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AAA71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6F31A56-F2B2-4E5D-A0B6-6AD05C793D8F}"/>
              </a:ext>
            </a:extLst>
          </p:cNvPr>
          <p:cNvSpPr/>
          <p:nvPr/>
        </p:nvSpPr>
        <p:spPr>
          <a:xfrm>
            <a:off x="571500" y="1843950"/>
            <a:ext cx="11068050" cy="33376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/>
          <a:srcRect t="26091"/>
          <a:stretch/>
        </p:blipFill>
        <p:spPr>
          <a:xfrm>
            <a:off x="0" y="1"/>
            <a:ext cx="12192000" cy="145666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226C22F6-9E0E-465C-8CD9-53C7568905B8}"/>
              </a:ext>
            </a:extLst>
          </p:cNvPr>
          <p:cNvSpPr txBox="1"/>
          <p:nvPr/>
        </p:nvSpPr>
        <p:spPr>
          <a:xfrm>
            <a:off x="1807265" y="256332"/>
            <a:ext cx="857747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7200" b="0" i="0" u="none" strike="noStrike" kern="1200" cap="none" spc="0" normalizeH="0" baseline="0" noProof="0" dirty="0">
                <a:ln>
                  <a:solidFill>
                    <a:srgbClr val="2AAA71"/>
                  </a:solidFill>
                </a:ln>
                <a:solidFill>
                  <a:srgbClr val="F9D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29997" dir="5400000" sy="-100000" algn="bl" rotWithShape="0"/>
                </a:effectLst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Định hướng học tập</a:t>
            </a:r>
            <a:endParaRPr kumimoji="0" lang="en-US" sz="7200" b="0" i="0" u="none" strike="noStrike" kern="1200" cap="none" spc="0" normalizeH="0" baseline="0" noProof="0" dirty="0">
              <a:ln>
                <a:solidFill>
                  <a:srgbClr val="2AAA71"/>
                </a:solidFill>
              </a:ln>
              <a:solidFill>
                <a:srgbClr val="F9DB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0000" endA="300" endPos="50000" dist="29997" dir="5400000" sy="-100000" algn="bl" rotWithShape="0"/>
              </a:effectLst>
              <a:uLnTx/>
              <a:uFillTx/>
              <a:latin typeface="UTM Cookies" panose="02040603050506020204" pitchFamily="18" charset="0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90868" y="1979470"/>
            <a:ext cx="10729632" cy="3710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UTM Avo" panose="02040603050506020204" pitchFamily="18" charset="0"/>
              </a:rPr>
              <a:t>-</a:t>
            </a:r>
            <a:r>
              <a:rPr lang="vi-VN" sz="3200" dirty="0">
                <a:latin typeface="UTM Avo" panose="02040603050506020204" pitchFamily="18" charset="0"/>
              </a:rPr>
              <a:t> Ôn tập lại kiến thức đã học.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UTM Avo" panose="02040603050506020204" pitchFamily="18" charset="0"/>
              </a:rPr>
              <a:t>- </a:t>
            </a:r>
            <a:r>
              <a:rPr lang="vi-VN" sz="3200" dirty="0">
                <a:latin typeface="UTM Avo" panose="02040603050506020204" pitchFamily="18" charset="0"/>
              </a:rPr>
              <a:t>Vận dụng được thực hành tính giá trị biểu thức có chứa ba chữ vào các bài tập cơ bản</a:t>
            </a:r>
            <a:r>
              <a:rPr lang="en-US" sz="3200" dirty="0">
                <a:latin typeface="UTM Avo" panose="020406030505060202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UTM Avo" panose="02040603050506020204" pitchFamily="18" charset="0"/>
              </a:rPr>
              <a:t>- </a:t>
            </a:r>
            <a:r>
              <a:rPr lang="vi-VN" sz="3200" dirty="0">
                <a:latin typeface="UTM Avo" panose="02040603050506020204" pitchFamily="18" charset="0"/>
              </a:rPr>
              <a:t>Chuẩn bị bài sau: Giải bài toán có ba bước tính</a:t>
            </a:r>
            <a:r>
              <a:rPr lang="en-US" sz="3200" dirty="0">
                <a:latin typeface="UTM Avo" panose="020406030505060202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18871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AAA71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0" y="2268922"/>
            <a:ext cx="12192000" cy="2470265"/>
            <a:chOff x="0" y="2187034"/>
            <a:chExt cx="12192000" cy="2470265"/>
          </a:xfrm>
        </p:grpSpPr>
        <p:pic>
          <p:nvPicPr>
            <p:cNvPr id="32" name="图形 31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786509" y="2200702"/>
              <a:ext cx="8618982" cy="2456597"/>
            </a:xfrm>
            <a:prstGeom prst="rect">
              <a:avLst/>
            </a:prstGeom>
          </p:spPr>
        </p:pic>
        <p:pic>
          <p:nvPicPr>
            <p:cNvPr id="33" name="图形 32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79008"/>
            <a:stretch/>
          </p:blipFill>
          <p:spPr>
            <a:xfrm>
              <a:off x="0" y="2200683"/>
              <a:ext cx="1809258" cy="2456597"/>
            </a:xfrm>
            <a:prstGeom prst="rect">
              <a:avLst/>
            </a:prstGeom>
          </p:spPr>
        </p:pic>
        <p:pic>
          <p:nvPicPr>
            <p:cNvPr id="34" name="图形 33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79008"/>
            <a:stretch/>
          </p:blipFill>
          <p:spPr>
            <a:xfrm flipH="1">
              <a:off x="10365522" y="2187034"/>
              <a:ext cx="1826478" cy="2456597"/>
            </a:xfrm>
            <a:prstGeom prst="rect">
              <a:avLst/>
            </a:prstGeom>
          </p:spPr>
        </p:pic>
      </p:grpSp>
      <p:pic>
        <p:nvPicPr>
          <p:cNvPr id="11" name="图形 10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052729" y="549582"/>
            <a:ext cx="6086543" cy="216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图形 11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070714" y="4361033"/>
            <a:ext cx="6050572" cy="234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157E84A-97F9-3DFB-A365-8615B2B4FB29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86866" b="82745"/>
          <a:stretch/>
        </p:blipFill>
        <p:spPr>
          <a:xfrm>
            <a:off x="2351314" y="2709582"/>
            <a:ext cx="8009480" cy="1733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51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矩形 6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AAA71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93303B9-8D7E-C1DF-F8A1-D2B593BC24FB}"/>
              </a:ext>
            </a:extLst>
          </p:cNvPr>
          <p:cNvSpPr/>
          <p:nvPr/>
        </p:nvSpPr>
        <p:spPr>
          <a:xfrm>
            <a:off x="574431" y="1858143"/>
            <a:ext cx="10714892" cy="393305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/>
          <a:srcRect t="26091"/>
          <a:stretch/>
        </p:blipFill>
        <p:spPr>
          <a:xfrm>
            <a:off x="0" y="1"/>
            <a:ext cx="12192000" cy="145666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226C22F6-9E0E-465C-8CD9-53C7568905B8}"/>
              </a:ext>
            </a:extLst>
          </p:cNvPr>
          <p:cNvSpPr txBox="1"/>
          <p:nvPr/>
        </p:nvSpPr>
        <p:spPr>
          <a:xfrm>
            <a:off x="1807265" y="256332"/>
            <a:ext cx="857747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solidFill>
                    <a:srgbClr val="2AAA71"/>
                  </a:solidFill>
                </a:ln>
                <a:solidFill>
                  <a:srgbClr val="F9D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29997" dir="5400000" sy="-100000" algn="bl" rotWithShape="0"/>
                </a:effectLst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YÊU CẦU CẦN ĐẠT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44769" y="1858143"/>
            <a:ext cx="11136923" cy="4598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Nhận biết được biểu  thức có chứa ba chữ.</a:t>
            </a:r>
          </a:p>
          <a:p>
            <a:pPr>
              <a:lnSpc>
                <a:spcPct val="150000"/>
              </a:lnSpc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Vận dụng được thực hành tính giá trị biểu thức có chứa ba chữ vào các bài tập cơ bản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281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AAA71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0" y="2268922"/>
            <a:ext cx="12192000" cy="2470265"/>
            <a:chOff x="0" y="2187034"/>
            <a:chExt cx="12192000" cy="2470265"/>
          </a:xfrm>
        </p:grpSpPr>
        <p:pic>
          <p:nvPicPr>
            <p:cNvPr id="32" name="图形 31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786509" y="2200702"/>
              <a:ext cx="8618982" cy="2456597"/>
            </a:xfrm>
            <a:prstGeom prst="rect">
              <a:avLst/>
            </a:prstGeom>
          </p:spPr>
        </p:pic>
        <p:pic>
          <p:nvPicPr>
            <p:cNvPr id="33" name="图形 32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79008"/>
            <a:stretch/>
          </p:blipFill>
          <p:spPr>
            <a:xfrm>
              <a:off x="0" y="2200683"/>
              <a:ext cx="1809258" cy="2456597"/>
            </a:xfrm>
            <a:prstGeom prst="rect">
              <a:avLst/>
            </a:prstGeom>
          </p:spPr>
        </p:pic>
        <p:pic>
          <p:nvPicPr>
            <p:cNvPr id="34" name="图形 33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79008"/>
            <a:stretch/>
          </p:blipFill>
          <p:spPr>
            <a:xfrm flipH="1">
              <a:off x="10365522" y="2187034"/>
              <a:ext cx="1826478" cy="2456597"/>
            </a:xfrm>
            <a:prstGeom prst="rect">
              <a:avLst/>
            </a:prstGeom>
          </p:spPr>
        </p:pic>
      </p:grpSp>
      <p:pic>
        <p:nvPicPr>
          <p:cNvPr id="11" name="图形 10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052729" y="549582"/>
            <a:ext cx="6086543" cy="216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图形 11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070714" y="4361033"/>
            <a:ext cx="6050572" cy="234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26C22F6-9E0E-465C-8CD9-53C7568905B8}"/>
              </a:ext>
            </a:extLst>
          </p:cNvPr>
          <p:cNvSpPr txBox="1"/>
          <p:nvPr/>
        </p:nvSpPr>
        <p:spPr>
          <a:xfrm>
            <a:off x="759508" y="2678921"/>
            <a:ext cx="8577470" cy="163121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0000" b="0" i="0" u="none" strike="noStrike" kern="1200" cap="none" spc="0" normalizeH="0" baseline="0" noProof="0" dirty="0">
                <a:ln>
                  <a:solidFill>
                    <a:srgbClr val="2AAA71"/>
                  </a:solidFill>
                </a:ln>
                <a:solidFill>
                  <a:srgbClr val="2AAA71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29997" dir="5400000" sy="-100000" algn="bl" rotWithShape="0"/>
                </a:effectLst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Luyện tập</a:t>
            </a:r>
            <a:endParaRPr kumimoji="0" lang="en-US" sz="10000" b="0" i="0" u="none" strike="noStrike" kern="1200" cap="none" spc="0" normalizeH="0" baseline="0" noProof="0" dirty="0">
              <a:ln>
                <a:solidFill>
                  <a:srgbClr val="2AAA71"/>
                </a:solidFill>
              </a:ln>
              <a:solidFill>
                <a:srgbClr val="2AAA71"/>
              </a:solidFill>
              <a:effectLst>
                <a:glow rad="228600">
                  <a:srgbClr val="FFC000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0000" endA="300" endPos="50000" dist="29997" dir="5400000" sy="-100000" algn="bl" rotWithShape="0"/>
              </a:effectLst>
              <a:uLnTx/>
              <a:uFillTx/>
              <a:latin typeface="UTM Cookies" panose="02040603050506020204" pitchFamily="18" charset="0"/>
              <a:ea typeface="+mn-ea"/>
              <a:cs typeface="+mn-cs"/>
            </a:endParaRPr>
          </a:p>
        </p:txBody>
      </p:sp>
      <p:pic>
        <p:nvPicPr>
          <p:cNvPr id="10" name="Picture 4" descr="HÃ¬nh áº£nh Há»c Sinh Tiá»u Há»c Hoáº¡t HÃ¬nh , Há»c Sinh Tiá»u Há»c, Há»c Sinh, Äi Há»c  miá»n phÃ­ táº£i táº­p tin PNG PSDComment vÃ  Vector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313" b="84063" l="2813" r="96719">
                        <a14:foregroundMark x1="4688" y1="49531" x2="84844" y2="82813"/>
                        <a14:foregroundMark x1="11094" y1="43125" x2="45313" y2="35938"/>
                        <a14:foregroundMark x1="32188" y1="30312" x2="25781" y2="45938"/>
                        <a14:foregroundMark x1="35625" y1="19063" x2="35156" y2="51250"/>
                        <a14:foregroundMark x1="41094" y1="40938" x2="48125" y2="57031"/>
                        <a14:foregroundMark x1="44688" y1="33750" x2="56406" y2="54688"/>
                        <a14:foregroundMark x1="45938" y1="30625" x2="51719" y2="45781"/>
                        <a14:foregroundMark x1="82500" y1="52031" x2="91719" y2="52500"/>
                        <a14:foregroundMark x1="95000" y1="50000" x2="80156" y2="50781"/>
                        <a14:foregroundMark x1="35156" y1="15313" x2="44688" y2="20313"/>
                        <a14:foregroundMark x1="30938" y1="39219" x2="30312" y2="50625"/>
                        <a14:foregroundMark x1="30312" y1="37188" x2="6250" y2="43750"/>
                        <a14:foregroundMark x1="27187" y1="35625" x2="18594" y2="40156"/>
                        <a14:foregroundMark x1="14688" y1="40625" x2="7500" y2="43281"/>
                        <a14:foregroundMark x1="8750" y1="52344" x2="24531" y2="76875"/>
                        <a14:backgroundMark x1="51250" y1="29531" x2="59844" y2="46875"/>
                        <a14:backgroundMark x1="58125" y1="46406" x2="60156" y2="52344"/>
                        <a14:backgroundMark x1="66094" y1="54688" x2="66094" y2="54688"/>
                        <a14:backgroundMark x1="60625" y1="51250" x2="60625" y2="53438"/>
                        <a14:backgroundMark x1="22813" y1="36250" x2="2813" y2="45469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663" y="2566510"/>
            <a:ext cx="4851323" cy="4851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6474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矩形 4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AAA71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236" name="矩形 44"/>
          <p:cNvSpPr/>
          <p:nvPr/>
        </p:nvSpPr>
        <p:spPr>
          <a:xfrm>
            <a:off x="264764" y="207594"/>
            <a:ext cx="11610869" cy="6471047"/>
          </a:xfrm>
          <a:prstGeom prst="rect">
            <a:avLst/>
          </a:prstGeom>
          <a:solidFill>
            <a:schemeClr val="bg1">
              <a:alpha val="66000"/>
            </a:schemeClr>
          </a:solidFill>
          <a:ln w="57150">
            <a:solidFill>
              <a:srgbClr val="2AAA71"/>
            </a:solidFill>
            <a:prstDash val="sysDash"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pic>
        <p:nvPicPr>
          <p:cNvPr id="41" name="Picture 4" descr="HÃ¬nh áº£nh Há»c Sinh Tiá»u Há»c Hoáº¡t HÃ¬nh , Há»c Sinh Tiá»u Há»c, Há»c Sinh, Äi Há»c  miá»n phÃ­ táº£i táº­p tin PNG PSDComment vÃ  Vect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313" b="84063" l="2813" r="96719">
                        <a14:foregroundMark x1="4688" y1="49531" x2="84844" y2="82813"/>
                        <a14:foregroundMark x1="11094" y1="43125" x2="45313" y2="35938"/>
                        <a14:foregroundMark x1="32188" y1="30312" x2="25781" y2="45938"/>
                        <a14:foregroundMark x1="35625" y1="19063" x2="35156" y2="51250"/>
                        <a14:foregroundMark x1="41094" y1="40938" x2="48125" y2="57031"/>
                        <a14:foregroundMark x1="44688" y1="33750" x2="56406" y2="54688"/>
                        <a14:foregroundMark x1="45938" y1="30625" x2="51719" y2="45781"/>
                        <a14:foregroundMark x1="82500" y1="52031" x2="91719" y2="52500"/>
                        <a14:foregroundMark x1="95000" y1="50000" x2="80156" y2="50781"/>
                        <a14:foregroundMark x1="35156" y1="15313" x2="44688" y2="20313"/>
                        <a14:foregroundMark x1="30938" y1="39219" x2="30312" y2="50625"/>
                        <a14:foregroundMark x1="30312" y1="37188" x2="6250" y2="43750"/>
                        <a14:foregroundMark x1="27187" y1="35625" x2="18594" y2="40156"/>
                        <a14:foregroundMark x1="14688" y1="40625" x2="7500" y2="43281"/>
                        <a14:foregroundMark x1="8750" y1="52344" x2="24531" y2="76875"/>
                        <a14:backgroundMark x1="51250" y1="29531" x2="59844" y2="46875"/>
                        <a14:backgroundMark x1="58125" y1="46406" x2="60156" y2="52344"/>
                        <a14:backgroundMark x1="66094" y1="54688" x2="66094" y2="54688"/>
                        <a14:backgroundMark x1="60625" y1="51250" x2="60625" y2="53438"/>
                        <a14:backgroundMark x1="22813" y1="36250" x2="2813" y2="45469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3802" y="5064388"/>
            <a:ext cx="2137795" cy="2137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Isosceles Triangle 1"/>
          <p:cNvSpPr/>
          <p:nvPr/>
        </p:nvSpPr>
        <p:spPr>
          <a:xfrm>
            <a:off x="8268718" y="1935111"/>
            <a:ext cx="2796549" cy="2451953"/>
          </a:xfrm>
          <a:prstGeom prst="triangl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417995" y="2779769"/>
            <a:ext cx="359596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vi-VN" sz="26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  <a:endParaRPr lang="en-US" sz="2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587483" y="2803133"/>
            <a:ext cx="359596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vi-VN" sz="2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  <a:endParaRPr lang="en-US" sz="2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573802" y="4352830"/>
            <a:ext cx="359596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vi-VN" sz="2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endParaRPr lang="en-US" sz="2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Round Diagonal Corner Rectangle 34"/>
          <p:cNvSpPr/>
          <p:nvPr/>
        </p:nvSpPr>
        <p:spPr>
          <a:xfrm>
            <a:off x="360975" y="473164"/>
            <a:ext cx="10704292" cy="1273892"/>
          </a:xfrm>
          <a:prstGeom prst="round2Diag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29503" y="560179"/>
            <a:ext cx="97884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 Chu vi P của hình tam giác có độ dài ba cạnh lần lượt là a, b, c (cùng đơn vị đo) được tính theo công thức:</a:t>
            </a:r>
          </a:p>
          <a:p>
            <a:br>
              <a:rPr lang="vi-VN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US" sz="3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140A1A0-051B-E90C-F216-9FFDDEC01663}"/>
              </a:ext>
            </a:extLst>
          </p:cNvPr>
          <p:cNvGrpSpPr/>
          <p:nvPr/>
        </p:nvGrpSpPr>
        <p:grpSpPr>
          <a:xfrm>
            <a:off x="3117943" y="2082340"/>
            <a:ext cx="3540105" cy="707886"/>
            <a:chOff x="2408515" y="1895656"/>
            <a:chExt cx="3540105" cy="707886"/>
          </a:xfrm>
        </p:grpSpPr>
        <p:sp>
          <p:nvSpPr>
            <p:cNvPr id="25" name="Google Shape;117;p2"/>
            <p:cNvSpPr/>
            <p:nvPr/>
          </p:nvSpPr>
          <p:spPr>
            <a:xfrm>
              <a:off x="2408515" y="1935111"/>
              <a:ext cx="3540105" cy="651075"/>
            </a:xfrm>
            <a:prstGeom prst="roundRect">
              <a:avLst>
                <a:gd name="adj" fmla="val 16667"/>
              </a:avLst>
            </a:prstGeom>
            <a:noFill/>
            <a:ln w="38100" cap="flat" cmpd="sng">
              <a:solidFill>
                <a:srgbClr val="FF0066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 strike="noStrike" cap="none" dirty="0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635278" y="1895656"/>
              <a:ext cx="326292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0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P = a + b + c</a:t>
              </a:r>
              <a:endPara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2374305" y="4426519"/>
            <a:ext cx="5894413" cy="138499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vi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just"/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a = 62 cm, b = 75 cm, c = 81 cm.</a:t>
            </a:r>
          </a:p>
          <a:p>
            <a:pPr algn="just"/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a = 50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dm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b = 61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dm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c = 72 dm.</a:t>
            </a:r>
            <a:endParaRPr lang="en-US" sz="2800" b="1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091" b="90000" l="10000" r="90000">
                        <a14:foregroundMark x1="53636" y1="24909" x2="48242" y2="28788"/>
                        <a14:foregroundMark x1="43091" y1="22303" x2="30727" y2="33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95575" y="4019247"/>
            <a:ext cx="2806516" cy="2903698"/>
          </a:xfrm>
          <a:prstGeom prst="rect">
            <a:avLst/>
          </a:prstGeom>
        </p:spPr>
      </p:pic>
      <p:sp>
        <p:nvSpPr>
          <p:cNvPr id="22" name="Rounded Rectangle 21"/>
          <p:cNvSpPr/>
          <p:nvPr/>
        </p:nvSpPr>
        <p:spPr>
          <a:xfrm>
            <a:off x="1608137" y="3176428"/>
            <a:ext cx="6344214" cy="73902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 + b + c là biểu thức  có chứa ba chữ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81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44"/>
          <p:cNvSpPr/>
          <p:nvPr/>
        </p:nvSpPr>
        <p:spPr>
          <a:xfrm>
            <a:off x="143185" y="261577"/>
            <a:ext cx="11610869" cy="6471047"/>
          </a:xfrm>
          <a:prstGeom prst="rect">
            <a:avLst/>
          </a:prstGeom>
          <a:solidFill>
            <a:schemeClr val="bg1">
              <a:alpha val="66000"/>
            </a:schemeClr>
          </a:solidFill>
          <a:ln w="57150">
            <a:solidFill>
              <a:srgbClr val="2AAA71"/>
            </a:solidFill>
            <a:prstDash val="sysDash"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5" name="Round Diagonal Corner Rectangle 34"/>
          <p:cNvSpPr/>
          <p:nvPr/>
        </p:nvSpPr>
        <p:spPr>
          <a:xfrm>
            <a:off x="360975" y="473164"/>
            <a:ext cx="10704292" cy="1273892"/>
          </a:xfrm>
          <a:prstGeom prst="round2Diag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9503" y="560179"/>
            <a:ext cx="97884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 Chu vi P của hình tam giác có độ dài ba cạnh lần lượt là a, b, c (cùng đơn vị đo) được tính theo công thức:</a:t>
            </a:r>
          </a:p>
          <a:p>
            <a:br>
              <a:rPr lang="vi-VN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US" sz="3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E8BAD79-A67D-0E6F-F00D-5DE882134DE9}"/>
              </a:ext>
            </a:extLst>
          </p:cNvPr>
          <p:cNvGrpSpPr/>
          <p:nvPr/>
        </p:nvGrpSpPr>
        <p:grpSpPr>
          <a:xfrm>
            <a:off x="4039826" y="1832328"/>
            <a:ext cx="3540105" cy="707886"/>
            <a:chOff x="2324591" y="2029967"/>
            <a:chExt cx="3540105" cy="707886"/>
          </a:xfrm>
        </p:grpSpPr>
        <p:sp>
          <p:nvSpPr>
            <p:cNvPr id="7" name="Google Shape;117;p2"/>
            <p:cNvSpPr/>
            <p:nvPr/>
          </p:nvSpPr>
          <p:spPr>
            <a:xfrm>
              <a:off x="2324591" y="2072129"/>
              <a:ext cx="3540105" cy="651075"/>
            </a:xfrm>
            <a:prstGeom prst="roundRect">
              <a:avLst>
                <a:gd name="adj" fmla="val 16667"/>
              </a:avLst>
            </a:prstGeom>
            <a:noFill/>
            <a:ln w="38100" cap="flat" cmpd="sng">
              <a:solidFill>
                <a:srgbClr val="FF0066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 strike="noStrike" cap="none" dirty="0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601769" y="2029967"/>
              <a:ext cx="326292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0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P = a + b + c</a:t>
              </a:r>
              <a:endPara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16" name="图片 22">
            <a:extLst>
              <a:ext uri="{FF2B5EF4-FFF2-40B4-BE49-F238E27FC236}">
                <a16:creationId xmlns:a16="http://schemas.microsoft.com/office/drawing/2014/main" id="{1BFA0897-EFD4-9340-2586-E1B033554F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55" y="1873531"/>
            <a:ext cx="10415070" cy="492429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3311019" y="3828822"/>
            <a:ext cx="77542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 = 62 cm, b = 75 cm, c = 81 cm </a:t>
            </a:r>
            <a:r>
              <a:rPr lang="en-US" sz="3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</a:p>
          <a:p>
            <a:pPr algn="just"/>
            <a:r>
              <a:rPr lang="en-US" sz="3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 = a + b + c = 62 + 75 + 81 = 218 (cm)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571460" y="2738363"/>
            <a:ext cx="627317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0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</a:t>
            </a:r>
            <a:r>
              <a:rPr lang="en-US" sz="3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vi </a:t>
            </a:r>
            <a:r>
              <a:rPr lang="en-US" sz="30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30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3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0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3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just"/>
            <a:r>
              <a:rPr lang="en-US" sz="3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a = 62 cm, b = 75 cm, c = 81 cm.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F5C76BE-624F-6DD4-A950-64F3041020E1}"/>
              </a:ext>
            </a:extLst>
          </p:cNvPr>
          <p:cNvSpPr/>
          <p:nvPr/>
        </p:nvSpPr>
        <p:spPr>
          <a:xfrm>
            <a:off x="1571460" y="4874576"/>
            <a:ext cx="627317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a = 50 dm, b = 61 dm, c = 72 dm.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A17C04B-9A89-97C0-21D3-6D6D530A909A}"/>
              </a:ext>
            </a:extLst>
          </p:cNvPr>
          <p:cNvSpPr/>
          <p:nvPr/>
        </p:nvSpPr>
        <p:spPr>
          <a:xfrm>
            <a:off x="3311019" y="5533461"/>
            <a:ext cx="77542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 = 50 dm, b = 61 dm, c = 72 dm </a:t>
            </a:r>
            <a:r>
              <a:rPr lang="en-US" sz="3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</a:p>
          <a:p>
            <a:pPr algn="just"/>
            <a:r>
              <a:rPr lang="en-US" sz="3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 = a + b + c = 50 + 61 + 72 = 183 (dm)</a:t>
            </a:r>
          </a:p>
        </p:txBody>
      </p:sp>
    </p:spTree>
    <p:extLst>
      <p:ext uri="{BB962C8B-B14F-4D97-AF65-F5344CB8AC3E}">
        <p14:creationId xmlns:p14="http://schemas.microsoft.com/office/powerpoint/2010/main" val="983247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8059D0E-E422-8F96-7688-11164FECBB19}"/>
              </a:ext>
            </a:extLst>
          </p:cNvPr>
          <p:cNvSpPr/>
          <p:nvPr/>
        </p:nvSpPr>
        <p:spPr>
          <a:xfrm>
            <a:off x="222738" y="1711569"/>
            <a:ext cx="11654484" cy="48064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 Diagonal Corner Rectangle 34"/>
          <p:cNvSpPr/>
          <p:nvPr/>
        </p:nvSpPr>
        <p:spPr>
          <a:xfrm>
            <a:off x="541472" y="226474"/>
            <a:ext cx="10748828" cy="1273892"/>
          </a:xfrm>
          <a:prstGeom prst="round2Diag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74792" y="183219"/>
            <a:ext cx="9995301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 = 9, n = 6, p = 4,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biểu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trị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  <a:p>
            <a:pPr algn="just"/>
            <a:endParaRPr lang="en-US" sz="3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" name="图片 69">
            <a:extLst>
              <a:ext uri="{FF2B5EF4-FFF2-40B4-BE49-F238E27FC236}">
                <a16:creationId xmlns:a16="http://schemas.microsoft.com/office/drawing/2014/main" id="{8899916F-CC00-4A9D-8D54-70C399745C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136" r="17274" b="20236"/>
          <a:stretch/>
        </p:blipFill>
        <p:spPr>
          <a:xfrm>
            <a:off x="839880" y="1944161"/>
            <a:ext cx="4553856" cy="1238209"/>
          </a:xfrm>
          <a:prstGeom prst="rect">
            <a:avLst/>
          </a:prstGeom>
        </p:spPr>
      </p:pic>
      <p:pic>
        <p:nvPicPr>
          <p:cNvPr id="11" name="图片 69">
            <a:extLst>
              <a:ext uri="{FF2B5EF4-FFF2-40B4-BE49-F238E27FC236}">
                <a16:creationId xmlns:a16="http://schemas.microsoft.com/office/drawing/2014/main" id="{8899916F-CC00-4A9D-8D54-70C399745C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136" r="17274" b="20236"/>
          <a:stretch/>
        </p:blipFill>
        <p:spPr>
          <a:xfrm>
            <a:off x="1062014" y="4651332"/>
            <a:ext cx="4553856" cy="1238209"/>
          </a:xfrm>
          <a:prstGeom prst="rect">
            <a:avLst/>
          </a:prstGeom>
        </p:spPr>
      </p:pic>
      <p:pic>
        <p:nvPicPr>
          <p:cNvPr id="12" name="图片 69">
            <a:extLst>
              <a:ext uri="{FF2B5EF4-FFF2-40B4-BE49-F238E27FC236}">
                <a16:creationId xmlns:a16="http://schemas.microsoft.com/office/drawing/2014/main" id="{8899916F-CC00-4A9D-8D54-70C399745C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136" r="17274" b="20236"/>
          <a:stretch/>
        </p:blipFill>
        <p:spPr>
          <a:xfrm>
            <a:off x="6372850" y="1921057"/>
            <a:ext cx="4553856" cy="1238209"/>
          </a:xfrm>
          <a:prstGeom prst="rect">
            <a:avLst/>
          </a:prstGeom>
        </p:spPr>
      </p:pic>
      <p:pic>
        <p:nvPicPr>
          <p:cNvPr id="13" name="图片 69">
            <a:extLst>
              <a:ext uri="{FF2B5EF4-FFF2-40B4-BE49-F238E27FC236}">
                <a16:creationId xmlns:a16="http://schemas.microsoft.com/office/drawing/2014/main" id="{8899916F-CC00-4A9D-8D54-70C399745C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136" r="17274" b="20236"/>
          <a:stretch/>
        </p:blipFill>
        <p:spPr>
          <a:xfrm>
            <a:off x="6551959" y="4634302"/>
            <a:ext cx="4553856" cy="123820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627567" y="2186219"/>
            <a:ext cx="3071675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5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 – (n – p)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115270" y="2097437"/>
            <a:ext cx="2959465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5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 x (n – p)</a:t>
            </a:r>
          </a:p>
        </p:txBody>
      </p:sp>
      <p:sp>
        <p:nvSpPr>
          <p:cNvPr id="3" name="Rectangle 2"/>
          <p:cNvSpPr/>
          <p:nvPr/>
        </p:nvSpPr>
        <p:spPr>
          <a:xfrm>
            <a:off x="1626857" y="4808339"/>
            <a:ext cx="3684022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5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 x n – m x p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578041" y="4808339"/>
            <a:ext cx="2779928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5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 – n + p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697236" y="3010797"/>
            <a:ext cx="1638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latin typeface="Cambria" panose="02040503050406030204" pitchFamily="18" charset="0"/>
                <a:ea typeface="Cambria" panose="02040503050406030204" pitchFamily="18" charset="0"/>
              </a:rPr>
              <a:t>(A)</a:t>
            </a:r>
            <a:endParaRPr lang="en-US" sz="4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458351" y="3021849"/>
            <a:ext cx="1638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vi-VN" sz="4000" b="1" dirty="0"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  <a:r>
              <a:rPr lang="vi-VN" sz="4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sz="40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41818" y="5830924"/>
            <a:ext cx="1638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latin typeface="Cambria" panose="02040503050406030204" pitchFamily="18" charset="0"/>
                <a:ea typeface="Cambria" panose="02040503050406030204" pitchFamily="18" charset="0"/>
              </a:rPr>
              <a:t>(C)</a:t>
            </a:r>
            <a:endParaRPr lang="en-US" sz="4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516966" y="5904804"/>
            <a:ext cx="1638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latin typeface="Cambria" panose="02040503050406030204" pitchFamily="18" charset="0"/>
                <a:ea typeface="Cambria" panose="02040503050406030204" pitchFamily="18" charset="0"/>
              </a:rPr>
              <a:t>(D)</a:t>
            </a:r>
            <a:endParaRPr lang="en-US" sz="4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25FA8BF-E8B1-44FE-842B-181DD66863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9673" y="1905753"/>
            <a:ext cx="1289636" cy="117180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25FA8BF-E8B1-44FE-842B-181DD66863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36904" y="3876894"/>
            <a:ext cx="1362247" cy="123777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25FA8BF-E8B1-44FE-842B-181DD66863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90379" y="1887453"/>
            <a:ext cx="1236477" cy="11235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25FA8BF-E8B1-44FE-842B-181DD66863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4778" y="3805925"/>
            <a:ext cx="1377242" cy="1251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526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8059D0E-E422-8F96-7688-11164FECBB19}"/>
              </a:ext>
            </a:extLst>
          </p:cNvPr>
          <p:cNvSpPr/>
          <p:nvPr/>
        </p:nvSpPr>
        <p:spPr>
          <a:xfrm>
            <a:off x="222738" y="304800"/>
            <a:ext cx="11654484" cy="6248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图片 69">
            <a:extLst>
              <a:ext uri="{FF2B5EF4-FFF2-40B4-BE49-F238E27FC236}">
                <a16:creationId xmlns:a16="http://schemas.microsoft.com/office/drawing/2014/main" id="{8899916F-CC00-4A9D-8D54-70C399745C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136" r="17274" b="20236"/>
          <a:stretch/>
        </p:blipFill>
        <p:spPr>
          <a:xfrm>
            <a:off x="839880" y="932143"/>
            <a:ext cx="4553856" cy="1238209"/>
          </a:xfrm>
          <a:prstGeom prst="rect">
            <a:avLst/>
          </a:prstGeom>
        </p:spPr>
      </p:pic>
      <p:pic>
        <p:nvPicPr>
          <p:cNvPr id="11" name="图片 69">
            <a:extLst>
              <a:ext uri="{FF2B5EF4-FFF2-40B4-BE49-F238E27FC236}">
                <a16:creationId xmlns:a16="http://schemas.microsoft.com/office/drawing/2014/main" id="{8899916F-CC00-4A9D-8D54-70C399745C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136" r="17274" b="20236"/>
          <a:stretch/>
        </p:blipFill>
        <p:spPr>
          <a:xfrm>
            <a:off x="882905" y="4228059"/>
            <a:ext cx="4553856" cy="1238209"/>
          </a:xfrm>
          <a:prstGeom prst="rect">
            <a:avLst/>
          </a:prstGeom>
        </p:spPr>
      </p:pic>
      <p:pic>
        <p:nvPicPr>
          <p:cNvPr id="12" name="图片 69">
            <a:extLst>
              <a:ext uri="{FF2B5EF4-FFF2-40B4-BE49-F238E27FC236}">
                <a16:creationId xmlns:a16="http://schemas.microsoft.com/office/drawing/2014/main" id="{8899916F-CC00-4A9D-8D54-70C399745C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136" r="17274" b="20236"/>
          <a:stretch/>
        </p:blipFill>
        <p:spPr>
          <a:xfrm>
            <a:off x="6372850" y="909039"/>
            <a:ext cx="4553856" cy="1238209"/>
          </a:xfrm>
          <a:prstGeom prst="rect">
            <a:avLst/>
          </a:prstGeom>
        </p:spPr>
      </p:pic>
      <p:pic>
        <p:nvPicPr>
          <p:cNvPr id="13" name="图片 69">
            <a:extLst>
              <a:ext uri="{FF2B5EF4-FFF2-40B4-BE49-F238E27FC236}">
                <a16:creationId xmlns:a16="http://schemas.microsoft.com/office/drawing/2014/main" id="{8899916F-CC00-4A9D-8D54-70C399745C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136" r="17274" b="20236"/>
          <a:stretch/>
        </p:blipFill>
        <p:spPr>
          <a:xfrm>
            <a:off x="6372850" y="4211029"/>
            <a:ext cx="4553856" cy="123820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627567" y="1174201"/>
            <a:ext cx="3071675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5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 – (n – p)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115270" y="1085419"/>
            <a:ext cx="2959465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5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 x (n – p)</a:t>
            </a:r>
          </a:p>
        </p:txBody>
      </p:sp>
      <p:sp>
        <p:nvSpPr>
          <p:cNvPr id="3" name="Rectangle 2"/>
          <p:cNvSpPr/>
          <p:nvPr/>
        </p:nvSpPr>
        <p:spPr>
          <a:xfrm>
            <a:off x="1447748" y="4385066"/>
            <a:ext cx="3684022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5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 x n – m x p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398932" y="4385066"/>
            <a:ext cx="2779928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5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 – n + p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697236" y="1998779"/>
            <a:ext cx="1638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latin typeface="Cambria" panose="02040503050406030204" pitchFamily="18" charset="0"/>
                <a:ea typeface="Cambria" panose="02040503050406030204" pitchFamily="18" charset="0"/>
              </a:rPr>
              <a:t>(A)</a:t>
            </a:r>
            <a:endParaRPr lang="en-US" sz="4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458351" y="2009831"/>
            <a:ext cx="1638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vi-VN" sz="4000" b="1" dirty="0"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  <a:r>
              <a:rPr lang="vi-VN" sz="4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sz="40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65412" y="5209958"/>
            <a:ext cx="1638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latin typeface="Cambria" panose="02040503050406030204" pitchFamily="18" charset="0"/>
                <a:ea typeface="Cambria" panose="02040503050406030204" pitchFamily="18" charset="0"/>
              </a:rPr>
              <a:t>(C)</a:t>
            </a:r>
            <a:endParaRPr lang="en-US" sz="4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540560" y="5283838"/>
            <a:ext cx="1638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latin typeface="Cambria" panose="02040503050406030204" pitchFamily="18" charset="0"/>
                <a:ea typeface="Cambria" panose="02040503050406030204" pitchFamily="18" charset="0"/>
              </a:rPr>
              <a:t>(D)</a:t>
            </a:r>
            <a:endParaRPr lang="en-US" sz="4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25FA8BF-E8B1-44FE-842B-181DD66863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9673" y="893735"/>
            <a:ext cx="1289636" cy="117180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25FA8BF-E8B1-44FE-842B-181DD66863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36904" y="3876894"/>
            <a:ext cx="1362247" cy="123777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25FA8BF-E8B1-44FE-842B-181DD66863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90379" y="875435"/>
            <a:ext cx="1236477" cy="11235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25FA8BF-E8B1-44FE-842B-181DD66863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4778" y="3805925"/>
            <a:ext cx="1377242" cy="12514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7F14266-63F4-3658-7D4F-46B61CFD665F}"/>
              </a:ext>
            </a:extLst>
          </p:cNvPr>
          <p:cNvSpPr txBox="1"/>
          <p:nvPr/>
        </p:nvSpPr>
        <p:spPr>
          <a:xfrm>
            <a:off x="1635833" y="550334"/>
            <a:ext cx="3167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9 – (6 – 4) = 9 – 2 = </a:t>
            </a:r>
            <a:r>
              <a:rPr lang="en-US" sz="24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1122C0-C8AF-E6E0-27B5-4857AF824E2C}"/>
              </a:ext>
            </a:extLst>
          </p:cNvPr>
          <p:cNvSpPr txBox="1"/>
          <p:nvPr/>
        </p:nvSpPr>
        <p:spPr>
          <a:xfrm>
            <a:off x="7115270" y="574474"/>
            <a:ext cx="3440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9 x (6 – 4) = 9 x 2 = </a:t>
            </a:r>
            <a:r>
              <a:rPr lang="en-US" sz="2400" b="1" dirty="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9CB434-6CA1-A5F0-F540-8EFAF442676B}"/>
              </a:ext>
            </a:extLst>
          </p:cNvPr>
          <p:cNvSpPr txBox="1"/>
          <p:nvPr/>
        </p:nvSpPr>
        <p:spPr>
          <a:xfrm>
            <a:off x="1627567" y="3892193"/>
            <a:ext cx="4171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9 x 6 – 9 x 4 = 54 – 36 = </a:t>
            </a:r>
            <a:r>
              <a:rPr lang="en-US" sz="2400" b="1" dirty="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596125A-16E8-BF45-E5D2-6A115FFC07FC}"/>
              </a:ext>
            </a:extLst>
          </p:cNvPr>
          <p:cNvSpPr txBox="1"/>
          <p:nvPr/>
        </p:nvSpPr>
        <p:spPr>
          <a:xfrm>
            <a:off x="7398932" y="3896510"/>
            <a:ext cx="3440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9 - 6 + 4 = 3 + 4 = </a:t>
            </a:r>
            <a:r>
              <a:rPr lang="en-US" sz="2400" b="1" dirty="0">
                <a:solidFill>
                  <a:srgbClr val="FF0000"/>
                </a:solidFill>
              </a:rPr>
              <a:t>7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6EADF81-FEB3-56B9-5DBC-C548FDFBBAA7}"/>
              </a:ext>
            </a:extLst>
          </p:cNvPr>
          <p:cNvCxnSpPr/>
          <p:nvPr/>
        </p:nvCxnSpPr>
        <p:spPr>
          <a:xfrm>
            <a:off x="4803324" y="1959031"/>
            <a:ext cx="1569526" cy="226902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F305A1D-968C-FF6A-990F-851416666542}"/>
              </a:ext>
            </a:extLst>
          </p:cNvPr>
          <p:cNvCxnSpPr>
            <a:cxnSpLocks/>
          </p:cNvCxnSpPr>
          <p:nvPr/>
        </p:nvCxnSpPr>
        <p:spPr>
          <a:xfrm flipH="1">
            <a:off x="5335457" y="2047092"/>
            <a:ext cx="1761402" cy="262560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4428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8059D0E-E422-8F96-7688-11164FECBB19}"/>
              </a:ext>
            </a:extLst>
          </p:cNvPr>
          <p:cNvSpPr/>
          <p:nvPr/>
        </p:nvSpPr>
        <p:spPr>
          <a:xfrm>
            <a:off x="222738" y="304800"/>
            <a:ext cx="11654484" cy="6248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2D9AE4-741B-4729-97A4-4F8715DC275D}"/>
              </a:ext>
            </a:extLst>
          </p:cNvPr>
          <p:cNvSpPr txBox="1"/>
          <p:nvPr/>
        </p:nvSpPr>
        <p:spPr>
          <a:xfrm>
            <a:off x="2336799" y="1132114"/>
            <a:ext cx="87085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/>
              <a:t>Tính</a:t>
            </a:r>
            <a:r>
              <a:rPr lang="en-US" sz="4000" b="1" dirty="0"/>
              <a:t> </a:t>
            </a:r>
            <a:r>
              <a:rPr lang="en-US" sz="4000" b="1" dirty="0" err="1"/>
              <a:t>nhanh</a:t>
            </a:r>
            <a:r>
              <a:rPr lang="en-US" sz="4000" b="1" dirty="0"/>
              <a:t> </a:t>
            </a:r>
            <a:r>
              <a:rPr lang="en-US" sz="4000" b="1" dirty="0" err="1"/>
              <a:t>giá</a:t>
            </a:r>
            <a:r>
              <a:rPr lang="en-US" sz="4000" b="1" dirty="0"/>
              <a:t> </a:t>
            </a:r>
            <a:r>
              <a:rPr lang="en-US" sz="4000" b="1" dirty="0" err="1"/>
              <a:t>trị</a:t>
            </a:r>
            <a:r>
              <a:rPr lang="en-US" sz="4000" b="1" dirty="0"/>
              <a:t> </a:t>
            </a:r>
            <a:r>
              <a:rPr lang="en-US" sz="4000" b="1" dirty="0" err="1"/>
              <a:t>của</a:t>
            </a:r>
            <a:r>
              <a:rPr lang="en-US" sz="4000" b="1" dirty="0"/>
              <a:t> </a:t>
            </a:r>
            <a:r>
              <a:rPr lang="en-US" sz="4000" b="1" dirty="0" err="1"/>
              <a:t>biểu</a:t>
            </a:r>
            <a:r>
              <a:rPr lang="en-US" sz="4000" b="1" dirty="0"/>
              <a:t> </a:t>
            </a:r>
            <a:r>
              <a:rPr lang="en-US" sz="4000" b="1" dirty="0" err="1"/>
              <a:t>thức</a:t>
            </a:r>
            <a:r>
              <a:rPr lang="en-US" sz="4000" b="1" dirty="0"/>
              <a:t> </a:t>
            </a:r>
            <a:r>
              <a:rPr lang="en-US" sz="4000" b="1" dirty="0" err="1"/>
              <a:t>sau</a:t>
            </a:r>
            <a:r>
              <a:rPr lang="en-US" sz="4000" b="1" dirty="0"/>
              <a:t>: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34D3F95-4940-4408-9C35-21A0FA502266}"/>
              </a:ext>
            </a:extLst>
          </p:cNvPr>
          <p:cNvSpPr txBox="1"/>
          <p:nvPr/>
        </p:nvSpPr>
        <p:spPr>
          <a:xfrm>
            <a:off x="4063999" y="2097313"/>
            <a:ext cx="38305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8 x 15 – 8 x 5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F0129B0-086E-44CA-A09F-7EE3FB6E7FA1}"/>
              </a:ext>
            </a:extLst>
          </p:cNvPr>
          <p:cNvSpPr txBox="1"/>
          <p:nvPr/>
        </p:nvSpPr>
        <p:spPr>
          <a:xfrm>
            <a:off x="3575293" y="2805199"/>
            <a:ext cx="38305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= 8 x (15 – 5) </a:t>
            </a:r>
          </a:p>
          <a:p>
            <a:r>
              <a:rPr lang="en-US" sz="4000" b="1" dirty="0">
                <a:solidFill>
                  <a:srgbClr val="002060"/>
                </a:solidFill>
              </a:rPr>
              <a:t>= 8 x 10</a:t>
            </a:r>
          </a:p>
          <a:p>
            <a:r>
              <a:rPr lang="en-US" sz="4000" b="1" dirty="0">
                <a:solidFill>
                  <a:srgbClr val="002060"/>
                </a:solidFill>
              </a:rPr>
              <a:t>= 80</a:t>
            </a:r>
          </a:p>
        </p:txBody>
      </p:sp>
    </p:spTree>
    <p:extLst>
      <p:ext uri="{BB962C8B-B14F-4D97-AF65-F5344CB8AC3E}">
        <p14:creationId xmlns:p14="http://schemas.microsoft.com/office/powerpoint/2010/main" val="3077356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AAA71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0" y="2268922"/>
            <a:ext cx="12192000" cy="2470265"/>
            <a:chOff x="0" y="2187034"/>
            <a:chExt cx="12192000" cy="2470265"/>
          </a:xfrm>
        </p:grpSpPr>
        <p:pic>
          <p:nvPicPr>
            <p:cNvPr id="32" name="图形 31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786509" y="2200702"/>
              <a:ext cx="8618982" cy="2456597"/>
            </a:xfrm>
            <a:prstGeom prst="rect">
              <a:avLst/>
            </a:prstGeom>
          </p:spPr>
        </p:pic>
        <p:pic>
          <p:nvPicPr>
            <p:cNvPr id="33" name="图形 32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79008"/>
            <a:stretch/>
          </p:blipFill>
          <p:spPr>
            <a:xfrm>
              <a:off x="0" y="2200683"/>
              <a:ext cx="1809258" cy="2456597"/>
            </a:xfrm>
            <a:prstGeom prst="rect">
              <a:avLst/>
            </a:prstGeom>
          </p:spPr>
        </p:pic>
        <p:pic>
          <p:nvPicPr>
            <p:cNvPr id="34" name="图形 33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79008"/>
            <a:stretch/>
          </p:blipFill>
          <p:spPr>
            <a:xfrm flipH="1">
              <a:off x="10365522" y="2187034"/>
              <a:ext cx="1826478" cy="2456597"/>
            </a:xfrm>
            <a:prstGeom prst="rect">
              <a:avLst/>
            </a:prstGeom>
          </p:spPr>
        </p:pic>
      </p:grpSp>
      <p:pic>
        <p:nvPicPr>
          <p:cNvPr id="11" name="图形 10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052729" y="549582"/>
            <a:ext cx="6086543" cy="216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图形 11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070714" y="4361033"/>
            <a:ext cx="6050572" cy="234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26C22F6-9E0E-465C-8CD9-53C7568905B8}"/>
              </a:ext>
            </a:extLst>
          </p:cNvPr>
          <p:cNvSpPr txBox="1"/>
          <p:nvPr/>
        </p:nvSpPr>
        <p:spPr>
          <a:xfrm>
            <a:off x="759508" y="2678921"/>
            <a:ext cx="8577470" cy="163121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0000" b="0" i="0" u="none" strike="noStrike" kern="1200" cap="none" spc="0" normalizeH="0" baseline="0" noProof="0" dirty="0">
                <a:ln>
                  <a:solidFill>
                    <a:srgbClr val="2AAA71"/>
                  </a:solidFill>
                </a:ln>
                <a:solidFill>
                  <a:srgbClr val="2AAA71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29997" dir="5400000" sy="-100000" algn="bl" rotWithShape="0"/>
                </a:effectLst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Vận dụng</a:t>
            </a:r>
            <a:endParaRPr kumimoji="0" lang="en-US" sz="10000" b="0" i="0" u="none" strike="noStrike" kern="1200" cap="none" spc="0" normalizeH="0" baseline="0" noProof="0" dirty="0">
              <a:ln>
                <a:solidFill>
                  <a:srgbClr val="2AAA71"/>
                </a:solidFill>
              </a:ln>
              <a:solidFill>
                <a:srgbClr val="2AAA71"/>
              </a:solidFill>
              <a:effectLst>
                <a:glow rad="228600">
                  <a:srgbClr val="FFC000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0000" endA="300" endPos="50000" dist="29997" dir="5400000" sy="-100000" algn="bl" rotWithShape="0"/>
              </a:effectLst>
              <a:uLnTx/>
              <a:uFillTx/>
              <a:latin typeface="UTM Cookies" panose="02040603050506020204" pitchFamily="18" charset="0"/>
              <a:ea typeface="+mn-ea"/>
              <a:cs typeface="+mn-cs"/>
            </a:endParaRPr>
          </a:p>
        </p:txBody>
      </p:sp>
      <p:pic>
        <p:nvPicPr>
          <p:cNvPr id="10" name="Picture 4" descr="HÃ¬nh áº£nh Há»c Sinh Tiá»u Há»c Hoáº¡t HÃ¬nh , Há»c Sinh Tiá»u Há»c, Há»c Sinh, Äi Há»c  miá»n phÃ­ táº£i táº­p tin PNG PSDComment vÃ  Vector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313" b="84063" l="2813" r="96719">
                        <a14:foregroundMark x1="4688" y1="49531" x2="84844" y2="82813"/>
                        <a14:foregroundMark x1="11094" y1="43125" x2="45313" y2="35938"/>
                        <a14:foregroundMark x1="32188" y1="30312" x2="25781" y2="45938"/>
                        <a14:foregroundMark x1="35625" y1="19063" x2="35156" y2="51250"/>
                        <a14:foregroundMark x1="41094" y1="40938" x2="48125" y2="57031"/>
                        <a14:foregroundMark x1="44688" y1="33750" x2="56406" y2="54688"/>
                        <a14:foregroundMark x1="45938" y1="30625" x2="51719" y2="45781"/>
                        <a14:foregroundMark x1="82500" y1="52031" x2="91719" y2="52500"/>
                        <a14:foregroundMark x1="95000" y1="50000" x2="80156" y2="50781"/>
                        <a14:foregroundMark x1="35156" y1="15313" x2="44688" y2="20313"/>
                        <a14:foregroundMark x1="30938" y1="39219" x2="30312" y2="50625"/>
                        <a14:foregroundMark x1="30312" y1="37188" x2="6250" y2="43750"/>
                        <a14:foregroundMark x1="27187" y1="35625" x2="18594" y2="40156"/>
                        <a14:foregroundMark x1="14688" y1="40625" x2="7500" y2="43281"/>
                        <a14:foregroundMark x1="8750" y1="52344" x2="24531" y2="76875"/>
                        <a14:backgroundMark x1="51250" y1="29531" x2="59844" y2="46875"/>
                        <a14:backgroundMark x1="58125" y1="46406" x2="60156" y2="52344"/>
                        <a14:backgroundMark x1="66094" y1="54688" x2="66094" y2="54688"/>
                        <a14:backgroundMark x1="60625" y1="51250" x2="60625" y2="53438"/>
                        <a14:backgroundMark x1="22813" y1="36250" x2="2813" y2="45469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663" y="2566510"/>
            <a:ext cx="4851323" cy="4851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898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</TotalTime>
  <Words>727</Words>
  <Application>Microsoft Office PowerPoint</Application>
  <PresentationFormat>Widescreen</PresentationFormat>
  <Paragraphs>77</Paragraphs>
  <Slides>15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9" baseType="lpstr">
      <vt:lpstr>inpin heiti</vt:lpstr>
      <vt:lpstr>#9Slide07 Altus</vt:lpstr>
      <vt:lpstr>#9Slide03 SVNNeutraface 2</vt:lpstr>
      <vt:lpstr>SVN-Newton</vt:lpstr>
      <vt:lpstr>Arial</vt:lpstr>
      <vt:lpstr>#9Slide07 HoneyCream</vt:lpstr>
      <vt:lpstr>Tahoma</vt:lpstr>
      <vt:lpstr>Cambria</vt:lpstr>
      <vt:lpstr>Calibri</vt:lpstr>
      <vt:lpstr>UTM Avo</vt:lpstr>
      <vt:lpstr>等线</vt:lpstr>
      <vt:lpstr>Times New Roman</vt:lpstr>
      <vt:lpstr>UTM Cookies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MANG NON</dc:creator>
  <cp:keywords>MANGNONTEAM</cp:keywords>
  <cp:lastModifiedBy>Huy Đàm</cp:lastModifiedBy>
  <cp:revision>51</cp:revision>
  <dcterms:created xsi:type="dcterms:W3CDTF">2022-01-22T16:59:33Z</dcterms:created>
  <dcterms:modified xsi:type="dcterms:W3CDTF">2025-09-22T05:40:14Z</dcterms:modified>
  <cp:version>MNT37</cp:version>
</cp:coreProperties>
</file>