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5"/>
  </p:notesMasterIdLst>
  <p:sldIdLst>
    <p:sldId id="256" r:id="rId2"/>
    <p:sldId id="257" r:id="rId3"/>
    <p:sldId id="303" r:id="rId4"/>
    <p:sldId id="310" r:id="rId5"/>
    <p:sldId id="301" r:id="rId6"/>
    <p:sldId id="292" r:id="rId7"/>
    <p:sldId id="293" r:id="rId8"/>
    <p:sldId id="291" r:id="rId9"/>
    <p:sldId id="304" r:id="rId10"/>
    <p:sldId id="305" r:id="rId11"/>
    <p:sldId id="307" r:id="rId12"/>
    <p:sldId id="308" r:id="rId13"/>
    <p:sldId id="268" r:id="rId14"/>
  </p:sldIdLst>
  <p:sldSz cx="18288000" cy="10287000"/>
  <p:notesSz cx="6858000" cy="9144000"/>
  <p:embeddedFontLst>
    <p:embeddedFont>
      <p:font typeface="#9Slide05 SVNUT Triumph" charset="0"/>
      <p:italic r:id="rId16"/>
    </p:embeddedFont>
    <p:embeddedFont>
      <p:font typeface="#9Slide03 IcielPanton Black" charset="0"/>
      <p:bold r:id="rId17"/>
    </p:embeddedFont>
    <p:embeddedFont>
      <p:font typeface="Calibri" pitchFamily="34" charset="0"/>
      <p:regular r:id="rId18"/>
      <p:bold r:id="rId19"/>
      <p:italic r:id="rId20"/>
      <p:boldItalic r:id="rId21"/>
    </p:embeddedFont>
    <p:embeddedFont>
      <p:font typeface="#9Slide05 Authentica Regular" charset="0"/>
      <p:regular r:id="rId22"/>
    </p:embeddedFont>
    <p:embeddedFont>
      <p:font typeface="Dancing Script" charset="0"/>
      <p:regular r:id="rId23"/>
    </p:embeddedFont>
    <p:embeddedFont>
      <p:font typeface="#9Slide04 SFU GaramondThree Reg" charset="0"/>
      <p:regular r:id="rId24"/>
    </p:embeddedFont>
    <p:embeddedFont>
      <p:font typeface="Cambria" pitchFamily="18" charset="0"/>
      <p:regular r:id="rId25"/>
      <p:bold r:id="rId26"/>
      <p:italic r:id="rId27"/>
      <p:bold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AC8AC"/>
    <a:srgbClr val="EDD9C9"/>
    <a:srgbClr val="FEECE0"/>
    <a:srgbClr val="FEEADA"/>
    <a:srgbClr val="1C564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98" autoAdjust="0"/>
    <p:restoredTop sz="94649" autoAdjust="0"/>
  </p:normalViewPr>
  <p:slideViewPr>
    <p:cSldViewPr>
      <p:cViewPr varScale="1">
        <p:scale>
          <a:sx n="42" d="100"/>
          <a:sy n="42" d="100"/>
        </p:scale>
        <p:origin x="-844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font" Target="fonts/font11.fntdata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font" Target="fonts/font13.fntdata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font" Target="fonts/font12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9F0F28-CF03-9344-9E21-20C04FAD7C90}" type="datetimeFigureOut">
              <a:rPr lang="x-none" smtClean="0"/>
              <a:t>1/14/2025</a:t>
            </a:fld>
            <a:endParaRPr lang="x-none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BDF1CF5-1178-2A4D-9506-26F6B78CC64A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30851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BDF1CF5-1178-2A4D-9506-26F6B78CC64A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5093532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2C38DA38-71FB-4CEB-B777-09292390EC4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2965038" y="-39788346"/>
            <a:ext cx="3279371" cy="557662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3E06E2-B8CD-4348-A929-48748D52322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37763" y="-39788347"/>
            <a:ext cx="3279371" cy="557662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1A0A433-1C81-43D6-86C9-906F9D1CD5C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94676" y="43764955"/>
            <a:ext cx="3279371" cy="557662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57AB7940-731C-4B6C-8537-33EBAD98DEB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74009" y="43764953"/>
            <a:ext cx="3279371" cy="557662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EFD30DE0-A467-4251-9C3A-A1C317B497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-28990134"/>
            <a:ext cx="5441297" cy="7142505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DAB0BDD7-87EC-486A-B615-E37ABFEB537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66766650" y="35507724"/>
            <a:ext cx="5441297" cy="714250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0A7B57CC-00D0-41DB-B5AF-37D47FB69AD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8713693" y="-28990134"/>
            <a:ext cx="5441297" cy="71425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2E588B1C-8AC9-4740-A8D9-6AF0680251B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9108400" y="35507724"/>
            <a:ext cx="5441297" cy="714250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comb/>
  </p:transition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6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9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4.png"/><Relationship Id="rId4" Type="http://schemas.openxmlformats.org/officeDocument/2006/relationships/image" Target="../media/image10.sv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10.svg"/><Relationship Id="rId7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svg"/><Relationship Id="rId7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10" Type="http://schemas.openxmlformats.org/officeDocument/2006/relationships/image" Target="../media/image7.png"/><Relationship Id="rId4" Type="http://schemas.openxmlformats.org/officeDocument/2006/relationships/image" Target="../media/image10.png"/><Relationship Id="rId9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B8E9501E-F898-184A-90F9-60623E6B49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3373" y="3546420"/>
            <a:ext cx="7602913" cy="7602913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35530" y="1831765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Hoạt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động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giáo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dục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theo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chủ</a:t>
            </a:r>
            <a:r>
              <a:rPr lang="en-US" sz="6000" dirty="0">
                <a:solidFill>
                  <a:srgbClr val="202020"/>
                </a:solidFill>
                <a:latin typeface="Dancing Script"/>
              </a:rPr>
              <a:t> </a:t>
            </a:r>
            <a:r>
              <a:rPr lang="en-US" sz="6000" dirty="0" err="1">
                <a:solidFill>
                  <a:srgbClr val="202020"/>
                </a:solidFill>
                <a:latin typeface="Dancing Script"/>
              </a:rPr>
              <a:t>đề</a:t>
            </a:r>
            <a:endParaRPr lang="en-US" sz="6000" dirty="0">
              <a:solidFill>
                <a:srgbClr val="202020"/>
              </a:solidFill>
              <a:latin typeface="Dancing Scrip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900FF63D-20E5-E047-A844-F303B3471F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50726"/>
            <a:ext cx="5829300" cy="58293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AE287B65-73DE-2645-86D0-D9BA9B44AB5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2160" y="2274117"/>
            <a:ext cx="15209383" cy="4098505"/>
          </a:xfrm>
          <a:prstGeom prst="rect">
            <a:avLst/>
          </a:prstGeom>
        </p:spPr>
      </p:pic>
      <p:pic>
        <p:nvPicPr>
          <p:cNvPr id="2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xmlns="" id="{2B386BE8-33E1-4E46-B20D-2CD3942B2B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2" y="5779376"/>
            <a:ext cx="6743700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ED480BE3-1342-4249-ABFF-DED07A94F5B6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05000" y="860575"/>
            <a:ext cx="9016999" cy="81153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73BFBC-AAA8-E34D-B495-7443922DF497}"/>
              </a:ext>
            </a:extLst>
          </p:cNvPr>
          <p:cNvGrpSpPr/>
          <p:nvPr/>
        </p:nvGrpSpPr>
        <p:grpSpPr>
          <a:xfrm>
            <a:off x="8036271" y="2146684"/>
            <a:ext cx="8365325" cy="1159538"/>
            <a:chOff x="6123957" y="4082538"/>
            <a:chExt cx="6491943" cy="500811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xmlns="" id="{75135E8D-A78C-C844-9207-2B3909DA31EE}"/>
                </a:ext>
              </a:extLst>
            </p:cNvPr>
            <p:cNvSpPr txBox="1"/>
            <p:nvPr/>
          </p:nvSpPr>
          <p:spPr>
            <a:xfrm>
              <a:off x="6123957" y="4104800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xmlns="" id="{E49BCB00-564F-3C44-B317-C07784B86A5E}"/>
                </a:ext>
              </a:extLst>
            </p:cNvPr>
            <p:cNvSpPr txBox="1"/>
            <p:nvPr/>
          </p:nvSpPr>
          <p:spPr>
            <a:xfrm>
              <a:off x="6123957" y="4082538"/>
              <a:ext cx="6491943" cy="47854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72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72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72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52BF55A4-32C9-7046-9D56-F0E0A5BC34FF}"/>
              </a:ext>
            </a:extLst>
          </p:cNvPr>
          <p:cNvSpPr txBox="1"/>
          <p:nvPr/>
        </p:nvSpPr>
        <p:spPr>
          <a:xfrm>
            <a:off x="5265509" y="5881542"/>
            <a:ext cx="11674044" cy="299351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33020" algn="just">
              <a:lnSpc>
                <a:spcPct val="107000"/>
              </a:lnSpc>
              <a:spcAft>
                <a:spcPts val="800"/>
              </a:spcAft>
            </a:pP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Mỗi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nhớ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gia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đình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vào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dịp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Tết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động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khác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đoán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xem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đó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việc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gì</a:t>
            </a:r>
            <a:r>
              <a:rPr lang="en-US" sz="48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x-none" sz="4800" b="1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R="33020" algn="just">
              <a:lnSpc>
                <a:spcPct val="107000"/>
              </a:lnSpc>
              <a:spcAft>
                <a:spcPts val="800"/>
              </a:spcAft>
            </a:pPr>
            <a:endParaRPr lang="x-none" sz="28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7">
            <a:extLst>
              <a:ext uri="{FF2B5EF4-FFF2-40B4-BE49-F238E27FC236}">
                <a16:creationId xmlns:a16="http://schemas.microsoft.com/office/drawing/2014/main" xmlns="" id="{F2C288F7-A241-D04F-A8FF-DBD65FF0B30E}"/>
              </a:ext>
            </a:extLst>
          </p:cNvPr>
          <p:cNvSpPr txBox="1"/>
          <p:nvPr/>
        </p:nvSpPr>
        <p:spPr>
          <a:xfrm>
            <a:off x="6617885" y="45111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Luật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 </a:t>
            </a:r>
            <a:r>
              <a:rPr lang="en-US" sz="6600" b="1" u="sng" dirty="0" err="1">
                <a:solidFill>
                  <a:srgbClr val="1C564A"/>
                </a:solidFill>
                <a:latin typeface="Dancing Script"/>
              </a:rPr>
              <a:t>chơi</a:t>
            </a:r>
            <a:r>
              <a:rPr lang="en-US" sz="6600" b="1" u="sng" dirty="0">
                <a:solidFill>
                  <a:srgbClr val="1C564A"/>
                </a:solidFill>
                <a:latin typeface="Dancing Script"/>
              </a:rPr>
              <a:t>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8CCC9CF-C699-D642-9BA6-4E7A6B21C6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17240" y="-233916"/>
            <a:ext cx="5224182" cy="59207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D989E414-1FE5-D34E-A325-4B690704AF9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8425" y="1172827"/>
            <a:ext cx="3657600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837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3E7B447E-53F0-4A46-B603-12995B6D01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19590" y="5461550"/>
            <a:ext cx="5778684" cy="577868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31CEF6-EA89-ED42-95ED-E5A82A18C20F}"/>
              </a:ext>
            </a:extLst>
          </p:cNvPr>
          <p:cNvSpPr txBox="1"/>
          <p:nvPr/>
        </p:nvSpPr>
        <p:spPr>
          <a:xfrm>
            <a:off x="1001817" y="3660656"/>
            <a:ext cx="16284363" cy="341632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en-US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Trong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dịp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Tết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gia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đình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nào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cũng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bận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rộn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nhiều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công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việc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,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tuy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vất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vả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nhưng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vui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và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đầm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 </a:t>
            </a:r>
            <a:r>
              <a:rPr lang="en-US" sz="5400" dirty="0" err="1">
                <a:solidFill>
                  <a:schemeClr val="accent2"/>
                </a:solidFill>
                <a:latin typeface="#9Slide05 SVNUT Triumph" pitchFamily="2" charset="77"/>
              </a:rPr>
              <a:t>ấm</a:t>
            </a:r>
            <a:r>
              <a:rPr lang="en-US" sz="5400" dirty="0">
                <a:solidFill>
                  <a:schemeClr val="accent2"/>
                </a:solidFill>
                <a:latin typeface="#9Slide05 SVNUT Triumph" pitchFamily="2" charset="77"/>
              </a:rPr>
              <a:t>.</a:t>
            </a:r>
            <a:endParaRPr lang="x-none" sz="5400" dirty="0">
              <a:solidFill>
                <a:schemeClr val="accent2"/>
              </a:solidFill>
              <a:latin typeface="#9Slide05 SVNUT Triumph" pitchFamily="2" charset="77"/>
            </a:endParaRPr>
          </a:p>
          <a:p>
            <a:pPr algn="ctr"/>
            <a:endParaRPr lang="x-none" sz="5400" dirty="0">
              <a:solidFill>
                <a:schemeClr val="accent2"/>
              </a:solidFill>
              <a:latin typeface="#9Slide05 SVNUT Triumph" pitchFamily="2" charset="77"/>
            </a:endParaRPr>
          </a:p>
        </p:txBody>
      </p:sp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xmlns="" id="{3BE701A7-F04C-004E-8656-5E9811F55B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3911" y="6362700"/>
            <a:ext cx="6477000" cy="4391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Page 3 | Vietnam tet holiday Images | Free Vectors, Stock Photos &amp; PSD">
            <a:extLst>
              <a:ext uri="{FF2B5EF4-FFF2-40B4-BE49-F238E27FC236}">
                <a16:creationId xmlns:a16="http://schemas.microsoft.com/office/drawing/2014/main" xmlns="" id="{7ED76FCF-48A4-A44D-9E64-9F17642D77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477" y="343256"/>
            <a:ext cx="2819044" cy="2819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59371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C43589F4-4A2D-F443-9314-E583DF5F1A7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962372"/>
            <a:ext cx="12251829" cy="82430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060405B-F9AE-5946-95E9-7AA64613582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60924"/>
            <a:ext cx="8949401" cy="894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868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 rot="10439649">
            <a:off x="4355068" y="5188980"/>
            <a:ext cx="27253793" cy="920144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EE22AB43-077C-EB42-9684-9A127BF745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07565" y="3435066"/>
            <a:ext cx="7374400" cy="7374400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672579" y="2664204"/>
            <a:ext cx="17214793" cy="1117678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400" b="1" dirty="0" err="1">
                <a:solidFill>
                  <a:schemeClr val="accent2"/>
                </a:solidFill>
              </a:rPr>
              <a:t>Về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nhà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hãy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xem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lịch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và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đánh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dấu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ngày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Tết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của</a:t>
            </a:r>
            <a:r>
              <a:rPr lang="en-US" sz="5400" b="1" dirty="0">
                <a:solidFill>
                  <a:schemeClr val="accent2"/>
                </a:solidFill>
              </a:rPr>
              <a:t> </a:t>
            </a:r>
            <a:r>
              <a:rPr lang="en-US" sz="5400" b="1" dirty="0" err="1">
                <a:solidFill>
                  <a:schemeClr val="accent2"/>
                </a:solidFill>
              </a:rPr>
              <a:t>năm</a:t>
            </a:r>
            <a:r>
              <a:rPr lang="en-US" sz="5400" b="1" dirty="0">
                <a:solidFill>
                  <a:schemeClr val="accent2"/>
                </a:solidFill>
              </a:rPr>
              <a:t> nay</a:t>
            </a:r>
            <a:endParaRPr lang="x-none" sz="5400" b="1" dirty="0">
              <a:solidFill>
                <a:schemeClr val="accent2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6CBA5FC8-86B4-CF4E-93C7-34200920BA03}"/>
              </a:ext>
            </a:extLst>
          </p:cNvPr>
          <p:cNvSpPr txBox="1"/>
          <p:nvPr/>
        </p:nvSpPr>
        <p:spPr>
          <a:xfrm>
            <a:off x="2245611" y="858975"/>
            <a:ext cx="14063472" cy="14584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err="1">
                <a:solidFill>
                  <a:schemeClr val="accent2"/>
                </a:solidFill>
              </a:rPr>
              <a:t>Hôm</a:t>
            </a:r>
            <a:r>
              <a:rPr lang="en-US" sz="6600" b="1" dirty="0">
                <a:solidFill>
                  <a:schemeClr val="accent2"/>
                </a:solidFill>
              </a:rPr>
              <a:t> nay </a:t>
            </a:r>
            <a:r>
              <a:rPr lang="en-US" sz="6600" b="1" dirty="0" err="1">
                <a:solidFill>
                  <a:schemeClr val="accent2"/>
                </a:solidFill>
              </a:rPr>
              <a:t>em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học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được</a:t>
            </a:r>
            <a:r>
              <a:rPr lang="en-US" sz="6600" b="1" dirty="0">
                <a:solidFill>
                  <a:schemeClr val="accent2"/>
                </a:solidFill>
              </a:rPr>
              <a:t> </a:t>
            </a:r>
            <a:r>
              <a:rPr lang="en-US" sz="6600" b="1" dirty="0" err="1">
                <a:solidFill>
                  <a:schemeClr val="accent2"/>
                </a:solidFill>
              </a:rPr>
              <a:t>gì</a:t>
            </a:r>
            <a:r>
              <a:rPr lang="en-US" sz="6600" b="1" dirty="0">
                <a:solidFill>
                  <a:schemeClr val="accent2"/>
                </a:solidFill>
              </a:rPr>
              <a:t>?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5732340A-8B4E-F04D-BF09-491CCD51497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4" t="4803" r="2319" b="12718"/>
          <a:stretch/>
        </p:blipFill>
        <p:spPr>
          <a:xfrm>
            <a:off x="5046200" y="3788451"/>
            <a:ext cx="7374400" cy="6498550"/>
          </a:xfrm>
          <a:prstGeom prst="rect">
            <a:avLst/>
          </a:prstGeom>
          <a:ln>
            <a:noFill/>
          </a:ln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xmlns="" id="{4934DBDB-D08D-524E-9866-524AE320F7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17355" y="1975383"/>
            <a:ext cx="11957323" cy="8230040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7BB90FA-0759-A04C-8D62-4FBB436E87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4565" y="2653975"/>
            <a:ext cx="8556094" cy="8556094"/>
          </a:xfrm>
          <a:prstGeom prst="rect">
            <a:avLst/>
          </a:prstGeom>
        </p:spPr>
      </p:pic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14434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31CEF6-EA89-ED42-95ED-E5A82A18C20F}"/>
              </a:ext>
            </a:extLst>
          </p:cNvPr>
          <p:cNvSpPr txBox="1"/>
          <p:nvPr/>
        </p:nvSpPr>
        <p:spPr>
          <a:xfrm>
            <a:off x="2882273" y="2346115"/>
            <a:ext cx="12523453" cy="255454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Tết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đến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, ai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cũng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hân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hoan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mong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 </a:t>
            </a:r>
            <a:r>
              <a:rPr lang="en-US" sz="8000" b="1" dirty="0" err="1">
                <a:solidFill>
                  <a:srgbClr val="C00000"/>
                </a:solidFill>
                <a:latin typeface="Cambria" panose="02040503050406030204" pitchFamily="18" charset="0"/>
              </a:rPr>
              <a:t>đợi</a:t>
            </a:r>
            <a:r>
              <a:rPr lang="en-US" sz="8000" b="1" dirty="0">
                <a:solidFill>
                  <a:srgbClr val="C00000"/>
                </a:solidFill>
                <a:latin typeface="Cambria" panose="02040503050406030204" pitchFamily="18" charset="0"/>
              </a:rPr>
              <a:t>. </a:t>
            </a:r>
            <a:endParaRPr lang="x-none" sz="8000" b="1" dirty="0">
              <a:solidFill>
                <a:srgbClr val="C00000"/>
              </a:solidFill>
              <a:latin typeface="Cambria" panose="02040503050406030204" pitchFamily="18" charset="0"/>
            </a:endParaRPr>
          </a:p>
        </p:txBody>
      </p:sp>
      <p:sp>
        <p:nvSpPr>
          <p:cNvPr id="6" name="Oval Callout 5">
            <a:extLst>
              <a:ext uri="{FF2B5EF4-FFF2-40B4-BE49-F238E27FC236}">
                <a16:creationId xmlns:a16="http://schemas.microsoft.com/office/drawing/2014/main" xmlns="" id="{98FC8B3D-234E-7240-9AF5-33D6F543820A}"/>
              </a:ext>
            </a:extLst>
          </p:cNvPr>
          <p:cNvSpPr/>
          <p:nvPr/>
        </p:nvSpPr>
        <p:spPr>
          <a:xfrm>
            <a:off x="2520694" y="5218488"/>
            <a:ext cx="8342584" cy="2743200"/>
          </a:xfrm>
          <a:prstGeom prst="wedgeEllipseCallout">
            <a:avLst/>
          </a:prstGeom>
          <a:solidFill>
            <a:schemeClr val="accent2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600" dirty="0">
                <a:solidFill>
                  <a:schemeClr val="tx1"/>
                </a:solidFill>
                <a:latin typeface="Cambria" panose="02040503050406030204" pitchFamily="18" charset="0"/>
              </a:rPr>
              <a:t>Vì sao ai cũng mong Tết đến?</a:t>
            </a:r>
          </a:p>
        </p:txBody>
      </p:sp>
      <p:sp>
        <p:nvSpPr>
          <p:cNvPr id="12" name="Oval Callout 11">
            <a:extLst>
              <a:ext uri="{FF2B5EF4-FFF2-40B4-BE49-F238E27FC236}">
                <a16:creationId xmlns:a16="http://schemas.microsoft.com/office/drawing/2014/main" xmlns="" id="{F5A0C642-7017-6848-B46F-E4422699BF50}"/>
              </a:ext>
            </a:extLst>
          </p:cNvPr>
          <p:cNvSpPr/>
          <p:nvPr/>
        </p:nvSpPr>
        <p:spPr>
          <a:xfrm>
            <a:off x="7239000" y="6134100"/>
            <a:ext cx="8753161" cy="2743200"/>
          </a:xfrm>
          <a:prstGeom prst="wedgeEllipseCallout">
            <a:avLst>
              <a:gd name="adj1" fmla="val 30947"/>
              <a:gd name="adj2" fmla="val 65948"/>
            </a:avLst>
          </a:prstGeom>
          <a:solidFill>
            <a:schemeClr val="bg1"/>
          </a:solidFill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6600" dirty="0">
                <a:solidFill>
                  <a:schemeClr val="tx1"/>
                </a:solidFill>
                <a:latin typeface="Cambria" panose="02040503050406030204" pitchFamily="18" charset="0"/>
              </a:rPr>
              <a:t>Tết đến chúng ta thường làm gì?</a:t>
            </a:r>
          </a:p>
        </p:txBody>
      </p:sp>
    </p:spTree>
    <p:extLst>
      <p:ext uri="{BB962C8B-B14F-4D97-AF65-F5344CB8AC3E}">
        <p14:creationId xmlns:p14="http://schemas.microsoft.com/office/powerpoint/2010/main" val="517588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6" grpId="0" animBg="1"/>
      <p:bldP spid="6" grpId="1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9914572">
            <a:off x="8529632" y="5987338"/>
            <a:ext cx="16697333" cy="5164618"/>
          </a:xfrm>
          <a:prstGeom prst="rect">
            <a:avLst/>
          </a:prstGeom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xmlns="" id="{82FF13B3-90DE-1448-9F6E-EBFC07D4894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-271809" y="120330"/>
            <a:ext cx="9030583" cy="2342719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xmlns="" id="{82A9864E-C836-BD43-9FBB-944C954345E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540362">
            <a:off x="9191988" y="-93817"/>
            <a:ext cx="9030583" cy="23427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A4F3A1B3-6B79-B244-8F9A-6CF89523B3D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48886" y="-62417"/>
            <a:ext cx="2013009" cy="199748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3F19E031-A69D-D240-9927-EACF4AC945C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8285" y="648311"/>
            <a:ext cx="2018622" cy="199748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xmlns="" id="{25976355-C284-5340-8E2D-856698C78C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42776" y="81577"/>
            <a:ext cx="2013009" cy="199193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A8357905-5415-444F-BBE1-32DBB90F57F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238" y="2114392"/>
            <a:ext cx="11879782" cy="802941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78F0FFA9-D0BD-B745-A91F-2C491BEE3C6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3588" y="2114392"/>
            <a:ext cx="8306552" cy="8306552"/>
          </a:xfrm>
          <a:prstGeom prst="rect">
            <a:avLst/>
          </a:prstGeom>
        </p:spPr>
      </p:pic>
      <p:pic>
        <p:nvPicPr>
          <p:cNvPr id="13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xmlns="" id="{17502085-3D0C-7A42-AC98-79BF32CC0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3687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59309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284A4E85-F460-1A43-8788-5CE4CDCCD30C}"/>
              </a:ext>
            </a:extLst>
          </p:cNvPr>
          <p:cNvSpPr/>
          <p:nvPr/>
        </p:nvSpPr>
        <p:spPr>
          <a:xfrm>
            <a:off x="569821" y="616630"/>
            <a:ext cx="17148358" cy="9324760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6141109" y="4539460"/>
            <a:ext cx="11577070" cy="2359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9150"/>
              </a:lnSpc>
            </a:pP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Chia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sẻ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về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những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việc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em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đã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từng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làm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cùng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gia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đình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để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đón</a:t>
            </a:r>
            <a:r>
              <a:rPr lang="en-US" sz="7200" b="1" dirty="0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 </a:t>
            </a:r>
            <a:r>
              <a:rPr lang="en-US" sz="7200" b="1" dirty="0" err="1">
                <a:solidFill>
                  <a:srgbClr val="C00000"/>
                </a:solidFill>
                <a:latin typeface="#9Slide05 Authentica Regular" pitchFamily="2" charset="77"/>
                <a:ea typeface="Times New Roman" panose="02020603050405020304" pitchFamily="18" charset="0"/>
              </a:rPr>
              <a:t>T</a:t>
            </a:r>
            <a:r>
              <a:rPr lang="en-US" sz="7200" b="1" dirty="0" err="1">
                <a:solidFill>
                  <a:srgbClr val="C00000"/>
                </a:solidFill>
                <a:effectLst/>
                <a:latin typeface="#9Slide05 Authentica Regular" pitchFamily="2" charset="77"/>
                <a:ea typeface="Times New Roman" panose="02020603050405020304" pitchFamily="18" charset="0"/>
              </a:rPr>
              <a:t>ết</a:t>
            </a:r>
            <a:endParaRPr lang="en-US" sz="7200" dirty="0">
              <a:solidFill>
                <a:srgbClr val="C00000"/>
              </a:solidFill>
              <a:latin typeface="#9Slide05 Authentica Regular" pitchFamily="2" charset="77"/>
            </a:endParaRP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425365" y="8428854"/>
            <a:ext cx="1667869" cy="1482319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3D717FCB-9443-1845-8C36-C9A84ED29C3D}"/>
              </a:ext>
            </a:extLst>
          </p:cNvPr>
          <p:cNvSpPr txBox="1"/>
          <p:nvPr/>
        </p:nvSpPr>
        <p:spPr>
          <a:xfrm>
            <a:off x="7121115" y="3206640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52B83E03-7C4B-3045-86AD-519DA37517C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997984" y="616630"/>
            <a:ext cx="11141984" cy="10027786"/>
          </a:xfrm>
          <a:prstGeom prst="rect">
            <a:avLst/>
          </a:prstGeom>
        </p:spPr>
      </p:pic>
      <p:pic>
        <p:nvPicPr>
          <p:cNvPr id="11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xmlns="" id="{1D90A0EE-3DC4-7946-9694-FCA695537F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73553" y="675855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96398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5179143E-A73F-8A42-B759-10F9573A94AD}"/>
              </a:ext>
            </a:extLst>
          </p:cNvPr>
          <p:cNvSpPr/>
          <p:nvPr/>
        </p:nvSpPr>
        <p:spPr>
          <a:xfrm>
            <a:off x="389990" y="298428"/>
            <a:ext cx="17508019" cy="969014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265510" y="2790306"/>
            <a:ext cx="12412608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just"/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vẽ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giấy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đình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đón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Tết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chia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sẻ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endParaRPr lang="en-US" sz="4400" b="1" i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3D717FCB-9443-1845-8C36-C9A84ED29C3D}"/>
              </a:ext>
            </a:extLst>
          </p:cNvPr>
          <p:cNvSpPr txBox="1"/>
          <p:nvPr/>
        </p:nvSpPr>
        <p:spPr>
          <a:xfrm>
            <a:off x="2266789" y="1359889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1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xmlns="" id="{AB60C895-63E2-3746-A3EF-3A3D6BA02E4C}"/>
              </a:ext>
            </a:extLst>
          </p:cNvPr>
          <p:cNvGrpSpPr/>
          <p:nvPr/>
        </p:nvGrpSpPr>
        <p:grpSpPr>
          <a:xfrm>
            <a:off x="609883" y="425140"/>
            <a:ext cx="4079665" cy="3928757"/>
            <a:chOff x="568535" y="588227"/>
            <a:chExt cx="4808309" cy="5207430"/>
          </a:xfrm>
        </p:grpSpPr>
        <p:pic>
          <p:nvPicPr>
            <p:cNvPr id="11" name="Picture 3">
              <a:extLst>
                <a:ext uri="{FF2B5EF4-FFF2-40B4-BE49-F238E27FC236}">
                  <a16:creationId xmlns:a16="http://schemas.microsoft.com/office/drawing/2014/main" xmlns="" id="{68403808-2C31-A740-A332-ECEB391C344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914400" y="588227"/>
              <a:ext cx="4116581" cy="3463074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xmlns="" id="{7678C935-D0E1-944A-88BF-51D68DD04DEE}"/>
                </a:ext>
              </a:extLst>
            </p:cNvPr>
            <p:cNvSpPr txBox="1"/>
            <p:nvPr/>
          </p:nvSpPr>
          <p:spPr>
            <a:xfrm>
              <a:off x="568535" y="4349107"/>
              <a:ext cx="4808309" cy="144655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x-none" sz="4400" dirty="0">
                  <a:solidFill>
                    <a:schemeClr val="accent2"/>
                  </a:solidFill>
                  <a:latin typeface="#9Slide03 IcielPanton Black" pitchFamily="2" charset="77"/>
                </a:rPr>
                <a:t>HOẠT ĐỘNG THEO NHÓM</a:t>
              </a: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35D60FE-1C2B-6B4C-9423-03CFB3EDEA76}"/>
              </a:ext>
            </a:extLst>
          </p:cNvPr>
          <p:cNvSpPr txBox="1"/>
          <p:nvPr/>
        </p:nvSpPr>
        <p:spPr>
          <a:xfrm>
            <a:off x="7924800" y="5412809"/>
            <a:ext cx="1271541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những việc em đã làm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E178F860-76F0-B049-8ACC-F3430AAE0CA9}"/>
              </a:ext>
            </a:extLst>
          </p:cNvPr>
          <p:cNvSpPr txBox="1"/>
          <p:nvPr/>
        </p:nvSpPr>
        <p:spPr>
          <a:xfrm>
            <a:off x="7924800" y="6233468"/>
            <a:ext cx="89080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i="1" dirty="0">
                <a:latin typeface="Arial" panose="020B0604020202020204" pitchFamily="34" charset="0"/>
                <a:cs typeface="Arial" panose="020B0604020202020204" pitchFamily="34" charset="0"/>
              </a:rPr>
              <a:t>- Kể những nhận xét của bố mẹ về việc em làm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24A8B7CE-753B-464E-8339-FF05309DEE5F}"/>
              </a:ext>
            </a:extLst>
          </p:cNvPr>
          <p:cNvSpPr txBox="1"/>
          <p:nvPr/>
        </p:nvSpPr>
        <p:spPr>
          <a:xfrm>
            <a:off x="7772401" y="7680018"/>
            <a:ext cx="92128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x-none" sz="4400" i="1" dirty="0">
                <a:latin typeface="Arial" panose="020B0604020202020204" pitchFamily="34" charset="0"/>
                <a:cs typeface="Arial" panose="020B0604020202020204" pitchFamily="34" charset="0"/>
              </a:rPr>
              <a:t>- Nêu cảm xúc của em khi thực hiện những việc đó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1A59263D-56FE-444D-BC6B-4F2F39E1923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883" y="5687092"/>
            <a:ext cx="6089033" cy="3406086"/>
          </a:xfrm>
          <a:prstGeom prst="rect">
            <a:avLst/>
          </a:prstGeom>
        </p:spPr>
      </p:pic>
      <p:sp>
        <p:nvSpPr>
          <p:cNvPr id="8" name="Rounded Rectangle 7">
            <a:extLst>
              <a:ext uri="{FF2B5EF4-FFF2-40B4-BE49-F238E27FC236}">
                <a16:creationId xmlns:a16="http://schemas.microsoft.com/office/drawing/2014/main" xmlns="" id="{270BB95F-DA0B-F14D-B1BA-662BC7E3F71D}"/>
              </a:ext>
            </a:extLst>
          </p:cNvPr>
          <p:cNvSpPr/>
          <p:nvPr/>
        </p:nvSpPr>
        <p:spPr>
          <a:xfrm>
            <a:off x="1244455" y="5047342"/>
            <a:ext cx="4808309" cy="1202149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x-none" sz="4000" b="1" dirty="0"/>
              <a:t>CHIA SẺ TRƯỚC LỚP</a:t>
            </a:r>
          </a:p>
        </p:txBody>
      </p:sp>
    </p:spTree>
    <p:extLst>
      <p:ext uri="{BB962C8B-B14F-4D97-AF65-F5344CB8AC3E}">
        <p14:creationId xmlns:p14="http://schemas.microsoft.com/office/powerpoint/2010/main" val="25552105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0" grpId="0"/>
      <p:bldP spid="6" grpId="0"/>
      <p:bldP spid="14" grpId="0"/>
      <p:bldP spid="16" grpId="0"/>
      <p:bldP spid="8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xmlns="" id="{357CC0CC-04BA-864F-84AF-D27345916F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0044" y="6619069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5">
            <a:extLst>
              <a:ext uri="{FF2B5EF4-FFF2-40B4-BE49-F238E27FC236}">
                <a16:creationId xmlns:a16="http://schemas.microsoft.com/office/drawing/2014/main" xmlns="" id="{DDC3F841-127B-3F4F-A1D6-D90D0E30DA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389195">
            <a:off x="9080480" y="-4263853"/>
            <a:ext cx="8629676" cy="3071584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xmlns="" id="{3CE477C6-7354-F048-8D84-2CBD2E90F1B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rot="21173497">
            <a:off x="14574729" y="-3920154"/>
            <a:ext cx="8826799" cy="3343150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667144">
            <a:off x="4877299" y="8188329"/>
            <a:ext cx="1318411" cy="117173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FC31CEF6-EA89-ED42-95ED-E5A82A18C20F}"/>
              </a:ext>
            </a:extLst>
          </p:cNvPr>
          <p:cNvSpPr txBox="1"/>
          <p:nvPr/>
        </p:nvSpPr>
        <p:spPr>
          <a:xfrm>
            <a:off x="800100" y="2876984"/>
            <a:ext cx="16687800" cy="470898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latin typeface="Cambria" panose="02040503050406030204" pitchFamily="18" charset="0"/>
              </a:rPr>
              <a:t>: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ta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nên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tham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cùng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gia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đình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làm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một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số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công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việc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phù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hợp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với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khả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năng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dịp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như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: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dọn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dẹp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,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trang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hoàng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nhà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cửa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chuẩn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bị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phong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bao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xì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lá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gói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bánh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chưng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lau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và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bày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bàn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thờ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;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đi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chúc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Tết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họ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 </a:t>
            </a:r>
            <a:r>
              <a:rPr lang="en-US" sz="6000" b="1" dirty="0" err="1">
                <a:solidFill>
                  <a:schemeClr val="accent2"/>
                </a:solidFill>
                <a:latin typeface="Cambria" panose="02040503050406030204" pitchFamily="18" charset="0"/>
              </a:rPr>
              <a:t>hàng</a:t>
            </a:r>
            <a:r>
              <a:rPr lang="en-US" sz="6000" b="1" dirty="0">
                <a:solidFill>
                  <a:schemeClr val="accent2"/>
                </a:solidFill>
                <a:latin typeface="Cambria" panose="02040503050406030204" pitchFamily="18" charset="0"/>
              </a:rPr>
              <a:t>.</a:t>
            </a:r>
            <a:endParaRPr lang="x-none" sz="6000" b="1" dirty="0">
              <a:solidFill>
                <a:schemeClr val="accent2"/>
              </a:solidFill>
              <a:latin typeface="Cambria" panose="02040503050406030204" pitchFamily="18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9E2CA93D-C2F1-DD48-AA2B-70F87E7EF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98">
            <a:off x="7715148" y="527492"/>
            <a:ext cx="2558649" cy="2538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9536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C8A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12C96007-B802-7748-BE2E-54105CFC01D7}"/>
              </a:ext>
            </a:extLst>
          </p:cNvPr>
          <p:cNvSpPr/>
          <p:nvPr/>
        </p:nvSpPr>
        <p:spPr>
          <a:xfrm>
            <a:off x="944876" y="586413"/>
            <a:ext cx="16398247" cy="9114173"/>
          </a:xfrm>
          <a:prstGeom prst="rect">
            <a:avLst/>
          </a:prstGeom>
          <a:solidFill>
            <a:schemeClr val="bg1"/>
          </a:solidFill>
          <a:ln w="762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12" name="Picture 2" descr="Tet holiday G4 | Baamboozle - Baamboozle | The Most Fun Classroom Games!">
            <a:extLst>
              <a:ext uri="{FF2B5EF4-FFF2-40B4-BE49-F238E27FC236}">
                <a16:creationId xmlns:a16="http://schemas.microsoft.com/office/drawing/2014/main" xmlns="" id="{D19A5B78-B42C-3840-913A-E8B2AE65B5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33906" y="6730741"/>
            <a:ext cx="5410198" cy="36679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3648610" y="1028700"/>
            <a:ext cx="1616899" cy="143701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8598105" y="-1415403"/>
            <a:ext cx="10045999" cy="3804922"/>
          </a:xfrm>
          <a:prstGeom prst="rect">
            <a:avLst/>
          </a:prstGeom>
        </p:spPr>
      </p:pic>
      <p:sp>
        <p:nvSpPr>
          <p:cNvPr id="10" name="TextBox 7">
            <a:extLst>
              <a:ext uri="{FF2B5EF4-FFF2-40B4-BE49-F238E27FC236}">
                <a16:creationId xmlns:a16="http://schemas.microsoft.com/office/drawing/2014/main" xmlns="" id="{3D717FCB-9443-1845-8C36-C9A84ED29C3D}"/>
              </a:ext>
            </a:extLst>
          </p:cNvPr>
          <p:cNvSpPr txBox="1"/>
          <p:nvPr/>
        </p:nvSpPr>
        <p:spPr>
          <a:xfrm>
            <a:off x="5791200" y="2203844"/>
            <a:ext cx="9842300" cy="103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600" b="1" dirty="0" err="1">
                <a:latin typeface="Dancing Script"/>
              </a:rPr>
              <a:t>Hoạt</a:t>
            </a:r>
            <a:r>
              <a:rPr lang="en-US" sz="6600" b="1" dirty="0">
                <a:latin typeface="Dancing Script"/>
              </a:rPr>
              <a:t> </a:t>
            </a:r>
            <a:r>
              <a:rPr lang="en-US" sz="6600" b="1" dirty="0" err="1">
                <a:latin typeface="Dancing Script"/>
              </a:rPr>
              <a:t>động</a:t>
            </a:r>
            <a:r>
              <a:rPr lang="en-US" sz="6600" b="1" dirty="0">
                <a:latin typeface="Dancing Script"/>
              </a:rPr>
              <a:t> 2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E7E67513-14C7-B748-86AB-BD29B0F87B3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-1342608" y="-76200"/>
            <a:ext cx="11599333" cy="1043940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E173BFBC-AAA8-E34D-B495-7443922DF497}"/>
              </a:ext>
            </a:extLst>
          </p:cNvPr>
          <p:cNvGrpSpPr/>
          <p:nvPr/>
        </p:nvGrpSpPr>
        <p:grpSpPr>
          <a:xfrm>
            <a:off x="8964023" y="4228216"/>
            <a:ext cx="8539766" cy="2502525"/>
            <a:chOff x="6094339" y="3650268"/>
            <a:chExt cx="6520998" cy="1080854"/>
          </a:xfrm>
        </p:grpSpPr>
        <p:sp>
          <p:nvSpPr>
            <p:cNvPr id="14" name="TextBox 8">
              <a:extLst>
                <a:ext uri="{FF2B5EF4-FFF2-40B4-BE49-F238E27FC236}">
                  <a16:creationId xmlns:a16="http://schemas.microsoft.com/office/drawing/2014/main" xmlns="" id="{75135E8D-A78C-C844-9207-2B3909DA31EE}"/>
                </a:ext>
              </a:extLst>
            </p:cNvPr>
            <p:cNvSpPr txBox="1"/>
            <p:nvPr/>
          </p:nvSpPr>
          <p:spPr>
            <a:xfrm>
              <a:off x="6123394" y="3667679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, </a:t>
              </a:r>
            </a:p>
            <a:p>
              <a:pPr algn="ctr"/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20202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20202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202020"/>
                </a:solidFill>
                <a:latin typeface="#9Slide03 IcielPanton Black" pitchFamily="2" charset="77"/>
              </a:endParaRPr>
            </a:p>
          </p:txBody>
        </p:sp>
        <p:sp>
          <p:nvSpPr>
            <p:cNvPr id="15" name="TextBox 8">
              <a:extLst>
                <a:ext uri="{FF2B5EF4-FFF2-40B4-BE49-F238E27FC236}">
                  <a16:creationId xmlns:a16="http://schemas.microsoft.com/office/drawing/2014/main" xmlns="" id="{E49BCB00-564F-3C44-B317-C07784B86A5E}"/>
                </a:ext>
              </a:extLst>
            </p:cNvPr>
            <p:cNvSpPr txBox="1"/>
            <p:nvPr/>
          </p:nvSpPr>
          <p:spPr>
            <a:xfrm>
              <a:off x="6094339" y="3650268"/>
              <a:ext cx="6491943" cy="10634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/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Nhìn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hành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động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,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Đoán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việc</a:t>
              </a:r>
              <a:r>
                <a:rPr lang="en-US" sz="8000" dirty="0">
                  <a:solidFill>
                    <a:srgbClr val="FF0000"/>
                  </a:solidFill>
                  <a:latin typeface="#9Slide03 IcielPanton Black" pitchFamily="2" charset="77"/>
                </a:rPr>
                <a:t> </a:t>
              </a:r>
              <a:r>
                <a:rPr lang="en-US" sz="8000" dirty="0" err="1">
                  <a:solidFill>
                    <a:srgbClr val="FF0000"/>
                  </a:solidFill>
                  <a:latin typeface="#9Slide03 IcielPanton Black" pitchFamily="2" charset="77"/>
                </a:rPr>
                <a:t>làm</a:t>
              </a:r>
              <a:endParaRPr lang="en-US" sz="8000" dirty="0">
                <a:solidFill>
                  <a:srgbClr val="FF0000"/>
                </a:solidFill>
                <a:latin typeface="#9Slide03 IcielPanton Black" pitchFamily="2" charset="77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A5F9192-2E40-404A-89A8-BF288B6C4035}"/>
              </a:ext>
            </a:extLst>
          </p:cNvPr>
          <p:cNvSpPr txBox="1"/>
          <p:nvPr/>
        </p:nvSpPr>
        <p:spPr>
          <a:xfrm>
            <a:off x="7925078" y="3341175"/>
            <a:ext cx="1143010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x-none" sz="5400" dirty="0">
                <a:latin typeface="#9Slide04 SFU GaramondThree Reg" pitchFamily="2" charset="77"/>
              </a:rPr>
              <a:t>TRÒ CHƠI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7D56DCB-CCEE-A54E-88B9-50EB0A21522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6119" y="6396764"/>
            <a:ext cx="4393222" cy="439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933826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6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492</TotalTime>
  <Words>284</Words>
  <Application>Microsoft Office PowerPoint</Application>
  <PresentationFormat>Custom</PresentationFormat>
  <Paragraphs>28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Arial</vt:lpstr>
      <vt:lpstr>#9Slide05 SVNUT Triumph</vt:lpstr>
      <vt:lpstr>#9Slide03 IcielPanton Black</vt:lpstr>
      <vt:lpstr>Calibri</vt:lpstr>
      <vt:lpstr>Times New Roman</vt:lpstr>
      <vt:lpstr>#9Slide05 Authentica Regular</vt:lpstr>
      <vt:lpstr>Dancing Script</vt:lpstr>
      <vt:lpstr>#9Slide04 SFU GaramondThree Reg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Trắng và Màu đào Minh họa Giáng Sinh Cảnh Đơn giản Bản thuyết trình Giáng sinh</dc:title>
  <cp:lastModifiedBy>Administrator</cp:lastModifiedBy>
  <cp:revision>11</cp:revision>
  <dcterms:created xsi:type="dcterms:W3CDTF">2006-08-16T00:00:00Z</dcterms:created>
  <dcterms:modified xsi:type="dcterms:W3CDTF">2025-01-14T09:09:30Z</dcterms:modified>
  <dc:identifier>DAFTG0AyaRw</dc:identifier>
</cp:coreProperties>
</file>