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Lst>
  <p:notesMasterIdLst>
    <p:notesMasterId r:id="rId22"/>
  </p:notesMasterIdLst>
  <p:sldIdLst>
    <p:sldId id="257" r:id="rId4"/>
    <p:sldId id="295" r:id="rId5"/>
    <p:sldId id="294" r:id="rId6"/>
    <p:sldId id="311" r:id="rId7"/>
    <p:sldId id="313" r:id="rId8"/>
    <p:sldId id="312" r:id="rId9"/>
    <p:sldId id="3390" r:id="rId10"/>
    <p:sldId id="3392" r:id="rId11"/>
    <p:sldId id="3391" r:id="rId12"/>
    <p:sldId id="3394" r:id="rId13"/>
    <p:sldId id="3393" r:id="rId14"/>
    <p:sldId id="3396" r:id="rId15"/>
    <p:sldId id="3395" r:id="rId16"/>
    <p:sldId id="318" r:id="rId17"/>
    <p:sldId id="4361" r:id="rId18"/>
    <p:sldId id="3398" r:id="rId19"/>
    <p:sldId id="307"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80"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76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B744F8-8E11-448F-AF76-8625C4EB87A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126EB0A-E544-45ED-AAD6-AF5D69634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3F0F902-8E3B-4CAE-88C2-9BF2D4F9BDA2}"/>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68F86FE4-4314-4106-9D75-4286719E96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FACCF-18B9-4BE3-BB8D-5A5C3C8E8ACE}"/>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326838039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790D5-006F-476A-ADD1-CE353DF16A9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056AEF7-9AE7-4E57-9461-6D408CCE31D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8D091B-C56C-415D-BC62-B6503F80B104}"/>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D8039235-5818-481D-B56A-BD324F44AA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B97CA4-5C19-488D-BDE1-5B4FBFD3252C}"/>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250392397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5FB7D-C9BA-4BEA-9E67-1ABA4239664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6EE7400-728D-4E23-9E20-B2876FE999D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997F7F-1E41-439B-889B-DC4028E500A6}"/>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917BBF18-C488-4714-9577-E71EADE2BB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EE6069-54C0-4CDB-91C0-C4AA23FE0FAD}"/>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13943286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10692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10667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610921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96996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32902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1678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42847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86414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90CC0-3950-4136-BF54-DB36468CED1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7F8B40-48CD-4E6B-9C0F-64F70713B8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95D112-68F0-4042-90E6-5FA5CAD6458A}"/>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D7A91960-2D6A-4D85-8C65-2FDA135941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305D40-68F5-4CA7-8B9F-A7970D045646}"/>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108027423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22787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967197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72008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442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2220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1285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2018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3351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14311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2965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D27DA-99CF-42DA-8849-6027DFD97F8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01584C-0BD8-4BD5-8D07-7454C1C2D4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FC9517-2EAD-4C28-B982-7D1B56A0A845}"/>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8A6B785F-1D0E-46DE-86F2-04BA6ABE06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083EA9-BA07-4DEE-9F04-71FAA0151D03}"/>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2908853953"/>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3109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12561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718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85377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9641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7447E8-C519-4D8E-A450-DC0DDC3411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D14E8F-ED02-444F-91FC-132A52BAC36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1668944-C81B-448E-AE1D-5F14FA40AA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13DFF6A-90B6-458D-99D7-5DF0143414C0}"/>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6" name="页脚占位符 5">
            <a:extLst>
              <a:ext uri="{FF2B5EF4-FFF2-40B4-BE49-F238E27FC236}">
                <a16:creationId xmlns:a16="http://schemas.microsoft.com/office/drawing/2014/main" id="{2DC407BC-6E84-407A-9887-E0D122F920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FF1AEB-837B-4E7B-8B9D-704370CE9790}"/>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42384330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900D78-EC19-4198-BECE-355D70EEAA4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DB80C36-0025-4735-84BF-A17370357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624AC6C-8E3D-4934-9791-EB8B4755D3D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36331B0-6ADE-4338-BFF1-47E3232E5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BCE1641-B278-45ED-AF13-0830D0DFCEB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C61325-2EE9-4E1A-A0E6-CDE4498CD397}"/>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8" name="页脚占位符 7">
            <a:extLst>
              <a:ext uri="{FF2B5EF4-FFF2-40B4-BE49-F238E27FC236}">
                <a16:creationId xmlns:a16="http://schemas.microsoft.com/office/drawing/2014/main" id="{50273C7D-7447-49A6-9751-DEA474BB767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CE3EBA5-C1C0-4B2F-8940-4090C5B41D75}"/>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191091300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2E17E8-159D-4076-BED7-B7FFA0419E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821F84-22AB-4B6E-A1FA-5A9053A09C44}"/>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4" name="页脚占位符 3">
            <a:extLst>
              <a:ext uri="{FF2B5EF4-FFF2-40B4-BE49-F238E27FC236}">
                <a16:creationId xmlns:a16="http://schemas.microsoft.com/office/drawing/2014/main" id="{ECEDF2EE-0B28-4F21-8729-E9122F93FC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E91270F-7151-46CF-8A2A-1DE0C7BB1990}"/>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319757845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9B98C1-21B6-4A63-B6C5-42F058AF4F65}"/>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3" name="页脚占位符 2">
            <a:extLst>
              <a:ext uri="{FF2B5EF4-FFF2-40B4-BE49-F238E27FC236}">
                <a16:creationId xmlns:a16="http://schemas.microsoft.com/office/drawing/2014/main" id="{CD5D9699-7534-4604-B7B3-C2939CC1FE6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A8DDDE1-F91F-4EEA-9366-0D69B83A5735}"/>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246099201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093DD1-0652-4DA4-BE03-A54F1BE34D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2E09C8D-534E-4B0E-9F6F-92FBBDFE5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CCCA37B-6A0B-44DE-8003-7B8C5636A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9B071B-B8AB-49EF-9E3B-68F5D8F30426}"/>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6" name="页脚占位符 5">
            <a:extLst>
              <a:ext uri="{FF2B5EF4-FFF2-40B4-BE49-F238E27FC236}">
                <a16:creationId xmlns:a16="http://schemas.microsoft.com/office/drawing/2014/main" id="{746F00F8-B8AC-41AC-AF89-F4AC42777D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198D55-3672-4875-AA37-90F8F9E7B5DD}"/>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31476539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8E3B51-B73E-4D85-8CFC-A2A6CCD282E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D2D7ADA-7143-4DF6-9252-BC0D030EC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2D8C8E-5D45-4B02-8010-ECF6F077F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5C86BC5-87AA-4FD2-A38B-A39ADE0ED27B}"/>
              </a:ext>
            </a:extLst>
          </p:cNvPr>
          <p:cNvSpPr>
            <a:spLocks noGrp="1"/>
          </p:cNvSpPr>
          <p:nvPr>
            <p:ph type="dt" sz="half" idx="10"/>
          </p:nvPr>
        </p:nvSpPr>
        <p:spPr/>
        <p:txBody>
          <a:bodyPr/>
          <a:lstStyle/>
          <a:p>
            <a:fld id="{3710C4BD-A9BF-4AD2-A304-E1B89BCB467A}" type="datetimeFigureOut">
              <a:rPr lang="zh-CN" altLang="en-US" smtClean="0"/>
              <a:t>2025/1/19</a:t>
            </a:fld>
            <a:endParaRPr lang="zh-CN" altLang="en-US"/>
          </a:p>
        </p:txBody>
      </p:sp>
      <p:sp>
        <p:nvSpPr>
          <p:cNvPr id="6" name="页脚占位符 5">
            <a:extLst>
              <a:ext uri="{FF2B5EF4-FFF2-40B4-BE49-F238E27FC236}">
                <a16:creationId xmlns:a16="http://schemas.microsoft.com/office/drawing/2014/main" id="{433DC1A7-9F93-4194-900F-B6108C38BF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2D2F29-F431-4F7D-AC14-73CA41FBCD09}"/>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411553986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4C4C8E-B41D-4FC0-BCD2-0B5B028B1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1DC5CFA-0212-4992-9138-E5D9B6505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8E9690-3A45-4CBE-9B10-C74AF58DC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0C4BD-A9BF-4AD2-A304-E1B89BCB467A}" type="datetimeFigureOut">
              <a:rPr lang="zh-CN" altLang="en-US" smtClean="0"/>
              <a:t>2025/1/19</a:t>
            </a:fld>
            <a:endParaRPr lang="zh-CN" altLang="en-US"/>
          </a:p>
        </p:txBody>
      </p:sp>
      <p:sp>
        <p:nvSpPr>
          <p:cNvPr id="5" name="页脚占位符 4">
            <a:extLst>
              <a:ext uri="{FF2B5EF4-FFF2-40B4-BE49-F238E27FC236}">
                <a16:creationId xmlns:a16="http://schemas.microsoft.com/office/drawing/2014/main" id="{A8B48466-2D79-4FC7-831B-2F3F8A38C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C5EAF3D-9C9F-452C-8D03-027837670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88676-D9F2-4127-88A0-0838969FF6F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595E04B3-F569-4A16-B9EB-9EE2DBBA54F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7801" y="314324"/>
            <a:ext cx="1190625" cy="1190625"/>
          </a:xfrm>
          <a:prstGeom prst="rect">
            <a:avLst/>
          </a:prstGeom>
        </p:spPr>
      </p:pic>
    </p:spTree>
    <p:extLst>
      <p:ext uri="{BB962C8B-B14F-4D97-AF65-F5344CB8AC3E}">
        <p14:creationId xmlns:p14="http://schemas.microsoft.com/office/powerpoint/2010/main" val="1876165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601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83484064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emf"/><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803DB68-BC26-40E4-B719-439D1864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1">
            <a:extLst>
              <a:ext uri="{FF2B5EF4-FFF2-40B4-BE49-F238E27FC236}">
                <a16:creationId xmlns:a16="http://schemas.microsoft.com/office/drawing/2014/main" id="{0CB5207A-6DFE-47E2-B4F9-2547D4F3E036}"/>
              </a:ext>
            </a:extLst>
          </p:cNvPr>
          <p:cNvSpPr/>
          <p:nvPr/>
        </p:nvSpPr>
        <p:spPr>
          <a:xfrm>
            <a:off x="2724150" y="895350"/>
            <a:ext cx="7315200" cy="4257675"/>
          </a:xfrm>
          <a:prstGeom prst="roundRect">
            <a:avLst>
              <a:gd name="adj" fmla="val 56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8BD99EA9-5E5E-4105-8B89-780A77DA0ED3}"/>
              </a:ext>
            </a:extLst>
          </p:cNvPr>
          <p:cNvPicPr>
            <a:picLocks noChangeAspect="1"/>
          </p:cNvPicPr>
          <p:nvPr/>
        </p:nvPicPr>
        <p:blipFill>
          <a:blip r:embed="rId3"/>
          <a:stretch>
            <a:fillRect/>
          </a:stretch>
        </p:blipFill>
        <p:spPr>
          <a:xfrm>
            <a:off x="3571875" y="1128880"/>
            <a:ext cx="6316003" cy="859611"/>
          </a:xfrm>
          <a:prstGeom prst="rect">
            <a:avLst/>
          </a:prstGeom>
        </p:spPr>
      </p:pic>
      <p:pic>
        <p:nvPicPr>
          <p:cNvPr id="4" name="Picture 3">
            <a:extLst>
              <a:ext uri="{FF2B5EF4-FFF2-40B4-BE49-F238E27FC236}">
                <a16:creationId xmlns:a16="http://schemas.microsoft.com/office/drawing/2014/main" id="{DEFBB693-2F5A-4BE3-89A0-6EC8411D6E9B}"/>
              </a:ext>
            </a:extLst>
          </p:cNvPr>
          <p:cNvPicPr>
            <a:picLocks noChangeAspect="1"/>
          </p:cNvPicPr>
          <p:nvPr/>
        </p:nvPicPr>
        <p:blipFill>
          <a:blip r:embed="rId4"/>
          <a:stretch>
            <a:fillRect/>
          </a:stretch>
        </p:blipFill>
        <p:spPr>
          <a:xfrm>
            <a:off x="3157073" y="2880673"/>
            <a:ext cx="6316003" cy="1572904"/>
          </a:xfrm>
          <a:prstGeom prst="rect">
            <a:avLst/>
          </a:prstGeom>
        </p:spPr>
      </p:pic>
      <p:pic>
        <p:nvPicPr>
          <p:cNvPr id="7" name="Picture 6">
            <a:extLst>
              <a:ext uri="{FF2B5EF4-FFF2-40B4-BE49-F238E27FC236}">
                <a16:creationId xmlns:a16="http://schemas.microsoft.com/office/drawing/2014/main" id="{0CE3C7FE-0A9B-4B1C-837D-8F63888CABF0}"/>
              </a:ext>
            </a:extLst>
          </p:cNvPr>
          <p:cNvPicPr>
            <a:picLocks noChangeAspect="1"/>
          </p:cNvPicPr>
          <p:nvPr/>
        </p:nvPicPr>
        <p:blipFill>
          <a:blip r:embed="rId5"/>
          <a:stretch>
            <a:fillRect/>
          </a:stretch>
        </p:blipFill>
        <p:spPr>
          <a:xfrm>
            <a:off x="5144882" y="1827986"/>
            <a:ext cx="3273836" cy="1182727"/>
          </a:xfrm>
          <a:prstGeom prst="rect">
            <a:avLst/>
          </a:prstGeom>
        </p:spPr>
      </p:pic>
      <p:sp>
        <p:nvSpPr>
          <p:cNvPr id="2" name="Rectangle 1"/>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872D14A-F5DF-4D0E-A825-441AC4E814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504" y="373357"/>
            <a:ext cx="3618240" cy="2342810"/>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ED6FE9EE-02C5-4D6B-B003-2325C575C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48" y="3015629"/>
            <a:ext cx="3792317" cy="3792317"/>
          </a:xfrm>
          <a:prstGeom prst="rect">
            <a:avLst/>
          </a:prstGeom>
        </p:spPr>
      </p:pic>
      <p:grpSp>
        <p:nvGrpSpPr>
          <p:cNvPr id="11" name="Group 10">
            <a:extLst>
              <a:ext uri="{FF2B5EF4-FFF2-40B4-BE49-F238E27FC236}">
                <a16:creationId xmlns:a16="http://schemas.microsoft.com/office/drawing/2014/main" id="{A4BCCBC7-D7C1-4E6E-BBDA-D972C27766C7}"/>
              </a:ext>
            </a:extLst>
          </p:cNvPr>
          <p:cNvGrpSpPr/>
          <p:nvPr/>
        </p:nvGrpSpPr>
        <p:grpSpPr>
          <a:xfrm>
            <a:off x="3914776" y="950477"/>
            <a:ext cx="6130352" cy="1490095"/>
            <a:chOff x="5052719" y="1676935"/>
            <a:chExt cx="6239968" cy="2193834"/>
          </a:xfrm>
        </p:grpSpPr>
        <p:grpSp>
          <p:nvGrpSpPr>
            <p:cNvPr id="15" name="Group 21">
              <a:extLst>
                <a:ext uri="{FF2B5EF4-FFF2-40B4-BE49-F238E27FC236}">
                  <a16:creationId xmlns:a16="http://schemas.microsoft.com/office/drawing/2014/main" id="{D97CE8BB-A767-4A28-9884-E97C1B9B1DB0}"/>
                </a:ext>
              </a:extLst>
            </p:cNvPr>
            <p:cNvGrpSpPr/>
            <p:nvPr/>
          </p:nvGrpSpPr>
          <p:grpSpPr>
            <a:xfrm>
              <a:off x="5052719" y="1676935"/>
              <a:ext cx="6239968" cy="1489463"/>
              <a:chOff x="-767854" y="-7"/>
              <a:chExt cx="36962099" cy="4965700"/>
            </a:xfrm>
          </p:grpSpPr>
          <p:sp>
            <p:nvSpPr>
              <p:cNvPr id="16" name="Freeform 22">
                <a:extLst>
                  <a:ext uri="{FF2B5EF4-FFF2-40B4-BE49-F238E27FC236}">
                    <a16:creationId xmlns:a16="http://schemas.microsoft.com/office/drawing/2014/main" id="{D721C7EE-99D6-4A9A-A563-263B81629E7B}"/>
                  </a:ext>
                </a:extLst>
              </p:cNvPr>
              <p:cNvSpPr/>
              <p:nvPr/>
            </p:nvSpPr>
            <p:spPr>
              <a:xfrm>
                <a:off x="-767854" y="-7"/>
                <a:ext cx="36962099"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sp>
          <p:nvSpPr>
            <p:cNvPr id="13" name="TextBox 23">
              <a:extLst>
                <a:ext uri="{FF2B5EF4-FFF2-40B4-BE49-F238E27FC236}">
                  <a16:creationId xmlns:a16="http://schemas.microsoft.com/office/drawing/2014/main" id="{74D2E159-A350-466C-BDDD-EE9E0A491CA0}"/>
                </a:ext>
              </a:extLst>
            </p:cNvPr>
            <p:cNvSpPr txBox="1"/>
            <p:nvPr/>
          </p:nvSpPr>
          <p:spPr>
            <a:xfrm>
              <a:off x="5136013" y="1978468"/>
              <a:ext cx="5881282" cy="189230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Kể về niềm vui của người thân khi mang lại thu nhập tốt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4" name="Picture 3">
            <a:extLst>
              <a:ext uri="{FF2B5EF4-FFF2-40B4-BE49-F238E27FC236}">
                <a16:creationId xmlns:a16="http://schemas.microsoft.com/office/drawing/2014/main" id="{30BC20CF-DB6E-4AA1-B8A5-14F3CB5EB95A}"/>
              </a:ext>
            </a:extLst>
          </p:cNvPr>
          <p:cNvPicPr>
            <a:picLocks noChangeAspect="1"/>
          </p:cNvPicPr>
          <p:nvPr/>
        </p:nvPicPr>
        <p:blipFill>
          <a:blip r:embed="rId5"/>
          <a:stretch>
            <a:fillRect/>
          </a:stretch>
        </p:blipFill>
        <p:spPr>
          <a:xfrm>
            <a:off x="494027" y="687628"/>
            <a:ext cx="2993395" cy="1767993"/>
          </a:xfrm>
          <a:prstGeom prst="rect">
            <a:avLst/>
          </a:prstGeom>
        </p:spPr>
      </p:pic>
      <p:pic>
        <p:nvPicPr>
          <p:cNvPr id="7" name="Picture 6">
            <a:extLst>
              <a:ext uri="{FF2B5EF4-FFF2-40B4-BE49-F238E27FC236}">
                <a16:creationId xmlns:a16="http://schemas.microsoft.com/office/drawing/2014/main" id="{FE3BF358-2ED4-4641-8F88-5F031E9E9D42}"/>
              </a:ext>
            </a:extLst>
          </p:cNvPr>
          <p:cNvPicPr>
            <a:picLocks noChangeAspect="1"/>
          </p:cNvPicPr>
          <p:nvPr/>
        </p:nvPicPr>
        <p:blipFill>
          <a:blip r:embed="rId6"/>
          <a:stretch>
            <a:fillRect/>
          </a:stretch>
        </p:blipFill>
        <p:spPr>
          <a:xfrm>
            <a:off x="3871912" y="2814637"/>
            <a:ext cx="5877299" cy="2357438"/>
          </a:xfrm>
          <a:prstGeom prst="rect">
            <a:avLst/>
          </a:prstGeom>
        </p:spPr>
      </p:pic>
    </p:spTree>
    <p:extLst>
      <p:ext uri="{BB962C8B-B14F-4D97-AF65-F5344CB8AC3E}">
        <p14:creationId xmlns:p14="http://schemas.microsoft.com/office/powerpoint/2010/main" val="245842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3" name="Picture 2">
            <a:extLst>
              <a:ext uri="{FF2B5EF4-FFF2-40B4-BE49-F238E27FC236}">
                <a16:creationId xmlns:a16="http://schemas.microsoft.com/office/drawing/2014/main" id="{E54FB586-624C-4C28-B9FA-8D59437D13D8}"/>
              </a:ext>
            </a:extLst>
          </p:cNvPr>
          <p:cNvPicPr>
            <a:picLocks noChangeAspect="1"/>
          </p:cNvPicPr>
          <p:nvPr/>
        </p:nvPicPr>
        <p:blipFill>
          <a:blip r:embed="rId6"/>
          <a:stretch>
            <a:fillRect/>
          </a:stretch>
        </p:blipFill>
        <p:spPr>
          <a:xfrm>
            <a:off x="1093990" y="3081045"/>
            <a:ext cx="5584420" cy="2353260"/>
          </a:xfrm>
          <a:prstGeom prst="rect">
            <a:avLst/>
          </a:prstGeom>
        </p:spPr>
      </p:pic>
      <p:sp>
        <p:nvSpPr>
          <p:cNvPr id="8" name="Rectangle 7"/>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991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803DB68-BC26-40E4-B719-439D1864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A052FD1-21EE-4DC1-9CA8-29F1C3C83B20}"/>
              </a:ext>
            </a:extLst>
          </p:cNvPr>
          <p:cNvSpPr/>
          <p:nvPr/>
        </p:nvSpPr>
        <p:spPr>
          <a:xfrm>
            <a:off x="2257425" y="1276350"/>
            <a:ext cx="8439149" cy="1485901"/>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white"/>
                </a:solidFill>
                <a:latin typeface="Calibri" panose="020F0502020204030204" pitchFamily="34" charset="0"/>
                <a:cs typeface="Calibri" panose="020F0502020204030204" pitchFamily="34" charset="0"/>
              </a:rPr>
              <a:t>Thiết kế sơ đồ tư duy về thu nhập của gia đình</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189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49" y="514349"/>
            <a:ext cx="10620375" cy="6096001"/>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a16="http://schemas.microsoft.com/office/drawing/2014/main" id="{B7B66B93-4BBD-43BC-94B1-BC88F03996B8}"/>
              </a:ext>
            </a:extLst>
          </p:cNvPr>
          <p:cNvGrpSpPr/>
          <p:nvPr/>
        </p:nvGrpSpPr>
        <p:grpSpPr>
          <a:xfrm>
            <a:off x="1102360" y="4399504"/>
            <a:ext cx="3785235" cy="2085288"/>
            <a:chOff x="8416216" y="4844834"/>
            <a:chExt cx="3649410" cy="1874465"/>
          </a:xfrm>
        </p:grpSpPr>
        <p:pic>
          <p:nvPicPr>
            <p:cNvPr id="8" name="Picture 7" descr="A group of kids sitting at a table&#10;&#10;Description automatically generated with low confidence">
              <a:extLst>
                <a:ext uri="{FF2B5EF4-FFF2-40B4-BE49-F238E27FC236}">
                  <a16:creationId xmlns:a16="http://schemas.microsoft.com/office/drawing/2014/main" id="{933ADFA2-7171-4A6E-B3D1-35A2B1258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9" name="Rectangle: Rounded Corners 8">
              <a:extLst>
                <a:ext uri="{FF2B5EF4-FFF2-40B4-BE49-F238E27FC236}">
                  <a16:creationId xmlns:a16="http://schemas.microsoft.com/office/drawing/2014/main" id="{7CCDC6EA-16F7-48E4-B8B4-0BFAEAEB448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0" name="Rounded Rectangular Callout 18">
            <a:extLst>
              <a:ext uri="{FF2B5EF4-FFF2-40B4-BE49-F238E27FC236}">
                <a16:creationId xmlns:a16="http://schemas.microsoft.com/office/drawing/2014/main" id="{15EA896E-B3EF-4CC9-903D-3C4F82029136}"/>
              </a:ext>
            </a:extLst>
          </p:cNvPr>
          <p:cNvSpPr/>
          <p:nvPr/>
        </p:nvSpPr>
        <p:spPr>
          <a:xfrm>
            <a:off x="1388233" y="200591"/>
            <a:ext cx="9575042" cy="815120"/>
          </a:xfrm>
          <a:prstGeom prst="wedgeRoundRectCallout">
            <a:avLst>
              <a:gd name="adj1" fmla="val -41116"/>
              <a:gd name="adj2" fmla="val 80371"/>
              <a:gd name="adj3" fmla="val 16667"/>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b="1" dirty="0">
                <a:latin typeface="Calibri" panose="020F0502020204030204" pitchFamily="34" charset="0"/>
                <a:cs typeface="Calibri" panose="020F0502020204030204" pitchFamily="34" charset="0"/>
              </a:rPr>
              <a:t>T</a:t>
            </a:r>
            <a:r>
              <a:rPr lang="vi-VN" sz="2800" b="1" dirty="0">
                <a:latin typeface="Calibri" panose="020F0502020204030204" pitchFamily="34" charset="0"/>
                <a:cs typeface="Calibri" panose="020F0502020204030204" pitchFamily="34" charset="0"/>
              </a:rPr>
              <a:t>hảo luận nhóm về nội dung các nhánh của sơ đồ tư duy: </a:t>
            </a:r>
            <a:endParaRPr kumimoji="0" lang="vi-VN" sz="2800" b="1" i="0" u="none" strike="noStrike" kern="0" cap="none" spc="0" normalizeH="0" baseline="0" noProof="0" dirty="0">
              <a:ln>
                <a:noFill/>
              </a:ln>
              <a:solidFill>
                <a:srgbClr val="6E4F2B"/>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638FB45-13F9-4CA9-A46B-E01706BD8C67}"/>
              </a:ext>
            </a:extLst>
          </p:cNvPr>
          <p:cNvPicPr>
            <a:picLocks noChangeAspect="1"/>
          </p:cNvPicPr>
          <p:nvPr/>
        </p:nvPicPr>
        <p:blipFill>
          <a:blip r:embed="rId4"/>
          <a:stretch>
            <a:fillRect/>
          </a:stretch>
        </p:blipFill>
        <p:spPr>
          <a:xfrm>
            <a:off x="4391024" y="1143000"/>
            <a:ext cx="6276975" cy="3613314"/>
          </a:xfrm>
          <a:prstGeom prst="rect">
            <a:avLst/>
          </a:prstGeom>
        </p:spPr>
      </p:pic>
      <p:sp>
        <p:nvSpPr>
          <p:cNvPr id="13" name="Rectangle: Rounded Corners 12">
            <a:extLst>
              <a:ext uri="{FF2B5EF4-FFF2-40B4-BE49-F238E27FC236}">
                <a16:creationId xmlns:a16="http://schemas.microsoft.com/office/drawing/2014/main" id="{68944C75-5B4A-43F3-AF48-1C91FE4036B7}"/>
              </a:ext>
            </a:extLst>
          </p:cNvPr>
          <p:cNvSpPr/>
          <p:nvPr/>
        </p:nvSpPr>
        <p:spPr>
          <a:xfrm>
            <a:off x="4876801" y="4819651"/>
            <a:ext cx="6515100" cy="9144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Gia đình em có những thành viên nào có lao động mang lại thu nhập? </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B8C62CD9-74FC-4ADB-ADD7-3A8F60F0822D}"/>
              </a:ext>
            </a:extLst>
          </p:cNvPr>
          <p:cNvSpPr/>
          <p:nvPr/>
        </p:nvSpPr>
        <p:spPr>
          <a:xfrm>
            <a:off x="4953000" y="5857876"/>
            <a:ext cx="7067549" cy="9144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Có các nguồn thu nhập khác như trồng cây, chăn nuôi, bán hàng không?</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10"/>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433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474348" y="-100082"/>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96B02F-F1FC-4D6F-A1CD-8D87CC45A5A1}"/>
              </a:ext>
            </a:extLst>
          </p:cNvPr>
          <p:cNvPicPr>
            <a:picLocks noChangeAspect="1"/>
          </p:cNvPicPr>
          <p:nvPr/>
        </p:nvPicPr>
        <p:blipFill>
          <a:blip r:embed="rId2"/>
          <a:stretch>
            <a:fillRect/>
          </a:stretch>
        </p:blipFill>
        <p:spPr>
          <a:xfrm>
            <a:off x="666629" y="3544047"/>
            <a:ext cx="2318815" cy="3031846"/>
          </a:xfrm>
          <a:prstGeom prst="rect">
            <a:avLst/>
          </a:prstGeom>
          <a:effectLst>
            <a:outerShdw blurRad="76200" dir="13500000" sy="23000" kx="1200000" algn="br" rotWithShape="0">
              <a:prstClr val="black">
                <a:alpha val="20000"/>
              </a:prstClr>
            </a:outerShdw>
          </a:effectLst>
        </p:spPr>
      </p:pic>
      <p:sp>
        <p:nvSpPr>
          <p:cNvPr id="12" name="Speech Bubble: Rectangle with Corners Rounded 11">
            <a:extLst>
              <a:ext uri="{FF2B5EF4-FFF2-40B4-BE49-F238E27FC236}">
                <a16:creationId xmlns:a16="http://schemas.microsoft.com/office/drawing/2014/main" id="{783DE1CC-B381-4374-8151-9A58A7E228E5}"/>
              </a:ext>
            </a:extLst>
          </p:cNvPr>
          <p:cNvSpPr/>
          <p:nvPr/>
        </p:nvSpPr>
        <p:spPr>
          <a:xfrm>
            <a:off x="3230721" y="2133601"/>
            <a:ext cx="6325876" cy="3059318"/>
          </a:xfrm>
          <a:custGeom>
            <a:avLst/>
            <a:gdLst>
              <a:gd name="connsiteX0" fmla="*/ 0 w 6325876"/>
              <a:gd name="connsiteY0" fmla="*/ 509897 h 3059318"/>
              <a:gd name="connsiteX1" fmla="*/ 509897 w 6325876"/>
              <a:gd name="connsiteY1" fmla="*/ 0 h 3059318"/>
              <a:gd name="connsiteX2" fmla="*/ 1054313 w 6325876"/>
              <a:gd name="connsiteY2" fmla="*/ 0 h 3059318"/>
              <a:gd name="connsiteX3" fmla="*/ 1054313 w 6325876"/>
              <a:gd name="connsiteY3" fmla="*/ 0 h 3059318"/>
              <a:gd name="connsiteX4" fmla="*/ 2635782 w 6325876"/>
              <a:gd name="connsiteY4" fmla="*/ 0 h 3059318"/>
              <a:gd name="connsiteX5" fmla="*/ 5815979 w 6325876"/>
              <a:gd name="connsiteY5" fmla="*/ 0 h 3059318"/>
              <a:gd name="connsiteX6" fmla="*/ 6325876 w 6325876"/>
              <a:gd name="connsiteY6" fmla="*/ 509897 h 3059318"/>
              <a:gd name="connsiteX7" fmla="*/ 6325876 w 6325876"/>
              <a:gd name="connsiteY7" fmla="*/ 509886 h 3059318"/>
              <a:gd name="connsiteX8" fmla="*/ 6325876 w 6325876"/>
              <a:gd name="connsiteY8" fmla="*/ 509886 h 3059318"/>
              <a:gd name="connsiteX9" fmla="*/ 6325876 w 6325876"/>
              <a:gd name="connsiteY9" fmla="*/ 1274716 h 3059318"/>
              <a:gd name="connsiteX10" fmla="*/ 6325876 w 6325876"/>
              <a:gd name="connsiteY10" fmla="*/ 2549421 h 3059318"/>
              <a:gd name="connsiteX11" fmla="*/ 5815979 w 6325876"/>
              <a:gd name="connsiteY11" fmla="*/ 3059318 h 3059318"/>
              <a:gd name="connsiteX12" fmla="*/ 2635782 w 6325876"/>
              <a:gd name="connsiteY12" fmla="*/ 3059318 h 3059318"/>
              <a:gd name="connsiteX13" fmla="*/ 1054313 w 6325876"/>
              <a:gd name="connsiteY13" fmla="*/ 3059318 h 3059318"/>
              <a:gd name="connsiteX14" fmla="*/ 1054313 w 6325876"/>
              <a:gd name="connsiteY14" fmla="*/ 3059318 h 3059318"/>
              <a:gd name="connsiteX15" fmla="*/ 509897 w 6325876"/>
              <a:gd name="connsiteY15" fmla="*/ 3059318 h 3059318"/>
              <a:gd name="connsiteX16" fmla="*/ 0 w 6325876"/>
              <a:gd name="connsiteY16" fmla="*/ 2549421 h 3059318"/>
              <a:gd name="connsiteX17" fmla="*/ 0 w 6325876"/>
              <a:gd name="connsiteY17" fmla="*/ 1274716 h 3059318"/>
              <a:gd name="connsiteX18" fmla="*/ -646821 w 6325876"/>
              <a:gd name="connsiteY18" fmla="*/ 1286382 h 3059318"/>
              <a:gd name="connsiteX19" fmla="*/ 0 w 6325876"/>
              <a:gd name="connsiteY19" fmla="*/ 509886 h 3059318"/>
              <a:gd name="connsiteX20" fmla="*/ 0 w 6325876"/>
              <a:gd name="connsiteY20" fmla="*/ 509897 h 30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25876" h="3059318" fill="none" extrusionOk="0">
                <a:moveTo>
                  <a:pt x="0" y="509897"/>
                </a:moveTo>
                <a:cubicBezTo>
                  <a:pt x="24986" y="194627"/>
                  <a:pt x="243475" y="-53785"/>
                  <a:pt x="509897" y="0"/>
                </a:cubicBezTo>
                <a:cubicBezTo>
                  <a:pt x="780323" y="-26213"/>
                  <a:pt x="929980" y="-25627"/>
                  <a:pt x="1054313" y="0"/>
                </a:cubicBezTo>
                <a:lnTo>
                  <a:pt x="1054313" y="0"/>
                </a:lnTo>
                <a:cubicBezTo>
                  <a:pt x="1358417" y="112413"/>
                  <a:pt x="2049045" y="11911"/>
                  <a:pt x="2635782" y="0"/>
                </a:cubicBezTo>
                <a:cubicBezTo>
                  <a:pt x="4216786" y="34140"/>
                  <a:pt x="4717615" y="-130509"/>
                  <a:pt x="5815979" y="0"/>
                </a:cubicBezTo>
                <a:cubicBezTo>
                  <a:pt x="6121032" y="-25824"/>
                  <a:pt x="6332617" y="237237"/>
                  <a:pt x="6325876" y="509897"/>
                </a:cubicBezTo>
                <a:cubicBezTo>
                  <a:pt x="6325876" y="509895"/>
                  <a:pt x="6325875" y="509889"/>
                  <a:pt x="6325876" y="509886"/>
                </a:cubicBezTo>
                <a:lnTo>
                  <a:pt x="6325876" y="509886"/>
                </a:lnTo>
                <a:cubicBezTo>
                  <a:pt x="6381170" y="694119"/>
                  <a:pt x="6363253" y="1106497"/>
                  <a:pt x="6325876" y="1274716"/>
                </a:cubicBezTo>
                <a:cubicBezTo>
                  <a:pt x="6387490" y="1698883"/>
                  <a:pt x="6295751" y="1914414"/>
                  <a:pt x="6325876" y="2549421"/>
                </a:cubicBezTo>
                <a:cubicBezTo>
                  <a:pt x="6346929" y="2838827"/>
                  <a:pt x="6097600" y="3078563"/>
                  <a:pt x="5815979" y="3059318"/>
                </a:cubicBezTo>
                <a:cubicBezTo>
                  <a:pt x="5475086" y="3060291"/>
                  <a:pt x="3455506" y="3157413"/>
                  <a:pt x="2635782" y="3059318"/>
                </a:cubicBezTo>
                <a:cubicBezTo>
                  <a:pt x="2269725" y="2962040"/>
                  <a:pt x="1786917" y="2946764"/>
                  <a:pt x="1054313" y="3059318"/>
                </a:cubicBezTo>
                <a:lnTo>
                  <a:pt x="1054313" y="3059318"/>
                </a:lnTo>
                <a:cubicBezTo>
                  <a:pt x="800450" y="3039293"/>
                  <a:pt x="699976" y="3044464"/>
                  <a:pt x="509897" y="3059318"/>
                </a:cubicBezTo>
                <a:cubicBezTo>
                  <a:pt x="261656" y="3056200"/>
                  <a:pt x="-14447" y="2808292"/>
                  <a:pt x="0" y="2549421"/>
                </a:cubicBezTo>
                <a:cubicBezTo>
                  <a:pt x="-104958" y="2387071"/>
                  <a:pt x="111260" y="1664508"/>
                  <a:pt x="0" y="1274716"/>
                </a:cubicBezTo>
                <a:cubicBezTo>
                  <a:pt x="-248693" y="1290538"/>
                  <a:pt x="-521437" y="1264427"/>
                  <a:pt x="-646821" y="1286382"/>
                </a:cubicBezTo>
                <a:cubicBezTo>
                  <a:pt x="-583295" y="1112697"/>
                  <a:pt x="-259192" y="918774"/>
                  <a:pt x="0" y="509886"/>
                </a:cubicBezTo>
                <a:cubicBezTo>
                  <a:pt x="1" y="509889"/>
                  <a:pt x="0" y="509895"/>
                  <a:pt x="0" y="509897"/>
                </a:cubicBezTo>
                <a:close/>
              </a:path>
              <a:path w="6325876" h="3059318" stroke="0" extrusionOk="0">
                <a:moveTo>
                  <a:pt x="0" y="509897"/>
                </a:moveTo>
                <a:cubicBezTo>
                  <a:pt x="24585" y="219415"/>
                  <a:pt x="272584" y="25753"/>
                  <a:pt x="509897" y="0"/>
                </a:cubicBezTo>
                <a:cubicBezTo>
                  <a:pt x="641877" y="-22762"/>
                  <a:pt x="919114" y="19865"/>
                  <a:pt x="1054313" y="0"/>
                </a:cubicBezTo>
                <a:lnTo>
                  <a:pt x="1054313" y="0"/>
                </a:lnTo>
                <a:cubicBezTo>
                  <a:pt x="1729730" y="113478"/>
                  <a:pt x="2256787" y="16441"/>
                  <a:pt x="2635782" y="0"/>
                </a:cubicBezTo>
                <a:cubicBezTo>
                  <a:pt x="3359009" y="-50308"/>
                  <a:pt x="4312019" y="-85446"/>
                  <a:pt x="5815979" y="0"/>
                </a:cubicBezTo>
                <a:cubicBezTo>
                  <a:pt x="6101953" y="-10165"/>
                  <a:pt x="6327603" y="246871"/>
                  <a:pt x="6325876" y="509897"/>
                </a:cubicBezTo>
                <a:cubicBezTo>
                  <a:pt x="6325877" y="509892"/>
                  <a:pt x="6325876" y="509888"/>
                  <a:pt x="6325876" y="509886"/>
                </a:cubicBezTo>
                <a:lnTo>
                  <a:pt x="6325876" y="509886"/>
                </a:lnTo>
                <a:cubicBezTo>
                  <a:pt x="6305217" y="801290"/>
                  <a:pt x="6275110" y="975233"/>
                  <a:pt x="6325876" y="1274716"/>
                </a:cubicBezTo>
                <a:cubicBezTo>
                  <a:pt x="6273378" y="1884684"/>
                  <a:pt x="6237881" y="2274767"/>
                  <a:pt x="6325876" y="2549421"/>
                </a:cubicBezTo>
                <a:cubicBezTo>
                  <a:pt x="6377065" y="2817850"/>
                  <a:pt x="6100604" y="3104782"/>
                  <a:pt x="5815979" y="3059318"/>
                </a:cubicBezTo>
                <a:cubicBezTo>
                  <a:pt x="4562293" y="2954446"/>
                  <a:pt x="3763582" y="2931142"/>
                  <a:pt x="2635782" y="3059318"/>
                </a:cubicBezTo>
                <a:cubicBezTo>
                  <a:pt x="2277297" y="2979242"/>
                  <a:pt x="1454020" y="2984835"/>
                  <a:pt x="1054313" y="3059318"/>
                </a:cubicBezTo>
                <a:lnTo>
                  <a:pt x="1054313" y="3059318"/>
                </a:lnTo>
                <a:cubicBezTo>
                  <a:pt x="890845" y="3102501"/>
                  <a:pt x="626281" y="3077611"/>
                  <a:pt x="509897" y="3059318"/>
                </a:cubicBezTo>
                <a:cubicBezTo>
                  <a:pt x="234642" y="3051400"/>
                  <a:pt x="-38504" y="2826963"/>
                  <a:pt x="0" y="2549421"/>
                </a:cubicBezTo>
                <a:cubicBezTo>
                  <a:pt x="-102542" y="1995756"/>
                  <a:pt x="-110268" y="1809449"/>
                  <a:pt x="0" y="1274716"/>
                </a:cubicBezTo>
                <a:cubicBezTo>
                  <a:pt x="-207359" y="1241757"/>
                  <a:pt x="-487353" y="1334323"/>
                  <a:pt x="-646821" y="1286382"/>
                </a:cubicBezTo>
                <a:cubicBezTo>
                  <a:pt x="-430103" y="1165182"/>
                  <a:pt x="-42209" y="697021"/>
                  <a:pt x="0" y="509886"/>
                </a:cubicBezTo>
                <a:cubicBezTo>
                  <a:pt x="0" y="509888"/>
                  <a:pt x="-1" y="509893"/>
                  <a:pt x="0" y="509897"/>
                </a:cubicBezTo>
                <a:close/>
              </a:path>
            </a:pathLst>
          </a:custGeom>
          <a:solidFill>
            <a:srgbClr val="CCFF99"/>
          </a:solidFill>
          <a:ln w="38100">
            <a:solidFill>
              <a:srgbClr val="002060"/>
            </a:solidFill>
            <a:extLst>
              <a:ext uri="{C807C97D-BFC1-408E-A445-0C87EB9F89A2}">
                <ask:lineSketchStyleProps xmlns="" xmlns:ask="http://schemas.microsoft.com/office/drawing/2018/sketchyshape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Chúng ra cần biết về thu nhập của người thân để cổ vũ, động viên người thân trong công việc, tham gia hỗ trợ để có thêm thu nhập cho gia đình.</a:t>
            </a:r>
            <a:endParaRPr lang="en-US" sz="3600" b="1" i="1" dirty="0">
              <a:solidFill>
                <a:srgbClr val="00206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FECBAB7-678A-46FD-AC2C-4C67A44B331D}"/>
              </a:ext>
            </a:extLst>
          </p:cNvPr>
          <p:cNvPicPr>
            <a:picLocks noChangeAspect="1"/>
          </p:cNvPicPr>
          <p:nvPr/>
        </p:nvPicPr>
        <p:blipFill>
          <a:blip r:embed="rId3"/>
          <a:stretch>
            <a:fillRect/>
          </a:stretch>
        </p:blipFill>
        <p:spPr>
          <a:xfrm>
            <a:off x="4081484" y="1035130"/>
            <a:ext cx="3895682" cy="1072989"/>
          </a:xfrm>
          <a:prstGeom prst="rect">
            <a:avLst/>
          </a:prstGeom>
        </p:spPr>
      </p:pic>
    </p:spTree>
    <p:extLst>
      <p:ext uri="{BB962C8B-B14F-4D97-AF65-F5344CB8AC3E}">
        <p14:creationId xmlns:p14="http://schemas.microsoft.com/office/powerpoint/2010/main" val="179094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4" name="Picture 3">
            <a:extLst>
              <a:ext uri="{FF2B5EF4-FFF2-40B4-BE49-F238E27FC236}">
                <a16:creationId xmlns:a16="http://schemas.microsoft.com/office/drawing/2014/main" id="{D0E5B7AF-148D-41F8-A486-80A1C9A68901}"/>
              </a:ext>
            </a:extLst>
          </p:cNvPr>
          <p:cNvPicPr>
            <a:picLocks noChangeAspect="1"/>
          </p:cNvPicPr>
          <p:nvPr/>
        </p:nvPicPr>
        <p:blipFill>
          <a:blip r:embed="rId6"/>
          <a:stretch>
            <a:fillRect/>
          </a:stretch>
        </p:blipFill>
        <p:spPr>
          <a:xfrm>
            <a:off x="1208663" y="3033420"/>
            <a:ext cx="5755123" cy="2353260"/>
          </a:xfrm>
          <a:prstGeom prst="rect">
            <a:avLst/>
          </a:prstGeom>
        </p:spPr>
      </p:pic>
      <p:sp>
        <p:nvSpPr>
          <p:cNvPr id="8" name="Rectangle 7"/>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529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167A0AC-EB25-40B6-BDA6-A2C1F7BC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2AF72979-A901-4A00-BDA9-5BB95980D788}"/>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22" name="TextBox 21">
            <a:extLst>
              <a:ext uri="{FF2B5EF4-FFF2-40B4-BE49-F238E27FC236}">
                <a16:creationId xmlns:a16="http://schemas.microsoft.com/office/drawing/2014/main" id="{E53CA727-71FD-4BC7-BD78-508D4F32FCAA}"/>
              </a:ext>
            </a:extLst>
          </p:cNvPr>
          <p:cNvSpPr txBox="1"/>
          <p:nvPr/>
        </p:nvSpPr>
        <p:spPr>
          <a:xfrm>
            <a:off x="2235200" y="1356078"/>
            <a:ext cx="8178800" cy="2401748"/>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b="1" dirty="0">
                <a:latin typeface="Calibri" panose="020F0502020204030204" pitchFamily="34" charset="0"/>
                <a:ea typeface="Times New Roman" panose="02020603050405020304" pitchFamily="18" charset="0"/>
                <a:cs typeface="Calibri" panose="020F0502020204030204" pitchFamily="34" charset="0"/>
              </a:rPr>
              <a:t>P</a:t>
            </a:r>
            <a:r>
              <a:rPr lang="vi-VN" sz="3200" b="1" dirty="0">
                <a:latin typeface="Calibri" panose="020F0502020204030204" pitchFamily="34" charset="0"/>
                <a:ea typeface="Times New Roman" panose="02020603050405020304" pitchFamily="18" charset="0"/>
                <a:cs typeface="Calibri" panose="020F0502020204030204" pitchFamily="34" charset="0"/>
              </a:rPr>
              <a:t>hỏng vấn người thân về các nguồn thu nhập trong gia đình.</a:t>
            </a:r>
          </a:p>
          <a:p>
            <a:pPr marL="457200" marR="0" indent="-457200" algn="just">
              <a:lnSpc>
                <a:spcPct val="120000"/>
              </a:lnSpc>
              <a:spcBef>
                <a:spcPts val="0"/>
              </a:spcBef>
              <a:spcAft>
                <a:spcPts val="0"/>
              </a:spcAft>
              <a:buFont typeface="Arial" panose="020B0604020202020204" pitchFamily="34" charset="0"/>
              <a:buChar char="•"/>
            </a:pPr>
            <a:r>
              <a:rPr lang="vi-VN" sz="3200" b="1" dirty="0">
                <a:latin typeface="Calibri" panose="020F0502020204030204" pitchFamily="34" charset="0"/>
                <a:ea typeface="Times New Roman" panose="02020603050405020304" pitchFamily="18" charset="0"/>
                <a:cs typeface="Calibri" panose="020F0502020204030204" pitchFamily="34" charset="0"/>
              </a:rPr>
              <a:t>Viết, vẽ lại sơ đồ tư duy theo nội dung đã thống nhất trên lớp..</a:t>
            </a:r>
          </a:p>
        </p:txBody>
      </p:sp>
      <p:grpSp>
        <p:nvGrpSpPr>
          <p:cNvPr id="23" name="Group 22">
            <a:extLst>
              <a:ext uri="{FF2B5EF4-FFF2-40B4-BE49-F238E27FC236}">
                <a16:creationId xmlns:a16="http://schemas.microsoft.com/office/drawing/2014/main" id="{D45BB7A9-9CA7-49E8-8532-06EBD874D4CB}"/>
              </a:ext>
            </a:extLst>
          </p:cNvPr>
          <p:cNvGrpSpPr/>
          <p:nvPr/>
        </p:nvGrpSpPr>
        <p:grpSpPr>
          <a:xfrm>
            <a:off x="4488203" y="4240647"/>
            <a:ext cx="3916499" cy="2746185"/>
            <a:chOff x="1197026" y="4232126"/>
            <a:chExt cx="3751815" cy="2630711"/>
          </a:xfrm>
        </p:grpSpPr>
        <p:pic>
          <p:nvPicPr>
            <p:cNvPr id="24" name="Picture 23">
              <a:extLst>
                <a:ext uri="{FF2B5EF4-FFF2-40B4-BE49-F238E27FC236}">
                  <a16:creationId xmlns:a16="http://schemas.microsoft.com/office/drawing/2014/main" id="{890B622A-ECDD-41FB-9FD0-23CA4DB294A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5" name="Picture 24">
              <a:extLst>
                <a:ext uri="{FF2B5EF4-FFF2-40B4-BE49-F238E27FC236}">
                  <a16:creationId xmlns:a16="http://schemas.microsoft.com/office/drawing/2014/main" id="{B9FEBC8A-1D14-418C-A224-B47C5C176DA3}"/>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26" name="Picture 25">
            <a:extLst>
              <a:ext uri="{FF2B5EF4-FFF2-40B4-BE49-F238E27FC236}">
                <a16:creationId xmlns:a16="http://schemas.microsoft.com/office/drawing/2014/main" id="{1571B3F1-71AA-410C-B06C-BE85DB477D49}"/>
              </a:ext>
            </a:extLst>
          </p:cNvPr>
          <p:cNvPicPr>
            <a:picLocks noChangeAspect="1"/>
          </p:cNvPicPr>
          <p:nvPr/>
        </p:nvPicPr>
        <p:blipFill>
          <a:blip r:embed="rId6"/>
          <a:stretch>
            <a:fillRect/>
          </a:stretch>
        </p:blipFill>
        <p:spPr>
          <a:xfrm>
            <a:off x="4351909" y="-73107"/>
            <a:ext cx="3830502" cy="1615473"/>
          </a:xfrm>
          <a:prstGeom prst="rect">
            <a:avLst/>
          </a:prstGeom>
        </p:spPr>
      </p:pic>
      <p:sp>
        <p:nvSpPr>
          <p:cNvPr id="9" name="Rectangle 8"/>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855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barn(inVertic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barn(inVertical)">
                                      <p:cBhvr>
                                        <p:cTn id="2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20AEAEBB-DB4A-4F3B-97AC-342A954CD4A0}"/>
              </a:ext>
            </a:extLst>
          </p:cNvPr>
          <p:cNvPicPr>
            <a:picLocks noChangeAspect="1"/>
          </p:cNvPicPr>
          <p:nvPr/>
        </p:nvPicPr>
        <p:blipFill rotWithShape="1">
          <a:blip r:embed="rId3"/>
          <a:srcRect b="50532"/>
          <a:stretch/>
        </p:blipFill>
        <p:spPr>
          <a:xfrm>
            <a:off x="1282918" y="393924"/>
            <a:ext cx="9439285" cy="4673375"/>
          </a:xfrm>
          <a:prstGeom prst="rect">
            <a:avLst/>
          </a:prstGeom>
        </p:spPr>
      </p:pic>
      <p:grpSp>
        <p:nvGrpSpPr>
          <p:cNvPr id="9" name="组合 16">
            <a:extLst>
              <a:ext uri="{FF2B5EF4-FFF2-40B4-BE49-F238E27FC236}">
                <a16:creationId xmlns:a16="http://schemas.microsoft.com/office/drawing/2014/main" id="{47099836-A815-4FF4-8CDF-45A9F49D62C0}"/>
              </a:ext>
            </a:extLst>
          </p:cNvPr>
          <p:cNvGrpSpPr/>
          <p:nvPr/>
        </p:nvGrpSpPr>
        <p:grpSpPr>
          <a:xfrm flipH="1">
            <a:off x="7100617" y="2379962"/>
            <a:ext cx="5091383" cy="4478038"/>
            <a:chOff x="7717197" y="2146176"/>
            <a:chExt cx="5091383" cy="4478038"/>
          </a:xfrm>
        </p:grpSpPr>
        <p:pic>
          <p:nvPicPr>
            <p:cNvPr id="10" name="图片 9">
              <a:extLst>
                <a:ext uri="{FF2B5EF4-FFF2-40B4-BE49-F238E27FC236}">
                  <a16:creationId xmlns:a16="http://schemas.microsoft.com/office/drawing/2014/main" id="{DBD13D52-D20A-40AC-A24A-4115AEB23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A9A87F4D-E735-4A12-8510-177B5D302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3">
              <a:extLst>
                <a:ext uri="{FF2B5EF4-FFF2-40B4-BE49-F238E27FC236}">
                  <a16:creationId xmlns:a16="http://schemas.microsoft.com/office/drawing/2014/main" id="{BF1621E4-77BF-4826-8E3A-64E472BC3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3" name="图片 14">
              <a:extLst>
                <a:ext uri="{FF2B5EF4-FFF2-40B4-BE49-F238E27FC236}">
                  <a16:creationId xmlns:a16="http://schemas.microsoft.com/office/drawing/2014/main" id="{DBA51275-E6F2-4584-ABCC-078CE76157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4" name="图片 15">
              <a:extLst>
                <a:ext uri="{FF2B5EF4-FFF2-40B4-BE49-F238E27FC236}">
                  <a16:creationId xmlns:a16="http://schemas.microsoft.com/office/drawing/2014/main" id="{1CAB8D88-3816-483E-8A55-1DFB687904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2" name="Picture 1">
            <a:extLst>
              <a:ext uri="{FF2B5EF4-FFF2-40B4-BE49-F238E27FC236}">
                <a16:creationId xmlns:a16="http://schemas.microsoft.com/office/drawing/2014/main" id="{680946E7-6088-40DB-A8DB-792843F48BC4}"/>
              </a:ext>
            </a:extLst>
          </p:cNvPr>
          <p:cNvPicPr>
            <a:picLocks noChangeAspect="1"/>
          </p:cNvPicPr>
          <p:nvPr/>
        </p:nvPicPr>
        <p:blipFill>
          <a:blip r:embed="rId9"/>
          <a:stretch>
            <a:fillRect/>
          </a:stretch>
        </p:blipFill>
        <p:spPr>
          <a:xfrm>
            <a:off x="1924049" y="782080"/>
            <a:ext cx="7852881" cy="3828020"/>
          </a:xfrm>
          <a:prstGeom prst="rect">
            <a:avLst/>
          </a:prstGeom>
        </p:spPr>
      </p:pic>
      <p:sp>
        <p:nvSpPr>
          <p:cNvPr id="15" name="Rectangle 14"/>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59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3" name="Picture 2">
            <a:extLst>
              <a:ext uri="{FF2B5EF4-FFF2-40B4-BE49-F238E27FC236}">
                <a16:creationId xmlns:a16="http://schemas.microsoft.com/office/drawing/2014/main" id="{F363FA4E-C2F0-43EE-976D-C4729A36BDD1}"/>
              </a:ext>
            </a:extLst>
          </p:cNvPr>
          <p:cNvPicPr>
            <a:picLocks noChangeAspect="1"/>
          </p:cNvPicPr>
          <p:nvPr/>
        </p:nvPicPr>
        <p:blipFill>
          <a:blip r:embed="rId6"/>
          <a:stretch>
            <a:fillRect/>
          </a:stretch>
        </p:blipFill>
        <p:spPr>
          <a:xfrm>
            <a:off x="846307" y="3136281"/>
            <a:ext cx="6346486" cy="2566638"/>
          </a:xfrm>
          <a:prstGeom prst="rect">
            <a:avLst/>
          </a:prstGeom>
        </p:spPr>
      </p:pic>
      <p:sp>
        <p:nvSpPr>
          <p:cNvPr id="8" name="Rectangle 7"/>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42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50" y="514349"/>
            <a:ext cx="10293350" cy="612457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875CEDB7-8BB8-4EFC-BCE8-3294C78C5595}"/>
              </a:ext>
            </a:extLst>
          </p:cNvPr>
          <p:cNvSpPr/>
          <p:nvPr/>
        </p:nvSpPr>
        <p:spPr>
          <a:xfrm>
            <a:off x="4048125" y="590550"/>
            <a:ext cx="4667250" cy="75247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Thu </a:t>
            </a:r>
            <a:r>
              <a:rPr lang="en-US" sz="4400" b="1" dirty="0" err="1">
                <a:latin typeface="Calibri" panose="020F0502020204030204" pitchFamily="34" charset="0"/>
                <a:cs typeface="Calibri" panose="020F0502020204030204" pitchFamily="34" charset="0"/>
              </a:rPr>
              <a:t>nhập</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là</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gì</a:t>
            </a:r>
            <a:r>
              <a:rPr lang="en-US" sz="4400"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08F32669-0E35-48C1-A25D-E09F35CA0C0B}"/>
              </a:ext>
            </a:extLst>
          </p:cNvPr>
          <p:cNvSpPr txBox="1"/>
          <p:nvPr/>
        </p:nvSpPr>
        <p:spPr>
          <a:xfrm>
            <a:off x="1952625" y="1600200"/>
            <a:ext cx="8953500" cy="1938992"/>
          </a:xfrm>
          <a:prstGeom prst="rect">
            <a:avLst/>
          </a:prstGeom>
          <a:noFill/>
        </p:spPr>
        <p:txBody>
          <a:bodyPr wrap="square" rtlCol="0">
            <a:spAutoFit/>
          </a:bodyPr>
          <a:lstStyle/>
          <a:p>
            <a:pPr algn="just"/>
            <a:r>
              <a:rPr lang="nl-NL"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 tiền một người được nhận khi thực hiện hoạt động nghề nghiệp hoặc lao động trong một thời gian nhất định.</a:t>
            </a:r>
            <a:endParaRPr lang="en-US" sz="4000" b="1" dirty="0">
              <a:solidFill>
                <a:srgbClr val="0070C0"/>
              </a:solidFill>
              <a:latin typeface="Calibri" panose="020F0502020204030204" pitchFamily="34" charset="0"/>
              <a:cs typeface="Calibri" panose="020F0502020204030204" pitchFamily="34" charset="0"/>
            </a:endParaRPr>
          </a:p>
        </p:txBody>
      </p:sp>
      <p:pic>
        <p:nvPicPr>
          <p:cNvPr id="1026" name="Picture 2" descr="6 cách gia tăng thu nhập đơn giản mà ai cũng dễ dàng thực hiện | Timo">
            <a:extLst>
              <a:ext uri="{FF2B5EF4-FFF2-40B4-BE49-F238E27FC236}">
                <a16:creationId xmlns:a16="http://schemas.microsoft.com/office/drawing/2014/main" id="{FA03DDC3-AB2A-4E62-A262-5358C16AF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606800"/>
            <a:ext cx="4419600" cy="294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0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0" y="-1604849"/>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4" name="Picture 3">
            <a:extLst>
              <a:ext uri="{FF2B5EF4-FFF2-40B4-BE49-F238E27FC236}">
                <a16:creationId xmlns:a16="http://schemas.microsoft.com/office/drawing/2014/main" id="{35AF374E-C1FA-4113-B74E-71C5793DB4E3}"/>
              </a:ext>
            </a:extLst>
          </p:cNvPr>
          <p:cNvPicPr>
            <a:picLocks noChangeAspect="1"/>
          </p:cNvPicPr>
          <p:nvPr/>
        </p:nvPicPr>
        <p:blipFill>
          <a:blip r:embed="rId6"/>
          <a:stretch>
            <a:fillRect/>
          </a:stretch>
        </p:blipFill>
        <p:spPr>
          <a:xfrm>
            <a:off x="1488275" y="4064842"/>
            <a:ext cx="5925826" cy="2353260"/>
          </a:xfrm>
          <a:prstGeom prst="rect">
            <a:avLst/>
          </a:prstGeom>
        </p:spPr>
      </p:pic>
      <p:sp>
        <p:nvSpPr>
          <p:cNvPr id="8" name="Rectangle 7"/>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22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803DB68-BC26-40E4-B719-439D1864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A052FD1-21EE-4DC1-9CA8-29F1C3C83B20}"/>
              </a:ext>
            </a:extLst>
          </p:cNvPr>
          <p:cNvSpPr/>
          <p:nvPr/>
        </p:nvSpPr>
        <p:spPr>
          <a:xfrm>
            <a:off x="2257425" y="1276350"/>
            <a:ext cx="8439149" cy="1485901"/>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Calibri" panose="020F0502020204030204" pitchFamily="34" charset="0"/>
                <a:cs typeface="Calibri" panose="020F0502020204030204" pitchFamily="34" charset="0"/>
              </a:rPr>
              <a:t>Kể về công việc của người thân mang lại thu nhập cho gia đình </a:t>
            </a:r>
            <a:endParaRPr lang="en-US" sz="3600" b="1" dirty="0">
              <a:latin typeface="Calibri" panose="020F0502020204030204" pitchFamily="34" charset="0"/>
              <a:cs typeface="Calibri" panose="020F0502020204030204" pitchFamily="34" charset="0"/>
            </a:endParaRPr>
          </a:p>
        </p:txBody>
      </p:sp>
      <p:sp>
        <p:nvSpPr>
          <p:cNvPr id="4" name="Rectangle 3"/>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593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485775" y="323851"/>
            <a:ext cx="11258550" cy="631507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Picture 8">
            <a:extLst>
              <a:ext uri="{FF2B5EF4-FFF2-40B4-BE49-F238E27FC236}">
                <a16:creationId xmlns:a16="http://schemas.microsoft.com/office/drawing/2014/main" id="{552AC9DB-1649-4EDD-A666-3E83CA63DBE0}"/>
              </a:ext>
            </a:extLst>
          </p:cNvPr>
          <p:cNvPicPr>
            <a:picLocks noChangeAspect="1"/>
          </p:cNvPicPr>
          <p:nvPr/>
        </p:nvPicPr>
        <p:blipFill>
          <a:blip r:embed="rId3"/>
          <a:stretch>
            <a:fillRect/>
          </a:stretch>
        </p:blipFill>
        <p:spPr>
          <a:xfrm>
            <a:off x="646430" y="2390775"/>
            <a:ext cx="3613331" cy="2933964"/>
          </a:xfrm>
          <a:prstGeom prst="rect">
            <a:avLst/>
          </a:prstGeom>
        </p:spPr>
      </p:pic>
      <p:sp>
        <p:nvSpPr>
          <p:cNvPr id="4" name="TextBox 3">
            <a:extLst>
              <a:ext uri="{FF2B5EF4-FFF2-40B4-BE49-F238E27FC236}">
                <a16:creationId xmlns:a16="http://schemas.microsoft.com/office/drawing/2014/main" id="{2308740A-05C1-4730-8B32-10DD15EAE1E7}"/>
              </a:ext>
            </a:extLst>
          </p:cNvPr>
          <p:cNvSpPr txBox="1"/>
          <p:nvPr/>
        </p:nvSpPr>
        <p:spPr>
          <a:xfrm>
            <a:off x="1257301" y="371475"/>
            <a:ext cx="9744074" cy="1200329"/>
          </a:xfrm>
          <a:prstGeom prst="rect">
            <a:avLst/>
          </a:prstGeom>
          <a:noFill/>
        </p:spPr>
        <p:txBody>
          <a:bodyPr wrap="square" rtlCol="0">
            <a:spAutoFit/>
          </a:bodyPr>
          <a:lstStyle/>
          <a:p>
            <a:pPr algn="ct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ùng nhắm mắt trong một phút, hình dung ra người thân của mình</a:t>
            </a:r>
            <a:endParaRPr lang="en-US" sz="3600" b="1" dirty="0">
              <a:solidFill>
                <a:srgbClr val="002060"/>
              </a:solidFill>
              <a:latin typeface="Calibri" panose="020F0502020204030204" pitchFamily="34" charset="0"/>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D4FFF91A-EBCD-489E-9875-B3BA47B28773}"/>
              </a:ext>
            </a:extLst>
          </p:cNvPr>
          <p:cNvSpPr/>
          <p:nvPr/>
        </p:nvSpPr>
        <p:spPr>
          <a:xfrm flipH="1">
            <a:off x="3717286" y="1663810"/>
            <a:ext cx="6703064" cy="119369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Họ làm gì mỗi sáng, ra khỏi nhà vào lúc nào, đi đâu?</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3" name="Speech Bubble: Rectangle with Corners Rounded 4">
            <a:extLst>
              <a:ext uri="{FF2B5EF4-FFF2-40B4-BE49-F238E27FC236}">
                <a16:creationId xmlns:a16="http://schemas.microsoft.com/office/drawing/2014/main" id="{47812A20-F54A-438A-8F38-84A51144C9A0}"/>
              </a:ext>
            </a:extLst>
          </p:cNvPr>
          <p:cNvSpPr/>
          <p:nvPr/>
        </p:nvSpPr>
        <p:spPr>
          <a:xfrm flipH="1">
            <a:off x="3850636" y="3206860"/>
            <a:ext cx="6664964" cy="73649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Họ mặc trang phục thế nào?</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4" name="Speech Bubble: Rectangle with Corners Rounded 4">
            <a:extLst>
              <a:ext uri="{FF2B5EF4-FFF2-40B4-BE49-F238E27FC236}">
                <a16:creationId xmlns:a16="http://schemas.microsoft.com/office/drawing/2014/main" id="{9CEBCBC7-0475-4790-B5F2-072B3F6688E2}"/>
              </a:ext>
            </a:extLst>
          </p:cNvPr>
          <p:cNvSpPr/>
          <p:nvPr/>
        </p:nvSpPr>
        <p:spPr>
          <a:xfrm flipH="1">
            <a:off x="3783961" y="4273660"/>
            <a:ext cx="6760214" cy="73649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Khi trở về, họ có mệt mỏi không?</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5" name="Speech Bubble: Rectangle with Corners Rounded 4">
            <a:extLst>
              <a:ext uri="{FF2B5EF4-FFF2-40B4-BE49-F238E27FC236}">
                <a16:creationId xmlns:a16="http://schemas.microsoft.com/office/drawing/2014/main" id="{44720B99-F448-41D5-B8AD-B8C2628B4BFA}"/>
              </a:ext>
            </a:extLst>
          </p:cNvPr>
          <p:cNvSpPr/>
          <p:nvPr/>
        </p:nvSpPr>
        <p:spPr>
          <a:xfrm flipH="1">
            <a:off x="3764911" y="5330935"/>
            <a:ext cx="6760214" cy="90794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Có khi nào họ tỏ ra rất vui và chia sẻ với em về công việc của mình không</a:t>
            </a:r>
            <a:r>
              <a:rPr lang="en-US" sz="2800" b="1" dirty="0">
                <a:solidFill>
                  <a:srgbClr val="00206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Rectangle 9"/>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460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872D14A-F5DF-4D0E-A825-441AC4E814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504" y="373357"/>
            <a:ext cx="3618240" cy="2342810"/>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ED6FE9EE-02C5-4D6B-B003-2325C575C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48" y="3015629"/>
            <a:ext cx="3792317" cy="3792317"/>
          </a:xfrm>
          <a:prstGeom prst="rect">
            <a:avLst/>
          </a:prstGeom>
        </p:spPr>
      </p:pic>
      <p:grpSp>
        <p:nvGrpSpPr>
          <p:cNvPr id="6" name="Group 5">
            <a:extLst>
              <a:ext uri="{FF2B5EF4-FFF2-40B4-BE49-F238E27FC236}">
                <a16:creationId xmlns:a16="http://schemas.microsoft.com/office/drawing/2014/main" id="{9E48FAC5-CF37-4C7E-88B9-BCF23BD684A0}"/>
              </a:ext>
            </a:extLst>
          </p:cNvPr>
          <p:cNvGrpSpPr/>
          <p:nvPr/>
        </p:nvGrpSpPr>
        <p:grpSpPr>
          <a:xfrm>
            <a:off x="4019550" y="1974525"/>
            <a:ext cx="6405763" cy="2135103"/>
            <a:chOff x="5036880" y="4130146"/>
            <a:chExt cx="6193830" cy="2135103"/>
          </a:xfrm>
        </p:grpSpPr>
        <p:grpSp>
          <p:nvGrpSpPr>
            <p:cNvPr id="8" name="Group 13">
              <a:extLst>
                <a:ext uri="{FF2B5EF4-FFF2-40B4-BE49-F238E27FC236}">
                  <a16:creationId xmlns:a16="http://schemas.microsoft.com/office/drawing/2014/main" id="{9F67D4D1-7152-44F6-BA4F-CFE6F8833D7C}"/>
                </a:ext>
              </a:extLst>
            </p:cNvPr>
            <p:cNvGrpSpPr/>
            <p:nvPr/>
          </p:nvGrpSpPr>
          <p:grpSpPr>
            <a:xfrm>
              <a:off x="5143006" y="4130146"/>
              <a:ext cx="6087704" cy="941073"/>
              <a:chOff x="-652998" y="1451914"/>
              <a:chExt cx="40335026" cy="6235229"/>
            </a:xfrm>
          </p:grpSpPr>
          <p:sp>
            <p:nvSpPr>
              <p:cNvPr id="10" name="Freeform 14">
                <a:extLst>
                  <a:ext uri="{FF2B5EF4-FFF2-40B4-BE49-F238E27FC236}">
                    <a16:creationId xmlns:a16="http://schemas.microsoft.com/office/drawing/2014/main" id="{15079FDD-2081-4937-B0AF-0A41F50C9FF4}"/>
                  </a:ext>
                </a:extLst>
              </p:cNvPr>
              <p:cNvSpPr/>
              <p:nvPr/>
            </p:nvSpPr>
            <p:spPr>
              <a:xfrm>
                <a:off x="-652998" y="1451914"/>
                <a:ext cx="40335026" cy="6235229"/>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9" name="TextBox 15">
              <a:extLst>
                <a:ext uri="{FF2B5EF4-FFF2-40B4-BE49-F238E27FC236}">
                  <a16:creationId xmlns:a16="http://schemas.microsoft.com/office/drawing/2014/main" id="{5DB2B994-9CB4-421F-AEA3-D60B723E2DB7}"/>
                </a:ext>
              </a:extLst>
            </p:cNvPr>
            <p:cNvSpPr txBox="1"/>
            <p:nvPr/>
          </p:nvSpPr>
          <p:spPr>
            <a:xfrm>
              <a:off x="5036880" y="4231487"/>
              <a:ext cx="5703092" cy="2033762"/>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Thu nhập gia đình em có được từ những hoạt động nào của người thân? (Đi làm, làm thêm, trồng trọt, chăn nuôi, buôn bán,…).</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1" name="Group 10">
            <a:extLst>
              <a:ext uri="{FF2B5EF4-FFF2-40B4-BE49-F238E27FC236}">
                <a16:creationId xmlns:a16="http://schemas.microsoft.com/office/drawing/2014/main" id="{A4BCCBC7-D7C1-4E6E-BBDA-D972C27766C7}"/>
              </a:ext>
            </a:extLst>
          </p:cNvPr>
          <p:cNvGrpSpPr/>
          <p:nvPr/>
        </p:nvGrpSpPr>
        <p:grpSpPr>
          <a:xfrm>
            <a:off x="4009730" y="1093352"/>
            <a:ext cx="5730597" cy="1011673"/>
            <a:chOff x="5052719" y="1676935"/>
            <a:chExt cx="6239968" cy="1489463"/>
          </a:xfrm>
        </p:grpSpPr>
        <p:grpSp>
          <p:nvGrpSpPr>
            <p:cNvPr id="15" name="Group 21">
              <a:extLst>
                <a:ext uri="{FF2B5EF4-FFF2-40B4-BE49-F238E27FC236}">
                  <a16:creationId xmlns:a16="http://schemas.microsoft.com/office/drawing/2014/main" id="{D97CE8BB-A767-4A28-9884-E97C1B9B1DB0}"/>
                </a:ext>
              </a:extLst>
            </p:cNvPr>
            <p:cNvGrpSpPr/>
            <p:nvPr/>
          </p:nvGrpSpPr>
          <p:grpSpPr>
            <a:xfrm>
              <a:off x="5052719" y="1676935"/>
              <a:ext cx="6239968" cy="1489463"/>
              <a:chOff x="-767854" y="-7"/>
              <a:chExt cx="36962099" cy="4965700"/>
            </a:xfrm>
          </p:grpSpPr>
          <p:sp>
            <p:nvSpPr>
              <p:cNvPr id="16" name="Freeform 22">
                <a:extLst>
                  <a:ext uri="{FF2B5EF4-FFF2-40B4-BE49-F238E27FC236}">
                    <a16:creationId xmlns:a16="http://schemas.microsoft.com/office/drawing/2014/main" id="{D721C7EE-99D6-4A9A-A563-263B81629E7B}"/>
                  </a:ext>
                </a:extLst>
              </p:cNvPr>
              <p:cNvSpPr/>
              <p:nvPr/>
            </p:nvSpPr>
            <p:spPr>
              <a:xfrm>
                <a:off x="-767854" y="-7"/>
                <a:ext cx="36962099"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txBody>
              <a:bodyPr/>
              <a:lstStyle/>
              <a:p>
                <a:pPr algn="just"/>
                <a:endParaRPr lang="en-US" sz="2800" b="1" dirty="0">
                  <a:latin typeface="Calibri" panose="020F0502020204030204" pitchFamily="34" charset="0"/>
                  <a:cs typeface="Calibri" panose="020F0502020204030204" pitchFamily="34" charset="0"/>
                </a:endParaRPr>
              </a:p>
            </p:txBody>
          </p:sp>
        </p:grpSp>
        <p:sp>
          <p:nvSpPr>
            <p:cNvPr id="13" name="TextBox 23">
              <a:extLst>
                <a:ext uri="{FF2B5EF4-FFF2-40B4-BE49-F238E27FC236}">
                  <a16:creationId xmlns:a16="http://schemas.microsoft.com/office/drawing/2014/main" id="{74D2E159-A350-466C-BDDD-EE9E0A491CA0}"/>
                </a:ext>
              </a:extLst>
            </p:cNvPr>
            <p:cNvSpPr txBox="1"/>
            <p:nvPr/>
          </p:nvSpPr>
          <p:spPr>
            <a:xfrm>
              <a:off x="5136013" y="1978468"/>
              <a:ext cx="5881282" cy="710474"/>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Người thân của em làm nghề gì?</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7" name="Group 16">
            <a:extLst>
              <a:ext uri="{FF2B5EF4-FFF2-40B4-BE49-F238E27FC236}">
                <a16:creationId xmlns:a16="http://schemas.microsoft.com/office/drawing/2014/main" id="{3EFA0804-383D-4F0B-8E05-300148D2C14B}"/>
              </a:ext>
            </a:extLst>
          </p:cNvPr>
          <p:cNvGrpSpPr/>
          <p:nvPr/>
        </p:nvGrpSpPr>
        <p:grpSpPr>
          <a:xfrm>
            <a:off x="3983510" y="4242748"/>
            <a:ext cx="6087704" cy="1191241"/>
            <a:chOff x="5143006" y="4130146"/>
            <a:chExt cx="6087704" cy="1191241"/>
          </a:xfrm>
        </p:grpSpPr>
        <p:grpSp>
          <p:nvGrpSpPr>
            <p:cNvPr id="19" name="Group 13">
              <a:extLst>
                <a:ext uri="{FF2B5EF4-FFF2-40B4-BE49-F238E27FC236}">
                  <a16:creationId xmlns:a16="http://schemas.microsoft.com/office/drawing/2014/main" id="{2450F576-4F7D-4F94-9A4A-2B9E6F2F0BDC}"/>
                </a:ext>
              </a:extLst>
            </p:cNvPr>
            <p:cNvGrpSpPr/>
            <p:nvPr/>
          </p:nvGrpSpPr>
          <p:grpSpPr>
            <a:xfrm>
              <a:off x="5143006" y="4130146"/>
              <a:ext cx="6087704" cy="941073"/>
              <a:chOff x="-652998" y="1451914"/>
              <a:chExt cx="40335026" cy="6235229"/>
            </a:xfrm>
          </p:grpSpPr>
          <p:sp>
            <p:nvSpPr>
              <p:cNvPr id="21" name="Freeform 14">
                <a:extLst>
                  <a:ext uri="{FF2B5EF4-FFF2-40B4-BE49-F238E27FC236}">
                    <a16:creationId xmlns:a16="http://schemas.microsoft.com/office/drawing/2014/main" id="{2C75830F-F66F-4FFD-B99A-8454DAC898AD}"/>
                  </a:ext>
                </a:extLst>
              </p:cNvPr>
              <p:cNvSpPr/>
              <p:nvPr/>
            </p:nvSpPr>
            <p:spPr>
              <a:xfrm>
                <a:off x="-652998" y="1451914"/>
                <a:ext cx="40335026" cy="6235229"/>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20" name="TextBox 15">
              <a:extLst>
                <a:ext uri="{FF2B5EF4-FFF2-40B4-BE49-F238E27FC236}">
                  <a16:creationId xmlns:a16="http://schemas.microsoft.com/office/drawing/2014/main" id="{7A1576A1-0506-4ED3-AF5A-038BF93238F2}"/>
                </a:ext>
              </a:extLst>
            </p:cNvPr>
            <p:cNvSpPr txBox="1"/>
            <p:nvPr/>
          </p:nvSpPr>
          <p:spPr>
            <a:xfrm>
              <a:off x="5315233" y="4321754"/>
              <a:ext cx="5400482" cy="999633"/>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Theo em, công việc của người thân có vất vả không, có khó không?</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4" name="Picture 3">
            <a:extLst>
              <a:ext uri="{FF2B5EF4-FFF2-40B4-BE49-F238E27FC236}">
                <a16:creationId xmlns:a16="http://schemas.microsoft.com/office/drawing/2014/main" id="{30BC20CF-DB6E-4AA1-B8A5-14F3CB5EB95A}"/>
              </a:ext>
            </a:extLst>
          </p:cNvPr>
          <p:cNvPicPr>
            <a:picLocks noChangeAspect="1"/>
          </p:cNvPicPr>
          <p:nvPr/>
        </p:nvPicPr>
        <p:blipFill>
          <a:blip r:embed="rId5"/>
          <a:stretch>
            <a:fillRect/>
          </a:stretch>
        </p:blipFill>
        <p:spPr>
          <a:xfrm>
            <a:off x="494027" y="687628"/>
            <a:ext cx="2993395" cy="1767993"/>
          </a:xfrm>
          <a:prstGeom prst="rect">
            <a:avLst/>
          </a:prstGeom>
        </p:spPr>
      </p:pic>
    </p:spTree>
    <p:extLst>
      <p:ext uri="{BB962C8B-B14F-4D97-AF65-F5344CB8AC3E}">
        <p14:creationId xmlns:p14="http://schemas.microsoft.com/office/powerpoint/2010/main" val="242917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50" y="514349"/>
            <a:ext cx="10293350" cy="612457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875CEDB7-8BB8-4EFC-BCE8-3294C78C5595}"/>
              </a:ext>
            </a:extLst>
          </p:cNvPr>
          <p:cNvSpPr/>
          <p:nvPr/>
        </p:nvSpPr>
        <p:spPr>
          <a:xfrm>
            <a:off x="4048125" y="590550"/>
            <a:ext cx="4667250" cy="75247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Lao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động</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3" name="TextBox 2">
            <a:extLst>
              <a:ext uri="{FF2B5EF4-FFF2-40B4-BE49-F238E27FC236}">
                <a16:creationId xmlns:a16="http://schemas.microsoft.com/office/drawing/2014/main" id="{08F32669-0E35-48C1-A25D-E09F35CA0C0B}"/>
              </a:ext>
            </a:extLst>
          </p:cNvPr>
          <p:cNvSpPr txBox="1"/>
          <p:nvPr/>
        </p:nvSpPr>
        <p:spPr>
          <a:xfrm>
            <a:off x="1952625" y="1600200"/>
            <a:ext cx="8953500" cy="1200329"/>
          </a:xfrm>
          <a:prstGeom prst="rect">
            <a:avLst/>
          </a:prstGeom>
          <a:noFill/>
        </p:spPr>
        <p:txBody>
          <a:bodyPr wrap="square" rtlCol="0">
            <a:spAutoFit/>
          </a:bodyPr>
          <a:lstStyle/>
          <a:p>
            <a:pPr lvl="0" algn="just"/>
            <a:r>
              <a:rPr lang="vi-VN"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Lao động là một hoạt động của con người </a:t>
            </a:r>
            <a:r>
              <a:rPr lang="en-US" sz="3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tạo</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ra</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vi-VN"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những sản phẩm có giá trị sử dụng</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026" name="Picture 2" descr="Các nguyên tắc giải quyết tranh chấp lao động - FBLAW">
            <a:extLst>
              <a:ext uri="{FF2B5EF4-FFF2-40B4-BE49-F238E27FC236}">
                <a16:creationId xmlns:a16="http://schemas.microsoft.com/office/drawing/2014/main" id="{F4F59833-C476-4080-B6AA-EDA4ADCC1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8" y="2943225"/>
            <a:ext cx="5819775" cy="3619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127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50" y="514349"/>
            <a:ext cx="10293350" cy="612457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875CEDB7-8BB8-4EFC-BCE8-3294C78C5595}"/>
              </a:ext>
            </a:extLst>
          </p:cNvPr>
          <p:cNvSpPr/>
          <p:nvPr/>
        </p:nvSpPr>
        <p:spPr>
          <a:xfrm>
            <a:off x="4048125" y="590550"/>
            <a:ext cx="4667250" cy="75247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Tiền</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lương</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08F32669-0E35-48C1-A25D-E09F35CA0C0B}"/>
              </a:ext>
            </a:extLst>
          </p:cNvPr>
          <p:cNvSpPr txBox="1"/>
          <p:nvPr/>
        </p:nvSpPr>
        <p:spPr>
          <a:xfrm>
            <a:off x="1952625" y="1600200"/>
            <a:ext cx="89535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Tiền</a:t>
            </a:r>
            <a:r>
              <a:rPr kumimoji="0" lang="nl-NL" sz="4000" b="1" i="0" u="none" strike="noStrike" kern="1200" cap="none" spc="0" normalizeH="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lương là sự trả công hoặc thu nhập mà được quy đổi bằng tiền.</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2050" name="Picture 2" descr="Khái niệm tiền lương và bản chất kinh tế của tiền lương - Tân Thành Thịnh">
            <a:extLst>
              <a:ext uri="{FF2B5EF4-FFF2-40B4-BE49-F238E27FC236}">
                <a16:creationId xmlns:a16="http://schemas.microsoft.com/office/drawing/2014/main" id="{E1C7D55B-910E-4C4B-B934-2E0465754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036570"/>
            <a:ext cx="5670550" cy="3402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9166" y="209006"/>
            <a:ext cx="1345475" cy="16189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24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355</Words>
  <Application>Microsoft Office PowerPoint</Application>
  <PresentationFormat>Widescreen</PresentationFormat>
  <Paragraphs>24</Paragraphs>
  <Slides>18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微软雅黑</vt:lpstr>
      <vt:lpstr>Arial</vt:lpstr>
      <vt:lpstr>Calibri</vt:lpstr>
      <vt:lpstr>等线</vt:lpstr>
      <vt:lpstr>等线 Light</vt:lpstr>
      <vt:lpstr>Georgia</vt:lpstr>
      <vt:lpstr>Times New Roman</vt:lpstr>
      <vt:lpstr>Office 主题​​</vt:lpstr>
      <vt:lpstr>1_Office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36</cp:revision>
  <dcterms:created xsi:type="dcterms:W3CDTF">2022-10-04T12:04:18Z</dcterms:created>
  <dcterms:modified xsi:type="dcterms:W3CDTF">2025-01-19T14:14:59Z</dcterms:modified>
</cp:coreProperties>
</file>