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</p:sldMasterIdLst>
  <p:notesMasterIdLst>
    <p:notesMasterId r:id="rId20"/>
  </p:notesMasterIdLst>
  <p:sldIdLst>
    <p:sldId id="306" r:id="rId4"/>
    <p:sldId id="291" r:id="rId5"/>
    <p:sldId id="264" r:id="rId6"/>
    <p:sldId id="296" r:id="rId7"/>
    <p:sldId id="295" r:id="rId8"/>
    <p:sldId id="307" r:id="rId9"/>
    <p:sldId id="258" r:id="rId10"/>
    <p:sldId id="298" r:id="rId11"/>
    <p:sldId id="299" r:id="rId12"/>
    <p:sldId id="302" r:id="rId13"/>
    <p:sldId id="303" r:id="rId14"/>
    <p:sldId id="305" r:id="rId15"/>
    <p:sldId id="270" r:id="rId16"/>
    <p:sldId id="304" r:id="rId17"/>
    <p:sldId id="293" r:id="rId18"/>
    <p:sldId id="28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2705" autoAdjust="0"/>
  </p:normalViewPr>
  <p:slideViewPr>
    <p:cSldViewPr snapToGrid="0">
      <p:cViewPr varScale="1">
        <p:scale>
          <a:sx n="68" d="100"/>
          <a:sy n="68" d="100"/>
        </p:scale>
        <p:origin x="798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E4A473-2BDC-4691-9B18-DA7ACC441C8A}" type="datetimeFigureOut">
              <a:rPr lang="en-US" smtClean="0"/>
              <a:t>24/9/2025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A38487-C24C-4966-9DA1-EB22F3644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588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662DE-F1A6-47CD-A8C4-98B0B68DE567}" type="slidenum">
              <a:rPr lang="zh-CN" altLang="en-US" smtClean="0">
                <a:solidFill>
                  <a:prstClr val="black"/>
                </a:solidFill>
                <a:latin typeface="等线"/>
                <a:ea typeface="等线" panose="02010600030101010101" pitchFamily="2" charset="-122"/>
              </a:rPr>
              <a:pPr>
                <a:defRPr/>
              </a:pPr>
              <a:t>1</a:t>
            </a:fld>
            <a:endParaRPr lang="zh-CN" altLang="en-US">
              <a:solidFill>
                <a:prstClr val="black"/>
              </a:solidFill>
              <a:latin typeface="等线"/>
              <a:ea typeface="等线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5736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8370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3624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8370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5736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5736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5736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5736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5736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24/9/2025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781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24/9/2025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581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24/9/2025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2770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6692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5088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3122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9864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0885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8522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8156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349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24/9/2025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8083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454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0081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4423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">
  <p:cSld name="Blank colo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sldNum" idx="12"/>
          </p:nvPr>
        </p:nvSpPr>
        <p:spPr>
          <a:xfrm>
            <a:off x="145433" y="194699"/>
            <a:ext cx="2409600" cy="16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algn="l"/>
            <a:fld id="{00000000-1234-1234-1234-123412341234}" type="slidenum">
              <a:rPr lang="en" smtClean="0">
                <a:solidFill>
                  <a:prstClr val="black">
                    <a:tint val="75000"/>
                  </a:prstClr>
                </a:solidFill>
              </a:rPr>
              <a:pPr algn="l"/>
              <a:t>‹#›</a:t>
            </a:fld>
            <a:endParaRPr lang="e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952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8901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0716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5904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4925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4223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577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24/9/2025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8467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5921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1128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35311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3579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78950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495527"/>
      </p:ext>
    </p:extLst>
  </p:cSld>
  <p:clrMapOvr>
    <a:masterClrMapping/>
  </p:clrMapOvr>
  <p:transition spd="slow" advClick="0" advTm="2000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24/9/2025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417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24/9/2025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965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24/9/2025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042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24/9/2025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34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24/9/2025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419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24/9/2025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425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C6F32-809B-4A83-821D-D07C0E8E5FD3}" type="datetimeFigureOut">
              <a:rPr lang="en-US" smtClean="0"/>
              <a:t>24/9/2025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72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400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/>
              <a:t>24/9/2025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16864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audio" Target="../media/audio1.wav"/><Relationship Id="rId7" Type="http://schemas.microsoft.com/office/2007/relationships/hdphoto" Target="../media/hdphoto5.wd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6.jpg"/><Relationship Id="rId5" Type="http://schemas.microsoft.com/office/2007/relationships/hdphoto" Target="../media/hdphoto4.wdp"/><Relationship Id="rId10" Type="http://schemas.openxmlformats.org/officeDocument/2006/relationships/image" Target="../media/image33.png"/><Relationship Id="rId4" Type="http://schemas.openxmlformats.org/officeDocument/2006/relationships/image" Target="../media/image28.png"/><Relationship Id="rId9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audio" Target="../media/audio1.wav"/><Relationship Id="rId7" Type="http://schemas.microsoft.com/office/2007/relationships/hdphoto" Target="../media/hdphoto5.wd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7.jpg"/><Relationship Id="rId5" Type="http://schemas.microsoft.com/office/2007/relationships/hdphoto" Target="../media/hdphoto4.wdp"/><Relationship Id="rId10" Type="http://schemas.openxmlformats.org/officeDocument/2006/relationships/image" Target="../media/image33.png"/><Relationship Id="rId4" Type="http://schemas.openxmlformats.org/officeDocument/2006/relationships/image" Target="../media/image28.png"/><Relationship Id="rId9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40.jpe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11" Type="http://schemas.openxmlformats.org/officeDocument/2006/relationships/image" Target="../media/image34.jpg"/><Relationship Id="rId5" Type="http://schemas.openxmlformats.org/officeDocument/2006/relationships/image" Target="../media/image30.png"/><Relationship Id="rId10" Type="http://schemas.microsoft.com/office/2007/relationships/hdphoto" Target="../media/hdphoto7.wdp"/><Relationship Id="rId4" Type="http://schemas.microsoft.com/office/2007/relationships/hdphoto" Target="../media/hdphoto4.wdp"/><Relationship Id="rId9" Type="http://schemas.openxmlformats.org/officeDocument/2006/relationships/image" Target="../media/image38.png"/><Relationship Id="rId14" Type="http://schemas.openxmlformats.org/officeDocument/2006/relationships/image" Target="../media/image37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8.png"/><Relationship Id="rId7" Type="http://schemas.openxmlformats.org/officeDocument/2006/relationships/image" Target="../media/image34.jp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7.wdp"/><Relationship Id="rId5" Type="http://schemas.openxmlformats.org/officeDocument/2006/relationships/image" Target="../media/image38.png"/><Relationship Id="rId4" Type="http://schemas.microsoft.com/office/2007/relationships/hdphoto" Target="../media/hdphoto4.wdp"/><Relationship Id="rId9" Type="http://schemas.openxmlformats.org/officeDocument/2006/relationships/image" Target="../media/image4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g"/><Relationship Id="rId5" Type="http://schemas.openxmlformats.org/officeDocument/2006/relationships/image" Target="../media/image42.png"/><Relationship Id="rId4" Type="http://schemas.microsoft.com/office/2007/relationships/hdphoto" Target="../media/hdphoto4.wdp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openxmlformats.org/officeDocument/2006/relationships/image" Target="../media/image46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5.jpeg"/><Relationship Id="rId5" Type="http://schemas.openxmlformats.org/officeDocument/2006/relationships/image" Target="../media/image33.png"/><Relationship Id="rId4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28.png"/><Relationship Id="rId7" Type="http://schemas.openxmlformats.org/officeDocument/2006/relationships/image" Target="../media/image33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5" Type="http://schemas.openxmlformats.org/officeDocument/2006/relationships/image" Target="../media/image44.png"/><Relationship Id="rId4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microsoft.com/office/2007/relationships/hdphoto" Target="../media/hdphoto3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7.png"/><Relationship Id="rId5" Type="http://schemas.microsoft.com/office/2007/relationships/hdphoto" Target="../media/hdphoto2.wdp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audio" Target="../media/audio1.wav"/><Relationship Id="rId7" Type="http://schemas.microsoft.com/office/2007/relationships/hdphoto" Target="../media/hdphoto5.wdp"/><Relationship Id="rId12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2.png"/><Relationship Id="rId5" Type="http://schemas.microsoft.com/office/2007/relationships/hdphoto" Target="../media/hdphoto4.wdp"/><Relationship Id="rId10" Type="http://schemas.microsoft.com/office/2007/relationships/hdphoto" Target="../media/hdphoto6.wdp"/><Relationship Id="rId4" Type="http://schemas.openxmlformats.org/officeDocument/2006/relationships/image" Target="../media/image28.png"/><Relationship Id="rId9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audio" Target="../media/audio1.wav"/><Relationship Id="rId7" Type="http://schemas.microsoft.com/office/2007/relationships/hdphoto" Target="../media/hdphoto5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4.jpg"/><Relationship Id="rId5" Type="http://schemas.microsoft.com/office/2007/relationships/hdphoto" Target="../media/hdphoto4.wdp"/><Relationship Id="rId10" Type="http://schemas.openxmlformats.org/officeDocument/2006/relationships/image" Target="../media/image33.png"/><Relationship Id="rId4" Type="http://schemas.openxmlformats.org/officeDocument/2006/relationships/image" Target="../media/image28.png"/><Relationship Id="rId9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audio" Target="../media/audio1.wav"/><Relationship Id="rId7" Type="http://schemas.microsoft.com/office/2007/relationships/hdphoto" Target="../media/hdphoto5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5.jpeg"/><Relationship Id="rId5" Type="http://schemas.microsoft.com/office/2007/relationships/hdphoto" Target="../media/hdphoto4.wdp"/><Relationship Id="rId10" Type="http://schemas.openxmlformats.org/officeDocument/2006/relationships/image" Target="../media/image33.png"/><Relationship Id="rId4" Type="http://schemas.openxmlformats.org/officeDocument/2006/relationships/image" Target="../media/image28.png"/><Relationship Id="rId9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图片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669" y="1267037"/>
            <a:ext cx="9874581" cy="3756693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8527" y="4915578"/>
            <a:ext cx="3003473" cy="140669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05774"/>
            <a:ext cx="12192000" cy="125222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898" y="5318943"/>
            <a:ext cx="12192000" cy="153905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2661" y="4400587"/>
            <a:ext cx="1790496" cy="198097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0900" y="4720083"/>
            <a:ext cx="1201460" cy="1341982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898" y="5143069"/>
            <a:ext cx="2792259" cy="1088341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7314" y="5845075"/>
            <a:ext cx="1101646" cy="632092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743" y="3961988"/>
            <a:ext cx="2264238" cy="2775264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380" y="609584"/>
            <a:ext cx="1303954" cy="1259753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675" y="5283816"/>
            <a:ext cx="4891672" cy="1353873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339" y="349233"/>
            <a:ext cx="2155720" cy="628650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5460" y="372666"/>
            <a:ext cx="1866900" cy="1771650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2" y="1156774"/>
            <a:ext cx="1636497" cy="1975083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1360" y="3609930"/>
            <a:ext cx="1704722" cy="1219200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6147" y="6291429"/>
            <a:ext cx="361950" cy="371475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36" y="407677"/>
            <a:ext cx="1480533" cy="628650"/>
          </a:xfrm>
          <a:prstGeom prst="rect">
            <a:avLst/>
          </a:prstGeom>
        </p:spPr>
      </p:pic>
      <p:pic>
        <p:nvPicPr>
          <p:cNvPr id="55" name="图片 5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31565">
            <a:off x="1715695" y="2407454"/>
            <a:ext cx="744732" cy="719487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175552" y="1760767"/>
            <a:ext cx="10506808" cy="2012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endParaRPr lang="en-US" sz="3200" b="1" dirty="0" smtClean="0">
              <a:solidFill>
                <a:srgbClr val="FFFF00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HP001 4 hàng" pitchFamily="34" charset="0"/>
              <a:cs typeface="Arial"/>
              <a:sym typeface="Arial"/>
            </a:endParaRPr>
          </a:p>
          <a:p>
            <a:pPr algn="ctr">
              <a:lnSpc>
                <a:spcPct val="130000"/>
              </a:lnSpc>
            </a:pPr>
            <a:r>
              <a:rPr lang="en-US" sz="3200" b="1" dirty="0" err="1" smtClean="0">
                <a:solidFill>
                  <a:srgbClr val="FFFF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HP001 4 hàng" pitchFamily="34" charset="0"/>
                <a:cs typeface="Arial"/>
                <a:sym typeface="Arial"/>
              </a:rPr>
              <a:t>Luyện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HP001 4 hàng" pitchFamily="34" charset="0"/>
                <a:cs typeface="Arial"/>
                <a:sym typeface="Arial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HP001 4 hàng" pitchFamily="34" charset="0"/>
                <a:cs typeface="Arial"/>
                <a:sym typeface="Arial"/>
              </a:rPr>
              <a:t>tập</a:t>
            </a:r>
            <a:endParaRPr lang="en-US" sz="3200" b="1" dirty="0" smtClean="0">
              <a:solidFill>
                <a:srgbClr val="FFFF00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HP001 4 hàng" pitchFamily="34" charset="0"/>
              <a:cs typeface="Arial"/>
              <a:sym typeface="Arial"/>
            </a:endParaRPr>
          </a:p>
          <a:p>
            <a:pPr algn="ctr">
              <a:lnSpc>
                <a:spcPct val="130000"/>
              </a:lnSpc>
            </a:pPr>
            <a:r>
              <a:rPr lang="en-US" sz="3200" b="1" dirty="0" err="1" smtClean="0">
                <a:solidFill>
                  <a:srgbClr val="FFFF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HP001 4 hàng" pitchFamily="34" charset="0"/>
                <a:cs typeface="Arial"/>
                <a:sym typeface="Arial"/>
              </a:rPr>
              <a:t>Từ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HP001 4 hàng" pitchFamily="34" charset="0"/>
                <a:cs typeface="Arial"/>
                <a:sym typeface="Arial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HP001 4 hàng" pitchFamily="34" charset="0"/>
                <a:cs typeface="Arial"/>
                <a:sym typeface="Arial"/>
              </a:rPr>
              <a:t>ngữ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HP001 4 hàng" pitchFamily="34" charset="0"/>
                <a:cs typeface="Arial"/>
                <a:sym typeface="Arial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HP001 4 hàng" pitchFamily="34" charset="0"/>
                <a:cs typeface="Arial"/>
                <a:sym typeface="Arial"/>
              </a:rPr>
              <a:t>chỉ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HP001 4 hàng" pitchFamily="34" charset="0"/>
                <a:cs typeface="Arial"/>
                <a:sym typeface="Arial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HP001 4 hàng" pitchFamily="34" charset="0"/>
                <a:cs typeface="Arial"/>
                <a:sym typeface="Arial"/>
              </a:rPr>
              <a:t>sự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HP001 4 hàng" pitchFamily="34" charset="0"/>
                <a:cs typeface="Arial"/>
                <a:sym typeface="Arial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HP001 4 hàng" pitchFamily="34" charset="0"/>
                <a:cs typeface="Arial"/>
                <a:sym typeface="Arial"/>
              </a:rPr>
              <a:t>vật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HP001 4 hàng" pitchFamily="34" charset="0"/>
                <a:cs typeface="Arial"/>
                <a:sym typeface="Arial"/>
              </a:rPr>
              <a:t>, </a:t>
            </a:r>
            <a:r>
              <a:rPr lang="en-US" sz="3200" b="1" dirty="0" err="1" smtClean="0">
                <a:solidFill>
                  <a:srgbClr val="FFFF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HP001 4 hàng" pitchFamily="34" charset="0"/>
                <a:cs typeface="Arial"/>
                <a:sym typeface="Arial"/>
              </a:rPr>
              <a:t>đặc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HP001 4 hàng" pitchFamily="34" charset="0"/>
                <a:cs typeface="Arial"/>
                <a:sym typeface="Arial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HP001 4 hàng" pitchFamily="34" charset="0"/>
                <a:cs typeface="Arial"/>
                <a:sym typeface="Arial"/>
              </a:rPr>
              <a:t>điểm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HP001 4 hàng" pitchFamily="34" charset="0"/>
                <a:cs typeface="Arial"/>
                <a:sym typeface="Arial"/>
              </a:rPr>
              <a:t>. </a:t>
            </a:r>
            <a:r>
              <a:rPr lang="en-US" sz="3200" b="1" dirty="0" err="1" smtClean="0">
                <a:solidFill>
                  <a:srgbClr val="FFFF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HP001 4 hàng" pitchFamily="34" charset="0"/>
                <a:cs typeface="Arial"/>
                <a:sym typeface="Arial"/>
              </a:rPr>
              <a:t>Câu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HP001 4 hàng" pitchFamily="34" charset="0"/>
                <a:cs typeface="Arial"/>
                <a:sym typeface="Arial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HP001 4 hàng" pitchFamily="34" charset="0"/>
                <a:cs typeface="Arial"/>
                <a:sym typeface="Arial"/>
              </a:rPr>
              <a:t>nêu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HP001 4 hàng" pitchFamily="34" charset="0"/>
                <a:cs typeface="Arial"/>
                <a:sym typeface="Arial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HP001 4 hàng" pitchFamily="34" charset="0"/>
                <a:cs typeface="Arial"/>
                <a:sym typeface="Arial"/>
              </a:rPr>
              <a:t>đặc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HP001 4 hàng" pitchFamily="34" charset="0"/>
                <a:cs typeface="Arial"/>
                <a:sym typeface="Arial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HP001 4 hàng" pitchFamily="34" charset="0"/>
                <a:cs typeface="Arial"/>
                <a:sym typeface="Arial"/>
              </a:rPr>
              <a:t>điểm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HP001 4 hàng" pitchFamily="34" charset="0"/>
                <a:cs typeface="Arial"/>
                <a:sym typeface="Arial"/>
              </a:rPr>
              <a:t>.</a:t>
            </a:r>
            <a:endParaRPr lang="en-US" sz="3200" b="1" dirty="0">
              <a:solidFill>
                <a:srgbClr val="FFFF00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HP001 4 hàng" pitchFamily="34" charset="0"/>
              <a:cs typeface="Arial"/>
              <a:sym typeface="Arial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736" y="2672056"/>
            <a:ext cx="2066925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37373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3" presetClass="path" presetSubtype="0" repeatCount="indefinite" autoRev="1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-2.08333E-6 2.22222E-6 L 0.09753 2.22222E-6 " pathEditMode="relative" rAng="0" ptsTypes="AA">
                                      <p:cBhvr>
                                        <p:cTn id="13" dur="5000" spd="-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70" y="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96296E-6 L 0.08985 0.00371 " pathEditMode="relative" rAng="0" ptsTypes="AA">
                                      <p:cBhvr>
                                        <p:cTn id="18" dur="5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92" y="185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57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6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5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9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9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2" presetClass="emph" presetSubtype="0" repeatCount="indefinite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8" presetClass="emph" presetSubtype="0" repeatCount="indefinite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Rot by="21600000">
                                      <p:cBhvr>
                                        <p:cTn id="43" dur="27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8" presetClass="emph" presetSubtype="0" repeatCount="indefinite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Rot by="21600000">
                                      <p:cBhvr>
                                        <p:cTn id="48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2" presetClass="entr" presetSubtype="2" fill="hold" nodeType="withEffect">
                                  <p:stCondLst>
                                    <p:cond delay="62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3" presetClass="path" presetSubtype="0" repeatCount="indefinite" autoRev="1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-2.08333E-6 2.22222E-6 L 0.09753 2.22222E-6 " pathEditMode="relative" rAng="0" ptsTypes="AA">
                                      <p:cBhvr>
                                        <p:cTn id="57" dur="50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7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6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Oval 18"/>
          <p:cNvSpPr/>
          <p:nvPr/>
        </p:nvSpPr>
        <p:spPr>
          <a:xfrm>
            <a:off x="268302" y="467121"/>
            <a:ext cx="609600" cy="6096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54102" y="556418"/>
            <a:ext cx="7391400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dirty="0" err="1"/>
              <a:t>Giải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đố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tìm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ngữ</a:t>
            </a:r>
            <a:r>
              <a:rPr lang="en-US" dirty="0"/>
              <a:t> </a:t>
            </a:r>
            <a:r>
              <a:rPr lang="en-US" dirty="0" err="1"/>
              <a:t>chỉ</a:t>
            </a:r>
            <a:r>
              <a:rPr lang="en-US" dirty="0"/>
              <a:t> </a:t>
            </a:r>
            <a:r>
              <a:rPr lang="en-US" dirty="0" err="1"/>
              <a:t>sự</a:t>
            </a:r>
            <a:r>
              <a:rPr lang="en-US" dirty="0"/>
              <a:t> </a:t>
            </a:r>
            <a:r>
              <a:rPr lang="en-US" dirty="0" err="1"/>
              <a:t>vật</a:t>
            </a:r>
            <a:r>
              <a:rPr lang="en-US" dirty="0"/>
              <a:t>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43131">
                        <a14:foregroundMark x1="17891" y1="38737" x2="30671" y2="32000"/>
                        <a14:foregroundMark x1="35144" y1="9263" x2="34824" y2="218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6709"/>
          <a:stretch/>
        </p:blipFill>
        <p:spPr>
          <a:xfrm>
            <a:off x="0" y="1956682"/>
            <a:ext cx="2581275" cy="452437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789" l="44728" r="94728">
                        <a14:foregroundMark x1="62141" y1="34526" x2="75879" y2="35789"/>
                        <a14:foregroundMark x1="84505" y1="11789" x2="89297" y2="25684"/>
                        <a14:foregroundMark x1="79073" y1="21474" x2="91214" y2="12211"/>
                        <a14:foregroundMark x1="79393" y1="14737" x2="90256" y2="23158"/>
                        <a14:foregroundMark x1="80351" y1="25263" x2="91534" y2="16000"/>
                        <a14:foregroundMark x1="90256" y1="21474" x2="93770" y2="21053"/>
                        <a14:foregroundMark x1="89617" y1="18526" x2="93770" y2="19789"/>
                        <a14:foregroundMark x1="83227" y1="10947" x2="88658" y2="26105"/>
                        <a14:foregroundMark x1="87380" y1="8842" x2="86741" y2="248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848" t="-1991" r="6707" b="1991"/>
          <a:stretch/>
        </p:blipFill>
        <p:spPr>
          <a:xfrm>
            <a:off x="268302" y="1864634"/>
            <a:ext cx="2828925" cy="4524375"/>
          </a:xfrm>
          <a:prstGeom prst="rect">
            <a:avLst/>
          </a:prstGeom>
        </p:spPr>
      </p:pic>
      <p:pic>
        <p:nvPicPr>
          <p:cNvPr id="18" name="图片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424" y="5478549"/>
            <a:ext cx="3607576" cy="1236720"/>
          </a:xfrm>
          <a:prstGeom prst="rect">
            <a:avLst/>
          </a:prstGeom>
        </p:spPr>
      </p:pic>
      <p:pic>
        <p:nvPicPr>
          <p:cNvPr id="22" name="图片 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>
            <a:off x="10895194" y="414359"/>
            <a:ext cx="1273300" cy="1891039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3467100" y="1493296"/>
            <a:ext cx="7429500" cy="3497804"/>
            <a:chOff x="3467100" y="1493296"/>
            <a:chExt cx="7429500" cy="3497804"/>
          </a:xfrm>
        </p:grpSpPr>
        <p:grpSp>
          <p:nvGrpSpPr>
            <p:cNvPr id="8" name="Group 7"/>
            <p:cNvGrpSpPr/>
            <p:nvPr/>
          </p:nvGrpSpPr>
          <p:grpSpPr>
            <a:xfrm>
              <a:off x="3467100" y="1493296"/>
              <a:ext cx="7429500" cy="3497804"/>
              <a:chOff x="3143250" y="1531396"/>
              <a:chExt cx="7429500" cy="3497804"/>
            </a:xfrm>
          </p:grpSpPr>
          <p:sp>
            <p:nvSpPr>
              <p:cNvPr id="21" name="TextBox 20"/>
              <p:cNvSpPr txBox="1"/>
              <p:nvPr/>
            </p:nvSpPr>
            <p:spPr>
              <a:xfrm>
                <a:off x="3181350" y="2293396"/>
                <a:ext cx="7391400" cy="584727"/>
              </a:xfrm>
              <a:prstGeom prst="rect">
                <a:avLst/>
              </a:prstGeom>
              <a:noFill/>
            </p:spPr>
            <p:txBody>
              <a:bodyPr wrap="square" lIns="91391" tIns="45696" rIns="91391" bIns="45696" rtlCol="0">
                <a:spAutoFit/>
              </a:bodyPr>
              <a:lstStyle/>
              <a:p>
                <a:pPr algn="just"/>
                <a:r>
                  <a:rPr lang="en-US" sz="3200" dirty="0">
                    <a:solidFill>
                      <a:srgbClr val="002060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	</a:t>
                </a:r>
                <a:endParaRPr lang="en-US" sz="3200" i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7" name="Rounded Rectangle 6"/>
              <p:cNvSpPr/>
              <p:nvPr/>
            </p:nvSpPr>
            <p:spPr>
              <a:xfrm>
                <a:off x="3143250" y="1531396"/>
                <a:ext cx="6781800" cy="3497804"/>
              </a:xfrm>
              <a:prstGeom prst="roundRect">
                <a:avLst/>
              </a:prstGeom>
              <a:noFill/>
              <a:ln w="28575">
                <a:solidFill>
                  <a:srgbClr val="00206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" name="Rectangle 1"/>
            <p:cNvSpPr/>
            <p:nvPr/>
          </p:nvSpPr>
          <p:spPr>
            <a:xfrm>
              <a:off x="3810000" y="2077640"/>
              <a:ext cx="6096000" cy="156966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         </a:t>
              </a:r>
              <a:r>
                <a:rPr lang="vi-VN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Thân em xưa ở bụi tre.</a:t>
              </a:r>
              <a:br>
                <a:rPr lang="vi-VN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</a:br>
              <a:r>
                <a:rPr lang="vi-VN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Mùa đông xếp lại mùa hè mở ra.</a:t>
              </a:r>
              <a:br>
                <a:rPr lang="vi-VN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</a:br>
              <a:r>
                <a:rPr lang="en-US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                                          </a:t>
              </a:r>
              <a:r>
                <a:rPr lang="vi-VN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Là cái gì?</a:t>
              </a:r>
              <a:endPara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467100" y="1493296"/>
            <a:ext cx="6781800" cy="3497804"/>
            <a:chOff x="4114800" y="5219383"/>
            <a:chExt cx="6781800" cy="3497804"/>
          </a:xfrm>
        </p:grpSpPr>
        <p:sp>
          <p:nvSpPr>
            <p:cNvPr id="28" name="Rounded Rectangle 27"/>
            <p:cNvSpPr/>
            <p:nvPr/>
          </p:nvSpPr>
          <p:spPr>
            <a:xfrm>
              <a:off x="4114800" y="5219383"/>
              <a:ext cx="6781800" cy="349780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206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327" b="8333"/>
            <a:stretch/>
          </p:blipFill>
          <p:spPr>
            <a:xfrm>
              <a:off x="5271667" y="5348966"/>
              <a:ext cx="4134097" cy="3238638"/>
            </a:xfrm>
            <a:prstGeom prst="rect">
              <a:avLst/>
            </a:prstGeom>
          </p:spPr>
        </p:pic>
      </p:grpSp>
      <p:sp>
        <p:nvSpPr>
          <p:cNvPr id="23" name="TextBox 22"/>
          <p:cNvSpPr txBox="1"/>
          <p:nvPr/>
        </p:nvSpPr>
        <p:spPr>
          <a:xfrm>
            <a:off x="8107376" y="4090745"/>
            <a:ext cx="17986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quạt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giấy</a:t>
            </a:r>
            <a:endParaRPr lang="en-US" sz="2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2630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6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Oval 18"/>
          <p:cNvSpPr/>
          <p:nvPr/>
        </p:nvSpPr>
        <p:spPr>
          <a:xfrm>
            <a:off x="268302" y="467121"/>
            <a:ext cx="609600" cy="6096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54102" y="556418"/>
            <a:ext cx="7391400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dirty="0" err="1"/>
              <a:t>Giải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đố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tìm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ngữ</a:t>
            </a:r>
            <a:r>
              <a:rPr lang="en-US" dirty="0"/>
              <a:t> </a:t>
            </a:r>
            <a:r>
              <a:rPr lang="en-US" dirty="0" err="1"/>
              <a:t>chỉ</a:t>
            </a:r>
            <a:r>
              <a:rPr lang="en-US" dirty="0"/>
              <a:t> </a:t>
            </a:r>
            <a:r>
              <a:rPr lang="en-US" dirty="0" err="1"/>
              <a:t>sự</a:t>
            </a:r>
            <a:r>
              <a:rPr lang="en-US" dirty="0"/>
              <a:t> </a:t>
            </a:r>
            <a:r>
              <a:rPr lang="en-US" dirty="0" err="1"/>
              <a:t>vật</a:t>
            </a:r>
            <a:r>
              <a:rPr lang="en-US" dirty="0"/>
              <a:t>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43131">
                        <a14:foregroundMark x1="17891" y1="38737" x2="30671" y2="32000"/>
                        <a14:foregroundMark x1="35144" y1="9263" x2="34824" y2="218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6709"/>
          <a:stretch/>
        </p:blipFill>
        <p:spPr>
          <a:xfrm>
            <a:off x="0" y="1956682"/>
            <a:ext cx="2581275" cy="452437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789" l="44728" r="94728">
                        <a14:foregroundMark x1="62141" y1="34526" x2="75879" y2="35789"/>
                        <a14:foregroundMark x1="84505" y1="11789" x2="89297" y2="25684"/>
                        <a14:foregroundMark x1="79073" y1="21474" x2="91214" y2="12211"/>
                        <a14:foregroundMark x1="79393" y1="14737" x2="90256" y2="23158"/>
                        <a14:foregroundMark x1="80351" y1="25263" x2="91534" y2="16000"/>
                        <a14:foregroundMark x1="90256" y1="21474" x2="93770" y2="21053"/>
                        <a14:foregroundMark x1="89617" y1="18526" x2="93770" y2="19789"/>
                        <a14:foregroundMark x1="83227" y1="10947" x2="88658" y2="26105"/>
                        <a14:foregroundMark x1="87380" y1="8842" x2="86741" y2="248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848" t="-1991" r="6707" b="1991"/>
          <a:stretch/>
        </p:blipFill>
        <p:spPr>
          <a:xfrm>
            <a:off x="268302" y="1864634"/>
            <a:ext cx="2828925" cy="4524375"/>
          </a:xfrm>
          <a:prstGeom prst="rect">
            <a:avLst/>
          </a:prstGeom>
        </p:spPr>
      </p:pic>
      <p:pic>
        <p:nvPicPr>
          <p:cNvPr id="18" name="图片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424" y="5478549"/>
            <a:ext cx="3607576" cy="1236720"/>
          </a:xfrm>
          <a:prstGeom prst="rect">
            <a:avLst/>
          </a:prstGeom>
        </p:spPr>
      </p:pic>
      <p:pic>
        <p:nvPicPr>
          <p:cNvPr id="22" name="图片 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>
            <a:off x="10895194" y="414359"/>
            <a:ext cx="1273300" cy="1891039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3467100" y="1493296"/>
            <a:ext cx="7429500" cy="3497804"/>
            <a:chOff x="3467100" y="1493296"/>
            <a:chExt cx="7429500" cy="3497804"/>
          </a:xfrm>
        </p:grpSpPr>
        <p:grpSp>
          <p:nvGrpSpPr>
            <p:cNvPr id="3" name="Group 2"/>
            <p:cNvGrpSpPr/>
            <p:nvPr/>
          </p:nvGrpSpPr>
          <p:grpSpPr>
            <a:xfrm>
              <a:off x="3467100" y="1493296"/>
              <a:ext cx="7429500" cy="3497804"/>
              <a:chOff x="3467100" y="1493296"/>
              <a:chExt cx="7429500" cy="3497804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3467100" y="1493296"/>
                <a:ext cx="7429500" cy="3497804"/>
                <a:chOff x="3143250" y="1531396"/>
                <a:chExt cx="7429500" cy="3497804"/>
              </a:xfrm>
            </p:grpSpPr>
            <p:sp>
              <p:nvSpPr>
                <p:cNvPr id="21" name="TextBox 20"/>
                <p:cNvSpPr txBox="1"/>
                <p:nvPr/>
              </p:nvSpPr>
              <p:spPr>
                <a:xfrm>
                  <a:off x="3181350" y="2293396"/>
                  <a:ext cx="7391400" cy="584727"/>
                </a:xfrm>
                <a:prstGeom prst="rect">
                  <a:avLst/>
                </a:prstGeom>
                <a:noFill/>
              </p:spPr>
              <p:txBody>
                <a:bodyPr wrap="square" lIns="91391" tIns="45696" rIns="91391" bIns="45696" rtlCol="0">
                  <a:spAutoFit/>
                </a:bodyPr>
                <a:lstStyle/>
                <a:p>
                  <a:pPr algn="just"/>
                  <a:r>
                    <a:rPr lang="en-US" sz="3200" dirty="0">
                      <a:solidFill>
                        <a:srgbClr val="002060"/>
                      </a:solidFill>
                      <a:latin typeface="Arial-Rounded" panose="020B0500000000000000" pitchFamily="34" charset="0"/>
                      <a:ea typeface="Arial-Rounded" panose="020B0500000000000000" pitchFamily="34" charset="0"/>
                      <a:cs typeface="Arial-Rounded" panose="020B0500000000000000" pitchFamily="34" charset="0"/>
                    </a:rPr>
                    <a:t>	</a:t>
                  </a:r>
                  <a:endParaRPr lang="en-US" sz="3200" i="1" dirty="0">
                    <a:solidFill>
                      <a:srgbClr val="002060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  <p:sp>
              <p:nvSpPr>
                <p:cNvPr id="7" name="Rounded Rectangle 6"/>
                <p:cNvSpPr/>
                <p:nvPr/>
              </p:nvSpPr>
              <p:spPr>
                <a:xfrm>
                  <a:off x="3143250" y="1531396"/>
                  <a:ext cx="6781800" cy="3497804"/>
                </a:xfrm>
                <a:prstGeom prst="roundRect">
                  <a:avLst/>
                </a:prstGeom>
                <a:noFill/>
                <a:ln w="28575">
                  <a:solidFill>
                    <a:srgbClr val="002060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" name="Rectangle 1"/>
              <p:cNvSpPr/>
              <p:nvPr/>
            </p:nvSpPr>
            <p:spPr>
              <a:xfrm>
                <a:off x="3810000" y="2077640"/>
                <a:ext cx="6096000" cy="584775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endParaRPr lang="en-US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</p:grpSp>
        <p:sp>
          <p:nvSpPr>
            <p:cNvPr id="4" name="Rectangle 3"/>
            <p:cNvSpPr/>
            <p:nvPr/>
          </p:nvSpPr>
          <p:spPr>
            <a:xfrm>
              <a:off x="3867150" y="2378358"/>
              <a:ext cx="6096000" cy="156966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     </a:t>
              </a:r>
              <a:r>
                <a:rPr lang="vi-VN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Cái gì hai lưỡi không răng</a:t>
              </a:r>
              <a:br>
                <a:rPr lang="vi-VN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</a:br>
              <a:r>
                <a:rPr lang="vi-VN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Mà nhai giấy vải băng băng lạ kì</a:t>
              </a:r>
              <a:br>
                <a:rPr lang="vi-VN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</a:br>
              <a:r>
                <a:rPr lang="en-US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                                          </a:t>
              </a:r>
              <a:r>
                <a:rPr lang="vi-VN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Là cái gì?</a:t>
              </a:r>
              <a:endPara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465734" y="1490507"/>
            <a:ext cx="6781800" cy="3497804"/>
            <a:chOff x="3300115" y="4966367"/>
            <a:chExt cx="6781800" cy="3497804"/>
          </a:xfrm>
        </p:grpSpPr>
        <p:sp>
          <p:nvSpPr>
            <p:cNvPr id="28" name="Rounded Rectangle 27"/>
            <p:cNvSpPr/>
            <p:nvPr/>
          </p:nvSpPr>
          <p:spPr>
            <a:xfrm>
              <a:off x="3300115" y="4966367"/>
              <a:ext cx="6781800" cy="349780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206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818" b="12445"/>
            <a:stretch/>
          </p:blipFill>
          <p:spPr>
            <a:xfrm>
              <a:off x="3856435" y="5136482"/>
              <a:ext cx="3865750" cy="3005132"/>
            </a:xfrm>
            <a:prstGeom prst="rect">
              <a:avLst/>
            </a:prstGeom>
          </p:spPr>
        </p:pic>
      </p:grpSp>
      <p:sp>
        <p:nvSpPr>
          <p:cNvPr id="23" name="TextBox 22"/>
          <p:cNvSpPr txBox="1"/>
          <p:nvPr/>
        </p:nvSpPr>
        <p:spPr>
          <a:xfrm>
            <a:off x="8164527" y="4126821"/>
            <a:ext cx="17986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kéo</a:t>
            </a:r>
            <a:endParaRPr lang="en-US" sz="2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2313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6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Oval 18"/>
          <p:cNvSpPr/>
          <p:nvPr/>
        </p:nvSpPr>
        <p:spPr>
          <a:xfrm>
            <a:off x="268302" y="467121"/>
            <a:ext cx="609600" cy="6096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54102" y="556418"/>
            <a:ext cx="7391400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dirty="0" err="1"/>
              <a:t>Giải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đố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tìm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ngữ</a:t>
            </a:r>
            <a:r>
              <a:rPr lang="en-US" dirty="0"/>
              <a:t> </a:t>
            </a:r>
            <a:r>
              <a:rPr lang="en-US" dirty="0" err="1"/>
              <a:t>chỉ</a:t>
            </a:r>
            <a:r>
              <a:rPr lang="en-US" dirty="0"/>
              <a:t> </a:t>
            </a:r>
            <a:r>
              <a:rPr lang="en-US" dirty="0" err="1"/>
              <a:t>sự</a:t>
            </a:r>
            <a:r>
              <a:rPr lang="en-US" dirty="0"/>
              <a:t> </a:t>
            </a:r>
            <a:r>
              <a:rPr lang="en-US" dirty="0" err="1"/>
              <a:t>vật</a:t>
            </a:r>
            <a:r>
              <a:rPr lang="en-US" dirty="0"/>
              <a:t>.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789" l="44728" r="94728">
                        <a14:foregroundMark x1="62141" y1="34526" x2="75879" y2="35789"/>
                        <a14:foregroundMark x1="84505" y1="11789" x2="89297" y2="25684"/>
                        <a14:foregroundMark x1="79073" y1="21474" x2="91214" y2="12211"/>
                        <a14:foregroundMark x1="79393" y1="14737" x2="90256" y2="23158"/>
                        <a14:foregroundMark x1="80351" y1="25263" x2="91534" y2="16000"/>
                        <a14:foregroundMark x1="90256" y1="21474" x2="93770" y2="21053"/>
                        <a14:foregroundMark x1="89617" y1="18526" x2="93770" y2="19789"/>
                        <a14:foregroundMark x1="83227" y1="10947" x2="88658" y2="26105"/>
                        <a14:foregroundMark x1="87380" y1="8842" x2="86741" y2="248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848" t="-1991" r="6707" b="1991"/>
          <a:stretch/>
        </p:blipFill>
        <p:spPr>
          <a:xfrm>
            <a:off x="1" y="4078820"/>
            <a:ext cx="1737719" cy="2779180"/>
          </a:xfrm>
          <a:prstGeom prst="rect">
            <a:avLst/>
          </a:prstGeom>
        </p:spPr>
      </p:pic>
      <p:pic>
        <p:nvPicPr>
          <p:cNvPr id="18" name="图片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424" y="5478549"/>
            <a:ext cx="3607576" cy="1236720"/>
          </a:xfrm>
          <a:prstGeom prst="rect">
            <a:avLst/>
          </a:prstGeom>
        </p:spPr>
      </p:pic>
      <p:pic>
        <p:nvPicPr>
          <p:cNvPr id="22" name="图片 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>
            <a:off x="10895194" y="-1"/>
            <a:ext cx="1273300" cy="150149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27222" y1="18111" x2="33889" y2="3111"/>
                        <a14:foregroundMark x1="35556" y1="3333" x2="60556" y2="1444"/>
                        <a14:foregroundMark x1="62778" y1="1444" x2="70000" y2="5889"/>
                        <a14:foregroundMark x1="49778" y1="21444" x2="51111" y2="29444"/>
                        <a14:foregroundMark x1="44444" y1="40889" x2="51667" y2="61444"/>
                        <a14:foregroundMark x1="49222" y1="38111" x2="53889" y2="40000"/>
                        <a14:foregroundMark x1="68111" y1="48667" x2="71444" y2="51667"/>
                        <a14:foregroundMark x1="70889" y1="59222" x2="73333" y2="63333"/>
                        <a14:foregroundMark x1="67222" y1="67778" x2="69444" y2="73111"/>
                        <a14:foregroundMark x1="62000" y1="75889" x2="62222" y2="80556"/>
                        <a14:foregroundMark x1="68111" y1="85556" x2="74222" y2="94444"/>
                        <a14:foregroundMark x1="49778" y1="78333" x2="50556" y2="83333"/>
                        <a14:foregroundMark x1="29778" y1="59222" x2="30000" y2="63333"/>
                        <a14:foregroundMark x1="34222" y1="50889" x2="35556" y2="53333"/>
                        <a14:foregroundMark x1="35000" y1="68667" x2="32556" y2="73333"/>
                        <a14:foregroundMark x1="31667" y1="87000" x2="26667" y2="9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854" y="1501491"/>
            <a:ext cx="1607814" cy="160781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9613" y="1506995"/>
            <a:ext cx="2024663" cy="151560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3694" y="1730216"/>
            <a:ext cx="1531035" cy="1292384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74471" y="3533963"/>
            <a:ext cx="23182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lang="en-US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đồng</a:t>
            </a:r>
            <a:r>
              <a:rPr lang="en-US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</a:t>
            </a:r>
            <a:endParaRPr lang="en-US" sz="24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825036" y="3562594"/>
            <a:ext cx="21146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lang="en-US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bút</a:t>
            </a:r>
            <a:r>
              <a:rPr lang="en-US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chì</a:t>
            </a:r>
            <a:endParaRPr lang="en-US" sz="24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404556" y="3590283"/>
            <a:ext cx="12971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Cục</a:t>
            </a:r>
            <a:r>
              <a:rPr lang="en-US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tẩy</a:t>
            </a:r>
            <a:endParaRPr lang="en-US" sz="24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340717" y="3494993"/>
            <a:ext cx="1424828" cy="652247"/>
          </a:xfrm>
          <a:prstGeom prst="roundRect">
            <a:avLst/>
          </a:prstGeom>
          <a:noFill/>
          <a:ln w="28575"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2686850" y="3477916"/>
            <a:ext cx="2252867" cy="652247"/>
          </a:xfrm>
          <a:prstGeom prst="roundRect">
            <a:avLst/>
          </a:prstGeom>
          <a:noFill/>
          <a:ln w="28575"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32837" y="3438671"/>
            <a:ext cx="2401532" cy="652247"/>
          </a:xfrm>
          <a:prstGeom prst="roundRect">
            <a:avLst/>
          </a:prstGeom>
          <a:noFill/>
          <a:ln w="28575"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2705100" y="4933950"/>
            <a:ext cx="640434" cy="36195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3868752" y="4853315"/>
            <a:ext cx="299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lang="en-US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endParaRPr lang="en-US" sz="32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27" b="8333"/>
          <a:stretch/>
        </p:blipFill>
        <p:spPr>
          <a:xfrm>
            <a:off x="7345059" y="1592664"/>
            <a:ext cx="2000886" cy="1567488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7647820" y="3590283"/>
            <a:ext cx="15856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Quạt</a:t>
            </a:r>
            <a:r>
              <a:rPr lang="en-US" sz="24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giấy</a:t>
            </a:r>
            <a:endParaRPr lang="en-US" sz="24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7583980" y="3494993"/>
            <a:ext cx="1585419" cy="652247"/>
          </a:xfrm>
          <a:prstGeom prst="roundRect">
            <a:avLst/>
          </a:prstGeom>
          <a:noFill/>
          <a:ln w="28575"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18" b="12445"/>
          <a:stretch/>
        </p:blipFill>
        <p:spPr>
          <a:xfrm>
            <a:off x="9963413" y="1730216"/>
            <a:ext cx="1863561" cy="1448683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9946154" y="3673077"/>
            <a:ext cx="12795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24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kéo</a:t>
            </a:r>
            <a:endParaRPr lang="en-US" sz="24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9882314" y="3577787"/>
            <a:ext cx="1585419" cy="652247"/>
          </a:xfrm>
          <a:prstGeom prst="roundRect">
            <a:avLst/>
          </a:prstGeom>
          <a:noFill/>
          <a:ln w="28575"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583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1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1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11" grpId="0" animBg="1"/>
      <p:bldP spid="32" grpId="0" animBg="1"/>
      <p:bldP spid="33" grpId="0" animBg="1"/>
      <p:bldP spid="12" grpId="0" animBg="1"/>
      <p:bldP spid="34" grpId="0"/>
      <p:bldP spid="28" grpId="0"/>
      <p:bldP spid="35" grpId="0" animBg="1"/>
      <p:bldP spid="37" grpId="0"/>
      <p:bldP spid="3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>
            <a:off x="10895194" y="414359"/>
            <a:ext cx="1273300" cy="189103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9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Oval 13"/>
          <p:cNvSpPr/>
          <p:nvPr/>
        </p:nvSpPr>
        <p:spPr>
          <a:xfrm>
            <a:off x="268302" y="467121"/>
            <a:ext cx="609600" cy="6096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54101" y="556418"/>
            <a:ext cx="8673769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dirty="0" err="1"/>
              <a:t>Tìm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ngữ</a:t>
            </a:r>
            <a:r>
              <a:rPr lang="en-US" dirty="0"/>
              <a:t> </a:t>
            </a:r>
            <a:r>
              <a:rPr lang="en-US" dirty="0" err="1"/>
              <a:t>chỉ</a:t>
            </a:r>
            <a:r>
              <a:rPr lang="en-US" dirty="0"/>
              <a:t> </a:t>
            </a:r>
            <a:r>
              <a:rPr lang="en-US" dirty="0" err="1"/>
              <a:t>đặc</a:t>
            </a:r>
            <a:r>
              <a:rPr lang="en-US" dirty="0"/>
              <a:t> </a:t>
            </a:r>
            <a:r>
              <a:rPr lang="en-US" dirty="0" err="1"/>
              <a:t>điểm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đố</a:t>
            </a:r>
            <a:r>
              <a:rPr lang="en-US" dirty="0"/>
              <a:t> </a:t>
            </a:r>
            <a:r>
              <a:rPr lang="en-US" dirty="0" err="1"/>
              <a:t>trên</a:t>
            </a:r>
            <a:r>
              <a:rPr lang="en-US" dirty="0"/>
              <a:t>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839821" y="1454947"/>
            <a:ext cx="16995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M: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chậm</a:t>
            </a:r>
            <a:endParaRPr lang="en-US" sz="3200" b="1" dirty="0">
              <a:solidFill>
                <a:schemeClr val="accent2">
                  <a:lumMod val="7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27222" y1="18111" x2="33889" y2="3111"/>
                        <a14:foregroundMark x1="35556" y1="3333" x2="60556" y2="1444"/>
                        <a14:foregroundMark x1="62778" y1="1444" x2="70000" y2="5889"/>
                        <a14:foregroundMark x1="49778" y1="21444" x2="51111" y2="29444"/>
                        <a14:foregroundMark x1="44444" y1="40889" x2="51667" y2="61444"/>
                        <a14:foregroundMark x1="49222" y1="38111" x2="53889" y2="40000"/>
                        <a14:foregroundMark x1="68111" y1="48667" x2="71444" y2="51667"/>
                        <a14:foregroundMark x1="70889" y1="59222" x2="73333" y2="63333"/>
                        <a14:foregroundMark x1="67222" y1="67778" x2="69444" y2="73111"/>
                        <a14:foregroundMark x1="62000" y1="75889" x2="62222" y2="80556"/>
                        <a14:foregroundMark x1="68111" y1="85556" x2="74222" y2="94444"/>
                        <a14:foregroundMark x1="49778" y1="78333" x2="50556" y2="83333"/>
                        <a14:foregroundMark x1="29778" y1="59222" x2="30000" y2="63333"/>
                        <a14:foregroundMark x1="34222" y1="50889" x2="35556" y2="53333"/>
                        <a14:foregroundMark x1="35000" y1="68667" x2="32556" y2="73333"/>
                        <a14:foregroundMark x1="31667" y1="87000" x2="26667" y2="9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953" y="1350176"/>
            <a:ext cx="1607814" cy="160781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772" y="4238537"/>
            <a:ext cx="2434519" cy="182241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TextBox 19"/>
          <p:cNvSpPr txBox="1"/>
          <p:nvPr/>
        </p:nvSpPr>
        <p:spPr>
          <a:xfrm>
            <a:off x="2850127" y="2182599"/>
            <a:ext cx="40334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khoan thai, dài, nhanh</a:t>
            </a:r>
            <a:endParaRPr lang="en-US" sz="32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012866" y="5288111"/>
            <a:ext cx="10951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Mòn</a:t>
            </a:r>
            <a:endParaRPr lang="en-US" sz="32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279809" y="5371049"/>
            <a:ext cx="4460487" cy="152910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7829" y="4880064"/>
            <a:ext cx="1560973" cy="1317655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10043037" y="5656798"/>
            <a:ext cx="17043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dẻo</a:t>
            </a:r>
            <a:endParaRPr lang="en-US" sz="32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6E692CE-FF90-46C1-BE47-A58452A2DF27}"/>
              </a:ext>
            </a:extLst>
          </p:cNvPr>
          <p:cNvSpPr txBox="1"/>
          <p:nvPr/>
        </p:nvSpPr>
        <p:spPr>
          <a:xfrm>
            <a:off x="877902" y="2957990"/>
            <a:ext cx="106083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“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Khoan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”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dáng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thong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thả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vội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vã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52877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7" grpId="0"/>
      <p:bldP spid="20" grpId="0"/>
      <p:bldP spid="21" grpId="0"/>
      <p:bldP spid="26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>
            <a:off x="10895194" y="414359"/>
            <a:ext cx="1273300" cy="189103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9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Oval 13"/>
          <p:cNvSpPr/>
          <p:nvPr/>
        </p:nvSpPr>
        <p:spPr>
          <a:xfrm>
            <a:off x="268302" y="467121"/>
            <a:ext cx="609600" cy="6096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54101" y="556418"/>
            <a:ext cx="9205899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dirty="0" err="1"/>
              <a:t>Đặt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nêu</a:t>
            </a:r>
            <a:r>
              <a:rPr lang="en-US" dirty="0"/>
              <a:t> </a:t>
            </a:r>
            <a:r>
              <a:rPr lang="en-US" dirty="0" err="1"/>
              <a:t>đặc</a:t>
            </a:r>
            <a:r>
              <a:rPr lang="en-US" dirty="0"/>
              <a:t> </a:t>
            </a:r>
            <a:r>
              <a:rPr lang="en-US" dirty="0" err="1"/>
              <a:t>điểm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đồ</a:t>
            </a:r>
            <a:r>
              <a:rPr lang="en-US" dirty="0"/>
              <a:t> </a:t>
            </a:r>
            <a:r>
              <a:rPr lang="en-US" dirty="0" err="1"/>
              <a:t>vật</a:t>
            </a:r>
            <a:r>
              <a:rPr lang="en-US" dirty="0"/>
              <a:t> ở </a:t>
            </a:r>
            <a:r>
              <a:rPr lang="en-US" dirty="0" err="1" smtClean="0"/>
              <a:t>trường</a:t>
            </a:r>
            <a:r>
              <a:rPr lang="en-US" dirty="0" smtClean="0"/>
              <a:t>, </a:t>
            </a:r>
            <a:r>
              <a:rPr lang="en-US" dirty="0" err="1" smtClean="0"/>
              <a:t>lớp</a:t>
            </a:r>
            <a:r>
              <a:rPr lang="en-US" dirty="0"/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19" t="46824" r="30080" b="23532"/>
          <a:stretch/>
        </p:blipFill>
        <p:spPr>
          <a:xfrm>
            <a:off x="6646217" y="2965370"/>
            <a:ext cx="5255118" cy="31733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4101" y="3203113"/>
            <a:ext cx="3407109" cy="2688677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3111744" y="1359878"/>
            <a:ext cx="4319534" cy="1653709"/>
            <a:chOff x="3111744" y="1359878"/>
            <a:chExt cx="4319534" cy="1653709"/>
          </a:xfrm>
        </p:grpSpPr>
        <p:sp>
          <p:nvSpPr>
            <p:cNvPr id="3" name="Oval Callout 2"/>
            <p:cNvSpPr/>
            <p:nvPr/>
          </p:nvSpPr>
          <p:spPr>
            <a:xfrm>
              <a:off x="3111744" y="1359878"/>
              <a:ext cx="4319534" cy="1653709"/>
            </a:xfrm>
            <a:prstGeom prst="wedgeEllipseCallout">
              <a:avLst>
                <a:gd name="adj1" fmla="val -36284"/>
                <a:gd name="adj2" fmla="val 63559"/>
              </a:avLst>
            </a:prstGeom>
            <a:solidFill>
              <a:schemeClr val="bg1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2800" b="1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288010" y="1843028"/>
              <a:ext cx="3895618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accent2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M: </a:t>
              </a:r>
              <a:r>
                <a:rPr lang="en-US" sz="2800" dirty="0" err="1">
                  <a:solidFill>
                    <a:schemeClr val="accent2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Thân</a:t>
              </a:r>
              <a:r>
                <a:rPr lang="en-US" sz="2800" dirty="0">
                  <a:solidFill>
                    <a:schemeClr val="accent2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accent2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trống</a:t>
              </a:r>
              <a:r>
                <a:rPr lang="en-US" sz="2800" dirty="0">
                  <a:solidFill>
                    <a:schemeClr val="accent2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chemeClr val="accent2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nâu</a:t>
              </a:r>
              <a:r>
                <a:rPr lang="en-US" sz="2800" b="1" dirty="0">
                  <a:solidFill>
                    <a:schemeClr val="accent2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chemeClr val="accent2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bóng</a:t>
              </a:r>
              <a:r>
                <a:rPr lang="en-US" sz="2800" b="1" dirty="0">
                  <a:solidFill>
                    <a:schemeClr val="accent2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  <a:p>
              <a:endParaRPr lang="en-US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2302055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6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图片 39">
            <a:extLst>
              <a:ext uri="{FF2B5EF4-FFF2-40B4-BE49-F238E27FC236}">
                <a16:creationId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1860">
            <a:off x="1531933" y="252932"/>
            <a:ext cx="2421798" cy="2049214"/>
          </a:xfrm>
          <a:prstGeom prst="rect">
            <a:avLst/>
          </a:prstGeom>
        </p:spPr>
      </p:pic>
      <p:pic>
        <p:nvPicPr>
          <p:cNvPr id="9" name="图片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 rot="19502702">
            <a:off x="531715" y="254569"/>
            <a:ext cx="1931773" cy="2868969"/>
          </a:xfrm>
          <a:prstGeom prst="rect">
            <a:avLst/>
          </a:prstGeom>
        </p:spPr>
      </p:pic>
      <p:pic>
        <p:nvPicPr>
          <p:cNvPr id="10" name="Picture 8" descr="Dơi, chim và họ nhà thú | Mầm Non Đô Thị Sài Đồ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5185" y="424494"/>
            <a:ext cx="2630310" cy="1315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044700" y="2248604"/>
            <a:ext cx="8585200" cy="2339090"/>
          </a:xfrm>
          <a:prstGeom prst="rect">
            <a:avLst/>
          </a:prstGeom>
          <a:noFill/>
        </p:spPr>
        <p:txBody>
          <a:bodyPr wrap="square" lIns="121907" tIns="60954" rIns="121907" bIns="6095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                   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Dặn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dò</a:t>
            </a:r>
            <a:endParaRPr lang="en-US" sz="32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380959" indent="-380959" algn="just">
              <a:lnSpc>
                <a:spcPct val="150000"/>
              </a:lnSpc>
              <a:buFontTx/>
              <a:buChar char="-"/>
            </a:pP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cách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nêu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đặc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điểm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.</a:t>
            </a:r>
          </a:p>
          <a:p>
            <a:pPr marL="380959" indent="-380959" algn="just">
              <a:lnSpc>
                <a:spcPct val="150000"/>
              </a:lnSpc>
              <a:buFontTx/>
              <a:buChar char="-"/>
            </a:pP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Xem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trang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47.</a:t>
            </a:r>
          </a:p>
        </p:txBody>
      </p:sp>
      <p:pic>
        <p:nvPicPr>
          <p:cNvPr id="12" name="图片 14340" descr="2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35386" y="4722750"/>
            <a:ext cx="2716388" cy="2127592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206671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5">
            <a:extLst>
              <a:ext uri="{FF2B5EF4-FFF2-40B4-BE49-F238E27FC236}">
                <a16:creationId xmlns:a16="http://schemas.microsoft.com/office/drawing/2014/main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38" y="-287766"/>
            <a:ext cx="10766099" cy="6704415"/>
          </a:xfrm>
          <a:prstGeom prst="rect">
            <a:avLst/>
          </a:prstGeom>
        </p:spPr>
      </p:pic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图片 39">
            <a:extLst>
              <a:ext uri="{FF2B5EF4-FFF2-40B4-BE49-F238E27FC236}">
                <a16:creationId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1860">
            <a:off x="1639556" y="870992"/>
            <a:ext cx="2864392" cy="242371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2376742" y="2727900"/>
            <a:ext cx="7633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err="1">
                <a:solidFill>
                  <a:srgbClr val="FF0000"/>
                </a:solidFill>
                <a:latin typeface="HP001 4 hàng" pitchFamily="34" charset="0"/>
              </a:rPr>
              <a:t>Tạm</a:t>
            </a:r>
            <a:r>
              <a:rPr lang="en-US" sz="3200" b="1" dirty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4 hàng" pitchFamily="34" charset="0"/>
              </a:rPr>
              <a:t>biệt</a:t>
            </a:r>
            <a:r>
              <a:rPr lang="en-US" sz="3200" b="1" dirty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4 hàng" pitchFamily="34" charset="0"/>
              </a:rPr>
              <a:t>và</a:t>
            </a:r>
            <a:r>
              <a:rPr lang="en-US" sz="3200" b="1" dirty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4 hàng" pitchFamily="34" charset="0"/>
              </a:rPr>
              <a:t>hẹn</a:t>
            </a:r>
            <a:r>
              <a:rPr lang="en-US" sz="3200" b="1" dirty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4 hàng" pitchFamily="34" charset="0"/>
              </a:rPr>
              <a:t>gặp</a:t>
            </a:r>
            <a:r>
              <a:rPr lang="en-US" sz="3200" b="1" dirty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4 hàng" pitchFamily="34" charset="0"/>
              </a:rPr>
              <a:t>lại</a:t>
            </a:r>
            <a:r>
              <a:rPr lang="en-US" sz="3200" b="1" dirty="0">
                <a:solidFill>
                  <a:srgbClr val="FF0000"/>
                </a:solidFill>
                <a:latin typeface="HP001 4 hàng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b="1" dirty="0" err="1">
                <a:solidFill>
                  <a:srgbClr val="FF0000"/>
                </a:solidFill>
                <a:latin typeface="HP001 4 hàng" pitchFamily="34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HP001 4 hàng" pitchFamily="34" charset="0"/>
              </a:rPr>
              <a:t> con </a:t>
            </a:r>
            <a:r>
              <a:rPr lang="en-US" sz="3200" b="1" dirty="0" err="1">
                <a:solidFill>
                  <a:srgbClr val="FF0000"/>
                </a:solidFill>
                <a:latin typeface="HP001 4 hàng" pitchFamily="34" charset="0"/>
              </a:rPr>
              <a:t>vào</a:t>
            </a:r>
            <a:r>
              <a:rPr lang="en-US" sz="3200" b="1" dirty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4 hàng" pitchFamily="34" charset="0"/>
              </a:rPr>
              <a:t>những</a:t>
            </a:r>
            <a:r>
              <a:rPr lang="en-US" sz="3200" b="1" dirty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4 hàng" pitchFamily="34" charset="0"/>
              </a:rPr>
              <a:t>tiết</a:t>
            </a:r>
            <a:r>
              <a:rPr lang="en-US" sz="3200" b="1" dirty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4 hàng" pitchFamily="34" charset="0"/>
              </a:rPr>
              <a:t>học</a:t>
            </a:r>
            <a:r>
              <a:rPr lang="en-US" sz="3200" b="1" dirty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4 hàng" pitchFamily="34" charset="0"/>
              </a:rPr>
              <a:t>sau</a:t>
            </a:r>
            <a:r>
              <a:rPr lang="en-US" sz="3200" b="1" dirty="0">
                <a:solidFill>
                  <a:srgbClr val="FF0000"/>
                </a:solidFill>
                <a:latin typeface="HP001 4 hàng" pitchFamily="34" charset="0"/>
              </a:rPr>
              <a:t>!</a:t>
            </a:r>
          </a:p>
        </p:txBody>
      </p:sp>
      <p:pic>
        <p:nvPicPr>
          <p:cNvPr id="12" name="图片 14340" descr="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35386" y="4722750"/>
            <a:ext cx="2716388" cy="212759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 rot="19502702">
            <a:off x="584367" y="188539"/>
            <a:ext cx="2088829" cy="3102220"/>
          </a:xfrm>
          <a:prstGeom prst="rect">
            <a:avLst/>
          </a:prstGeom>
        </p:spPr>
      </p:pic>
      <p:pic>
        <p:nvPicPr>
          <p:cNvPr id="14" name="Picture 8" descr="Dơi, chim và họ nhà thú | Mầm Non Đô Thị Sài Đồ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1665" y="424494"/>
            <a:ext cx="2823830" cy="1411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524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图片 6">
            <a:extLst>
              <a:ext uri="{FF2B5EF4-FFF2-40B4-BE49-F238E27FC236}">
                <a16:creationId xmlns:a16="http://schemas.microsoft.com/office/drawing/2014/main" id="{BB032A17-5C67-4FCC-BA77-943579DC76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4470" y="461676"/>
            <a:ext cx="1656853" cy="1202691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3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6" name="图片 9220" descr="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1677" y="442834"/>
            <a:ext cx="9137146" cy="641516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" name="图片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>
            <a:off x="11239500" y="414360"/>
            <a:ext cx="928994" cy="1379694"/>
          </a:xfrm>
          <a:prstGeom prst="rect">
            <a:avLst/>
          </a:prstGeom>
        </p:spPr>
      </p:pic>
      <p:pic>
        <p:nvPicPr>
          <p:cNvPr id="18" name="图片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8132" y="456549"/>
            <a:ext cx="1171231" cy="106745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TextBox 71"/>
          <p:cNvSpPr txBox="1"/>
          <p:nvPr/>
        </p:nvSpPr>
        <p:spPr>
          <a:xfrm>
            <a:off x="4834467" y="1880056"/>
            <a:ext cx="2133600" cy="193899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0" hangingPunct="0"/>
            <a:r>
              <a:rPr lang="en-US" altLang="zh-CN" sz="6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Khởi</a:t>
            </a:r>
            <a:endParaRPr lang="en-US" altLang="zh-CN" sz="6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lvl="0" eaLnBrk="0" hangingPunct="0"/>
            <a:r>
              <a:rPr lang="en-US" altLang="zh-CN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6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endParaRPr lang="zh-CN" altLang="en-US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429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>
            <a:extLst>
              <a:ext uri="{FF2B5EF4-FFF2-40B4-BE49-F238E27FC236}">
                <a16:creationId xmlns:a16="http://schemas.microsoft.com/office/drawing/2014/main" id="{1C3256A2-416D-4670-AD10-0133FCC14D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50" r="14625"/>
          <a:stretch/>
        </p:blipFill>
        <p:spPr>
          <a:xfrm>
            <a:off x="0" y="101114"/>
            <a:ext cx="11170508" cy="7329730"/>
          </a:xfrm>
          <a:prstGeom prst="rect">
            <a:avLst/>
          </a:prstGeom>
        </p:spPr>
      </p:pic>
      <p:sp>
        <p:nvSpPr>
          <p:cNvPr id="6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117903" y="202714"/>
            <a:ext cx="9161563" cy="156966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 defTabSz="1219139">
              <a:lnSpc>
                <a:spcPct val="150000"/>
              </a:lnSpc>
              <a:defRPr/>
            </a:pP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Nêu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sự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(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hoạt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 ở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zh-CN" altLang="en-US" sz="32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2900" y="2489122"/>
            <a:ext cx="7391400" cy="1077170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2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sự</a:t>
            </a:r>
            <a:r>
              <a:rPr lang="en-US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32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Bảng</a:t>
            </a:r>
            <a:r>
              <a:rPr lang="en-US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tin, </a:t>
            </a:r>
            <a:r>
              <a:rPr lang="en-US" sz="32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trống</a:t>
            </a:r>
            <a:r>
              <a:rPr lang="en-US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r>
              <a:rPr lang="en-US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cột</a:t>
            </a:r>
            <a:r>
              <a:rPr lang="en-US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cờ</a:t>
            </a:r>
            <a:r>
              <a:rPr lang="en-US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máy</a:t>
            </a:r>
            <a:r>
              <a:rPr lang="en-US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tính</a:t>
            </a:r>
            <a:r>
              <a:rPr lang="en-US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máy</a:t>
            </a:r>
            <a:r>
              <a:rPr lang="en-US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chiếu</a:t>
            </a:r>
            <a:r>
              <a:rPr lang="en-US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,…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2900" y="3841074"/>
            <a:ext cx="6305550" cy="1077170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2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hoạt</a:t>
            </a:r>
            <a:r>
              <a:rPr lang="en-US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32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giảng</a:t>
            </a:r>
            <a:r>
              <a:rPr lang="en-US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múa</a:t>
            </a:r>
            <a:r>
              <a:rPr lang="en-US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hát</a:t>
            </a:r>
            <a:r>
              <a:rPr lang="en-US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…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8023" y1="26444" x2="49767" y2="10847"/>
                        <a14:foregroundMark x1="42791" y1="46149" x2="49302" y2="55841"/>
                        <a14:foregroundMark x1="48256" y1="76444" x2="48256" y2="85558"/>
                        <a14:foregroundMark x1="74535" y1="77279" x2="73023" y2="87805"/>
                        <a14:foregroundMark x1="22093" y1="9499" x2="16628" y2="28370"/>
                        <a14:foregroundMark x1="57907" y1="80873" x2="45233" y2="90051"/>
                        <a14:foregroundMark x1="67907" y1="80873" x2="70465" y2="825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1204600"/>
            <a:ext cx="3200400" cy="5797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047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>
            <a:extLst>
              <a:ext uri="{FF2B5EF4-FFF2-40B4-BE49-F238E27FC236}">
                <a16:creationId xmlns:a16="http://schemas.microsoft.com/office/drawing/2014/main" id="{1C3256A2-416D-4670-AD10-0133FCC14D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50" r="14625"/>
          <a:stretch/>
        </p:blipFill>
        <p:spPr>
          <a:xfrm>
            <a:off x="0" y="114431"/>
            <a:ext cx="11170508" cy="7329730"/>
          </a:xfrm>
          <a:prstGeom prst="rect">
            <a:avLst/>
          </a:prstGeom>
        </p:spPr>
      </p:pic>
      <p:sp>
        <p:nvSpPr>
          <p:cNvPr id="6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171450" y="583714"/>
            <a:ext cx="8896350" cy="156966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 defTabSz="1219139">
              <a:lnSpc>
                <a:spcPct val="150000"/>
              </a:lnSpc>
              <a:defRPr/>
            </a:pP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nêu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hoạt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giờ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zh-CN" altLang="en-US" sz="32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4350" y="2763904"/>
            <a:ext cx="6305550" cy="1077170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2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nam</a:t>
            </a:r>
            <a:r>
              <a:rPr lang="en-US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đang</a:t>
            </a:r>
            <a:r>
              <a:rPr lang="en-US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</a:t>
            </a:r>
            <a:r>
              <a:rPr lang="en-US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bóng</a:t>
            </a:r>
            <a:r>
              <a:rPr lang="en-US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dưới</a:t>
            </a:r>
            <a:r>
              <a:rPr lang="en-US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sân</a:t>
            </a:r>
            <a:r>
              <a:rPr lang="en-US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r>
              <a:rPr lang="en-US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8023" y1="26444" x2="49767" y2="10847"/>
                        <a14:foregroundMark x1="42791" y1="46149" x2="49302" y2="55841"/>
                        <a14:foregroundMark x1="48256" y1="76444" x2="48256" y2="85558"/>
                        <a14:foregroundMark x1="74535" y1="77279" x2="73023" y2="87805"/>
                        <a14:foregroundMark x1="22093" y1="9499" x2="16628" y2="28370"/>
                        <a14:foregroundMark x1="57907" y1="80873" x2="45233" y2="90051"/>
                        <a14:foregroundMark x1="67907" y1="80873" x2="70465" y2="825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1204600"/>
            <a:ext cx="3200400" cy="5797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450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89" r="140"/>
          <a:stretch/>
        </p:blipFill>
        <p:spPr>
          <a:xfrm>
            <a:off x="0" y="4724400"/>
            <a:ext cx="12181114" cy="2133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43604" y="562005"/>
            <a:ext cx="658599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  <a:spcBef>
                <a:spcPts val="667"/>
              </a:spcBef>
            </a:pPr>
            <a:r>
              <a:rPr lang="en-US" sz="4400" b="1" dirty="0" err="1" smtClean="0">
                <a:solidFill>
                  <a:srgbClr val="0070C0"/>
                </a:solidFill>
                <a:latin typeface="HP001 4 hàng" pitchFamily="34" charset="0"/>
                <a:ea typeface="Cambria" panose="02040503050406030204" pitchFamily="18" charset="0"/>
                <a:cs typeface="Arial" panose="020B0604020202020204" pitchFamily="34" charset="0"/>
              </a:rPr>
              <a:t>Yêu</a:t>
            </a:r>
            <a:r>
              <a:rPr lang="en-US" sz="4400" b="1" dirty="0" smtClean="0">
                <a:solidFill>
                  <a:srgbClr val="0070C0"/>
                </a:solidFill>
                <a:latin typeface="HP001 4 hàng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HP001 4 hàng" pitchFamily="34" charset="0"/>
                <a:ea typeface="Cambria" panose="02040503050406030204" pitchFamily="18" charset="0"/>
                <a:cs typeface="Arial" panose="020B0604020202020204" pitchFamily="34" charset="0"/>
              </a:rPr>
              <a:t>cầu</a:t>
            </a:r>
            <a:r>
              <a:rPr lang="en-US" sz="4400" b="1" dirty="0" smtClean="0">
                <a:solidFill>
                  <a:srgbClr val="0070C0"/>
                </a:solidFill>
                <a:latin typeface="HP001 4 hàng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HP001 4 hàng" pitchFamily="34" charset="0"/>
                <a:ea typeface="Cambria" panose="02040503050406030204" pitchFamily="18" charset="0"/>
                <a:cs typeface="Arial" panose="020B0604020202020204" pitchFamily="34" charset="0"/>
              </a:rPr>
              <a:t>cần</a:t>
            </a:r>
            <a:r>
              <a:rPr lang="en-US" sz="4400" b="1" dirty="0" smtClean="0">
                <a:solidFill>
                  <a:srgbClr val="0070C0"/>
                </a:solidFill>
                <a:latin typeface="HP001 4 hàng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HP001 4 hàng" pitchFamily="34" charset="0"/>
                <a:ea typeface="Cambria" panose="02040503050406030204" pitchFamily="18" charset="0"/>
                <a:cs typeface="Arial" panose="020B0604020202020204" pitchFamily="34" charset="0"/>
              </a:rPr>
              <a:t>đạt</a:t>
            </a:r>
            <a:r>
              <a:rPr lang="en-US" sz="4400" b="1" dirty="0" smtClean="0">
                <a:solidFill>
                  <a:srgbClr val="0070C0"/>
                </a:solidFill>
                <a:latin typeface="HP001 4 hàng" pitchFamily="34" charset="0"/>
                <a:ea typeface="Cambria" panose="02040503050406030204" pitchFamily="18" charset="0"/>
                <a:cs typeface="Arial" panose="020B0604020202020204" pitchFamily="34" charset="0"/>
              </a:rPr>
              <a:t>:</a:t>
            </a:r>
            <a:endParaRPr lang="vi-VN" sz="4400" b="1" dirty="0">
              <a:solidFill>
                <a:srgbClr val="0070C0"/>
              </a:solidFill>
              <a:latin typeface="HP001 4 hàng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151151" y="1552116"/>
            <a:ext cx="10215472" cy="2277377"/>
            <a:chOff x="2262744" y="1494923"/>
            <a:chExt cx="8016240" cy="1579562"/>
          </a:xfrm>
        </p:grpSpPr>
        <p:grpSp>
          <p:nvGrpSpPr>
            <p:cNvPr id="8" name="Group 3"/>
            <p:cNvGrpSpPr>
              <a:grpSpLocks/>
            </p:cNvGrpSpPr>
            <p:nvPr/>
          </p:nvGrpSpPr>
          <p:grpSpPr bwMode="auto">
            <a:xfrm>
              <a:off x="2262744" y="1494923"/>
              <a:ext cx="762000" cy="665162"/>
              <a:chOff x="1110" y="2656"/>
              <a:chExt cx="1549" cy="1351"/>
            </a:xfrm>
          </p:grpSpPr>
          <p:sp>
            <p:nvSpPr>
              <p:cNvPr id="15" name="AutoShape 4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6" name="AutoShape 5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AutoShape 6"/>
              <p:cNvSpPr>
                <a:spLocks noChangeArrowheads="1"/>
              </p:cNvSpPr>
              <p:nvPr/>
            </p:nvSpPr>
            <p:spPr bwMode="gray">
              <a:xfrm>
                <a:off x="1200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00B0F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2133" b="1" dirty="0">
                    <a:solidFill>
                      <a:prstClr val="white"/>
                    </a:solidFill>
                    <a:latin typeface="Arial" panose="020B0604020202020204" pitchFamily="34" charset="0"/>
                  </a:rPr>
                  <a:t>1</a:t>
                </a:r>
              </a:p>
            </p:txBody>
          </p:sp>
        </p:grpSp>
        <p:grpSp>
          <p:nvGrpSpPr>
            <p:cNvPr id="9" name="Group 7"/>
            <p:cNvGrpSpPr>
              <a:grpSpLocks/>
            </p:cNvGrpSpPr>
            <p:nvPr/>
          </p:nvGrpSpPr>
          <p:grpSpPr bwMode="auto">
            <a:xfrm>
              <a:off x="2262744" y="2409323"/>
              <a:ext cx="762000" cy="665162"/>
              <a:chOff x="3174" y="2656"/>
              <a:chExt cx="1549" cy="1351"/>
            </a:xfrm>
          </p:grpSpPr>
          <p:sp>
            <p:nvSpPr>
              <p:cNvPr id="12" name="AutoShape 8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4" name="AutoShape 10"/>
              <p:cNvSpPr>
                <a:spLocks noChangeArrowheads="1"/>
              </p:cNvSpPr>
              <p:nvPr/>
            </p:nvSpPr>
            <p:spPr bwMode="gray">
              <a:xfrm>
                <a:off x="3264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2133" b="1">
                    <a:solidFill>
                      <a:srgbClr val="FFFF00"/>
                    </a:solidFill>
                    <a:latin typeface="Arial" panose="020B0604020202020204" pitchFamily="34" charset="0"/>
                  </a:rPr>
                  <a:t>2</a:t>
                </a:r>
              </a:p>
            </p:txBody>
          </p:sp>
        </p:grpSp>
        <p:sp>
          <p:nvSpPr>
            <p:cNvPr id="10" name="Line 11"/>
            <p:cNvSpPr>
              <a:spLocks noChangeShapeType="1"/>
            </p:cNvSpPr>
            <p:nvPr/>
          </p:nvSpPr>
          <p:spPr bwMode="auto">
            <a:xfrm>
              <a:off x="2872344" y="2104523"/>
              <a:ext cx="7406640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 sz="2400">
                <a:solidFill>
                  <a:prstClr val="black"/>
                </a:solidFill>
              </a:endParaRPr>
            </a:p>
          </p:txBody>
        </p:sp>
        <p:sp>
          <p:nvSpPr>
            <p:cNvPr id="11" name="Line 14"/>
            <p:cNvSpPr>
              <a:spLocks noChangeShapeType="1"/>
            </p:cNvSpPr>
            <p:nvPr/>
          </p:nvSpPr>
          <p:spPr bwMode="auto">
            <a:xfrm>
              <a:off x="2872344" y="3018923"/>
              <a:ext cx="7406640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 sz="2400">
                <a:solidFill>
                  <a:prstClr val="black"/>
                </a:solidFill>
              </a:endParaRPr>
            </a:p>
          </p:txBody>
        </p:sp>
      </p:grpSp>
      <p:pic>
        <p:nvPicPr>
          <p:cNvPr id="1026" name="Picture 2" descr="Premium Vector | Cute happy kid girl read under the tre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57" b="100000" l="479" r="950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84" r="8957"/>
          <a:stretch/>
        </p:blipFill>
        <p:spPr bwMode="auto">
          <a:xfrm>
            <a:off x="-203852" y="2954866"/>
            <a:ext cx="2901467" cy="3764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Rainbow Clipart For Free Download - Kids School Clipart , Free Transparent  Clipart - ClipartKe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12" b="99729" l="556" r="10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6296">
            <a:off x="8974456" y="-4189"/>
            <a:ext cx="3331541" cy="1842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71"/>
          <p:cNvSpPr txBox="1"/>
          <p:nvPr/>
        </p:nvSpPr>
        <p:spPr>
          <a:xfrm>
            <a:off x="2184336" y="1938581"/>
            <a:ext cx="10007664" cy="49244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0" hangingPunct="0"/>
            <a:r>
              <a:rPr lang="en-US" altLang="zh-CN" sz="2600" b="1" dirty="0" err="1" smtClean="0">
                <a:solidFill>
                  <a:srgbClr val="00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Phát</a:t>
            </a:r>
            <a:r>
              <a:rPr lang="en-US" altLang="zh-CN" sz="2600" b="1" dirty="0" smtClean="0">
                <a:solidFill>
                  <a:srgbClr val="00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600" b="1" dirty="0" err="1" smtClean="0">
                <a:solidFill>
                  <a:srgbClr val="00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triển</a:t>
            </a:r>
            <a:r>
              <a:rPr lang="en-US" altLang="zh-CN" sz="2600" b="1" dirty="0" smtClean="0">
                <a:solidFill>
                  <a:srgbClr val="00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600" b="1" dirty="0" err="1" smtClean="0">
                <a:solidFill>
                  <a:srgbClr val="00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vốn</a:t>
            </a:r>
            <a:r>
              <a:rPr lang="en-US" altLang="zh-CN" sz="2600" b="1" dirty="0" smtClean="0">
                <a:solidFill>
                  <a:srgbClr val="00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600" b="1" dirty="0" err="1" smtClean="0">
                <a:solidFill>
                  <a:srgbClr val="00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altLang="zh-CN" sz="2600" b="1" dirty="0" smtClean="0">
                <a:solidFill>
                  <a:srgbClr val="00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600" b="1" dirty="0" err="1" smtClean="0">
                <a:solidFill>
                  <a:srgbClr val="00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altLang="zh-CN" sz="2600" b="1" dirty="0" smtClean="0">
                <a:solidFill>
                  <a:srgbClr val="00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600" b="1" dirty="0" err="1" smtClean="0">
                <a:solidFill>
                  <a:srgbClr val="00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sự</a:t>
            </a:r>
            <a:r>
              <a:rPr lang="en-US" altLang="zh-CN" sz="2600" b="1" dirty="0" smtClean="0">
                <a:solidFill>
                  <a:srgbClr val="00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en-US" altLang="zh-CN" sz="2600" b="1" dirty="0" err="1" smtClean="0">
                <a:solidFill>
                  <a:srgbClr val="00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altLang="zh-CN" sz="2600" b="1" dirty="0" smtClean="0">
                <a:solidFill>
                  <a:srgbClr val="00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(</a:t>
            </a:r>
            <a:r>
              <a:rPr lang="en-US" altLang="zh-CN" sz="2600" b="1" dirty="0" err="1" smtClean="0">
                <a:solidFill>
                  <a:srgbClr val="00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lang="en-US" altLang="zh-CN" sz="2600" b="1" dirty="0" smtClean="0">
                <a:solidFill>
                  <a:srgbClr val="00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600" b="1" dirty="0" err="1" smtClean="0">
                <a:solidFill>
                  <a:srgbClr val="00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altLang="zh-CN" sz="2600" b="1" dirty="0" smtClean="0">
                <a:solidFill>
                  <a:srgbClr val="00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HS </a:t>
            </a:r>
            <a:r>
              <a:rPr lang="en-US" altLang="zh-CN" sz="2600" b="1" dirty="0" err="1" smtClean="0">
                <a:solidFill>
                  <a:srgbClr val="00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thường</a:t>
            </a:r>
            <a:r>
              <a:rPr lang="en-US" altLang="zh-CN" sz="2600" b="1" dirty="0" smtClean="0">
                <a:solidFill>
                  <a:srgbClr val="00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600" b="1" dirty="0" err="1" smtClean="0">
                <a:solidFill>
                  <a:srgbClr val="00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altLang="zh-CN" sz="2600" b="1" dirty="0" smtClean="0">
                <a:solidFill>
                  <a:srgbClr val="00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altLang="zh-CN" sz="2600" b="1" dirty="0" err="1" smtClean="0">
                <a:solidFill>
                  <a:srgbClr val="00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r>
              <a:rPr lang="en-US" altLang="zh-CN" sz="2600" b="1" dirty="0" smtClean="0">
                <a:solidFill>
                  <a:srgbClr val="00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.)</a:t>
            </a:r>
            <a:endParaRPr lang="zh-CN" altLang="en-US" sz="2600" b="1" dirty="0">
              <a:solidFill>
                <a:srgbClr val="000000"/>
              </a:solidFill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5" name="TextBox 71"/>
          <p:cNvSpPr txBox="1"/>
          <p:nvPr/>
        </p:nvSpPr>
        <p:spPr>
          <a:xfrm>
            <a:off x="2243604" y="3255483"/>
            <a:ext cx="5806540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0" hangingPunct="0"/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nêu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đặc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điểm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zh-CN" altLang="en-US" sz="2400" b="1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127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4" grpId="0"/>
      <p:bldP spid="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图片 6">
            <a:extLst>
              <a:ext uri="{FF2B5EF4-FFF2-40B4-BE49-F238E27FC236}">
                <a16:creationId xmlns:a16="http://schemas.microsoft.com/office/drawing/2014/main" id="{BB032A17-5C67-4FCC-BA77-943579DC76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4470" y="461676"/>
            <a:ext cx="1656853" cy="1202691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3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6" name="图片 9220" descr="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9363" y="442834"/>
            <a:ext cx="9137146" cy="641516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" name="图片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>
            <a:off x="11239500" y="414360"/>
            <a:ext cx="928994" cy="1379694"/>
          </a:xfrm>
          <a:prstGeom prst="rect">
            <a:avLst/>
          </a:prstGeom>
        </p:spPr>
      </p:pic>
      <p:pic>
        <p:nvPicPr>
          <p:cNvPr id="18" name="图片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8132" y="456549"/>
            <a:ext cx="1171231" cy="106745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TextBox 71"/>
          <p:cNvSpPr txBox="1"/>
          <p:nvPr/>
        </p:nvSpPr>
        <p:spPr>
          <a:xfrm rot="21066552">
            <a:off x="4740537" y="1590258"/>
            <a:ext cx="2841844" cy="175432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0" hangingPunct="0">
              <a:lnSpc>
                <a:spcPct val="150000"/>
              </a:lnSpc>
            </a:pPr>
            <a:r>
              <a:rPr lang="en-US" altLang="zh-CN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Khám</a:t>
            </a:r>
            <a:r>
              <a:rPr lang="en-US" altLang="zh-CN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phá</a:t>
            </a:r>
            <a:r>
              <a:rPr lang="en-US" altLang="zh-CN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– </a:t>
            </a:r>
            <a:r>
              <a:rPr lang="en-US" altLang="zh-CN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Thực</a:t>
            </a:r>
            <a:r>
              <a:rPr lang="en-US" altLang="zh-CN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hành</a:t>
            </a:r>
            <a:endParaRPr lang="zh-CN" alt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3889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6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Oval 18"/>
          <p:cNvSpPr/>
          <p:nvPr/>
        </p:nvSpPr>
        <p:spPr>
          <a:xfrm>
            <a:off x="268302" y="467121"/>
            <a:ext cx="609600" cy="6096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54102" y="556418"/>
            <a:ext cx="7391400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dirty="0" err="1"/>
              <a:t>Giải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đố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tìm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ngữ</a:t>
            </a:r>
            <a:r>
              <a:rPr lang="en-US" dirty="0"/>
              <a:t> </a:t>
            </a:r>
            <a:r>
              <a:rPr lang="en-US" dirty="0" err="1"/>
              <a:t>chỉ</a:t>
            </a:r>
            <a:r>
              <a:rPr lang="en-US" dirty="0"/>
              <a:t> </a:t>
            </a:r>
            <a:r>
              <a:rPr lang="en-US" dirty="0" err="1"/>
              <a:t>sự</a:t>
            </a:r>
            <a:r>
              <a:rPr lang="en-US" dirty="0"/>
              <a:t> </a:t>
            </a:r>
            <a:r>
              <a:rPr lang="en-US" dirty="0" err="1"/>
              <a:t>vật</a:t>
            </a:r>
            <a:r>
              <a:rPr lang="en-US" dirty="0"/>
              <a:t>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351394" y="1423750"/>
            <a:ext cx="7543800" cy="3497804"/>
            <a:chOff x="3143250" y="1531396"/>
            <a:chExt cx="7543800" cy="3497804"/>
          </a:xfrm>
        </p:grpSpPr>
        <p:sp>
          <p:nvSpPr>
            <p:cNvPr id="21" name="TextBox 20"/>
            <p:cNvSpPr txBox="1"/>
            <p:nvPr/>
          </p:nvSpPr>
          <p:spPr>
            <a:xfrm>
              <a:off x="3295650" y="1550446"/>
              <a:ext cx="7391400" cy="3323938"/>
            </a:xfrm>
            <a:prstGeom prst="rect">
              <a:avLst/>
            </a:prstGeom>
            <a:noFill/>
          </p:spPr>
          <p:txBody>
            <a:bodyPr wrap="square" lIns="91391" tIns="45696" rIns="91391" bIns="45696" rtlCol="0">
              <a:spAutoFit/>
            </a:bodyPr>
            <a:lstStyle/>
            <a:p>
              <a:pPr lvl="1">
                <a:lnSpc>
                  <a:spcPct val="150000"/>
                </a:lnSpc>
              </a:pP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	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Cái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gì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tích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tắc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ngày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đêm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</a:t>
              </a:r>
            </a:p>
            <a:p>
              <a:pPr>
                <a:lnSpc>
                  <a:spcPct val="150000"/>
                </a:lnSpc>
              </a:pP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Nhắc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đi</a:t>
              </a:r>
              <a:r>
                <a:rPr lang="en-US" sz="28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ngủ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nhắc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học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bài</a:t>
              </a:r>
              <a:endPara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	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Một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anh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chậm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bước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khoan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thai</a:t>
              </a:r>
              <a:endPara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Một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anh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chạy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những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bước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dài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thật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nhanh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                                          </a:t>
              </a:r>
              <a:r>
                <a:rPr lang="en-US" sz="28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 </a:t>
              </a:r>
              <a:r>
                <a:rPr lang="en-US" sz="2800" i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(</a:t>
              </a:r>
              <a:r>
                <a:rPr lang="en-US" sz="2800" i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Là</a:t>
              </a:r>
              <a:r>
                <a:rPr lang="en-US" sz="2800" i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i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cái</a:t>
              </a:r>
              <a:r>
                <a:rPr lang="en-US" sz="2800" i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i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gì</a:t>
              </a:r>
              <a:r>
                <a:rPr lang="en-US" sz="2800" i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?)</a:t>
              </a: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3143250" y="1531396"/>
              <a:ext cx="6781800" cy="3497804"/>
            </a:xfrm>
            <a:prstGeom prst="roundRect">
              <a:avLst/>
            </a:prstGeom>
            <a:noFill/>
            <a:ln w="28575">
              <a:solidFill>
                <a:srgbClr val="00206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43131">
                        <a14:foregroundMark x1="17891" y1="38737" x2="30671" y2="32000"/>
                        <a14:foregroundMark x1="35144" y1="9263" x2="34824" y2="218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6709"/>
          <a:stretch/>
        </p:blipFill>
        <p:spPr>
          <a:xfrm>
            <a:off x="0" y="1956682"/>
            <a:ext cx="2581275" cy="452437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789" l="44728" r="94728">
                        <a14:foregroundMark x1="62141" y1="34526" x2="75879" y2="35789"/>
                        <a14:foregroundMark x1="84505" y1="11789" x2="89297" y2="25684"/>
                        <a14:foregroundMark x1="79073" y1="21474" x2="91214" y2="12211"/>
                        <a14:foregroundMark x1="79393" y1="14737" x2="90256" y2="23158"/>
                        <a14:foregroundMark x1="80351" y1="25263" x2="91534" y2="16000"/>
                        <a14:foregroundMark x1="90256" y1="21474" x2="93770" y2="21053"/>
                        <a14:foregroundMark x1="89617" y1="18526" x2="93770" y2="19789"/>
                        <a14:foregroundMark x1="83227" y1="10947" x2="88658" y2="26105"/>
                        <a14:foregroundMark x1="87380" y1="8842" x2="86741" y2="248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848" t="-1991" r="6707" b="1991"/>
          <a:stretch/>
        </p:blipFill>
        <p:spPr>
          <a:xfrm>
            <a:off x="107436" y="1864633"/>
            <a:ext cx="2828925" cy="4524375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3351394" y="1361844"/>
            <a:ext cx="6781800" cy="3497804"/>
            <a:chOff x="3467100" y="3087382"/>
            <a:chExt cx="6781800" cy="3497804"/>
          </a:xfrm>
        </p:grpSpPr>
        <p:sp>
          <p:nvSpPr>
            <p:cNvPr id="28" name="Rounded Rectangle 27"/>
            <p:cNvSpPr/>
            <p:nvPr/>
          </p:nvSpPr>
          <p:spPr>
            <a:xfrm>
              <a:off x="3467100" y="3087382"/>
              <a:ext cx="6781800" cy="349780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206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100000" l="0" r="100000">
                          <a14:foregroundMark x1="27222" y1="18111" x2="33889" y2="3111"/>
                          <a14:foregroundMark x1="35556" y1="3333" x2="60556" y2="1444"/>
                          <a14:foregroundMark x1="62778" y1="1444" x2="70000" y2="5889"/>
                          <a14:foregroundMark x1="49778" y1="21444" x2="51111" y2="29444"/>
                          <a14:foregroundMark x1="44444" y1="40889" x2="51667" y2="61444"/>
                          <a14:foregroundMark x1="49222" y1="38111" x2="53889" y2="40000"/>
                          <a14:foregroundMark x1="68111" y1="48667" x2="71444" y2="51667"/>
                          <a14:foregroundMark x1="70889" y1="59222" x2="73333" y2="63333"/>
                          <a14:foregroundMark x1="67222" y1="67778" x2="69444" y2="73111"/>
                          <a14:foregroundMark x1="62000" y1="75889" x2="62222" y2="80556"/>
                          <a14:foregroundMark x1="68111" y1="85556" x2="74222" y2="94444"/>
                          <a14:foregroundMark x1="49778" y1="78333" x2="50556" y2="83333"/>
                          <a14:foregroundMark x1="29778" y1="59222" x2="30000" y2="63333"/>
                          <a14:foregroundMark x1="34222" y1="50889" x2="35556" y2="53333"/>
                          <a14:foregroundMark x1="35000" y1="68667" x2="32556" y2="73333"/>
                          <a14:foregroundMark x1="31667" y1="87000" x2="26667" y2="9422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4174" y="3235725"/>
              <a:ext cx="2878152" cy="2878152"/>
            </a:xfrm>
            <a:prstGeom prst="rect">
              <a:avLst/>
            </a:prstGeom>
          </p:spPr>
        </p:pic>
      </p:grpSp>
      <p:pic>
        <p:nvPicPr>
          <p:cNvPr id="18" name="图片 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424" y="5478549"/>
            <a:ext cx="3607576" cy="1236720"/>
          </a:xfrm>
          <a:prstGeom prst="rect">
            <a:avLst/>
          </a:prstGeom>
        </p:spPr>
      </p:pic>
      <p:pic>
        <p:nvPicPr>
          <p:cNvPr id="22" name="图片 6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>
            <a:off x="10895194" y="414359"/>
            <a:ext cx="1273300" cy="189103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829300" y="4397367"/>
            <a:ext cx="23535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đồng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</a:t>
            </a:r>
            <a:endParaRPr lang="en-US" sz="2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4392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6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Oval 18"/>
          <p:cNvSpPr/>
          <p:nvPr/>
        </p:nvSpPr>
        <p:spPr>
          <a:xfrm>
            <a:off x="268302" y="467121"/>
            <a:ext cx="609600" cy="6096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54102" y="556418"/>
            <a:ext cx="7391400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dirty="0" err="1"/>
              <a:t>Giải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đố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tìm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ngữ</a:t>
            </a:r>
            <a:r>
              <a:rPr lang="en-US" dirty="0"/>
              <a:t> </a:t>
            </a:r>
            <a:r>
              <a:rPr lang="en-US" dirty="0" err="1"/>
              <a:t>chỉ</a:t>
            </a:r>
            <a:r>
              <a:rPr lang="en-US" dirty="0"/>
              <a:t> </a:t>
            </a:r>
            <a:r>
              <a:rPr lang="en-US" dirty="0" err="1"/>
              <a:t>sự</a:t>
            </a:r>
            <a:r>
              <a:rPr lang="en-US" dirty="0"/>
              <a:t> </a:t>
            </a:r>
            <a:r>
              <a:rPr lang="en-US" dirty="0" err="1"/>
              <a:t>vật</a:t>
            </a:r>
            <a:r>
              <a:rPr lang="en-US" dirty="0"/>
              <a:t>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467100" y="1493296"/>
            <a:ext cx="7429500" cy="3497804"/>
            <a:chOff x="3143250" y="1531396"/>
            <a:chExt cx="7429500" cy="3497804"/>
          </a:xfrm>
        </p:grpSpPr>
        <p:sp>
          <p:nvSpPr>
            <p:cNvPr id="21" name="TextBox 20"/>
            <p:cNvSpPr txBox="1"/>
            <p:nvPr/>
          </p:nvSpPr>
          <p:spPr>
            <a:xfrm>
              <a:off x="3181350" y="2293396"/>
              <a:ext cx="7391400" cy="2308276"/>
            </a:xfrm>
            <a:prstGeom prst="rect">
              <a:avLst/>
            </a:prstGeom>
            <a:noFill/>
          </p:spPr>
          <p:txBody>
            <a:bodyPr wrap="square" lIns="91391" tIns="45696" rIns="91391" bIns="45696" rtlCol="0">
              <a:spAutoFit/>
            </a:bodyPr>
            <a:lstStyle/>
            <a:p>
              <a:pPr algn="just"/>
              <a:r>
                <a:rPr lang="en-US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	b. </a:t>
              </a:r>
              <a:r>
                <a:rPr lang="en-US" sz="32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Ruột</a:t>
              </a:r>
              <a:r>
                <a:rPr lang="en-US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dài</a:t>
              </a:r>
              <a:r>
                <a:rPr lang="en-US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từ</a:t>
              </a:r>
              <a:r>
                <a:rPr lang="en-US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mũi</a:t>
              </a:r>
              <a:r>
                <a:rPr lang="en-US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đến</a:t>
              </a:r>
              <a:r>
                <a:rPr lang="en-US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chân</a:t>
              </a:r>
              <a:endPara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algn="just"/>
              <a:r>
                <a:rPr lang="en-US" sz="32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Mũi</a:t>
              </a:r>
              <a:r>
                <a:rPr lang="en-US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mòn</a:t>
              </a:r>
              <a:r>
                <a:rPr lang="en-US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ruột</a:t>
              </a:r>
              <a:r>
                <a:rPr lang="en-US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cũng</a:t>
              </a:r>
              <a:r>
                <a:rPr lang="en-US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dần</a:t>
              </a:r>
              <a:r>
                <a:rPr lang="en-US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dần</a:t>
              </a:r>
              <a:r>
                <a:rPr lang="en-US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mòn</a:t>
              </a:r>
              <a:r>
                <a:rPr lang="en-US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theo.</a:t>
              </a:r>
              <a:endPara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algn="just"/>
              <a:r>
                <a:rPr lang="en-US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                                   </a:t>
              </a:r>
              <a:r>
                <a:rPr lang="en-US" sz="32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</a:t>
              </a:r>
              <a:r>
                <a:rPr lang="en-US" sz="3200" i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(</a:t>
              </a:r>
              <a:r>
                <a:rPr lang="en-US" sz="3200" i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Là</a:t>
              </a:r>
              <a:r>
                <a:rPr lang="en-US" sz="3200" i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i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cái</a:t>
              </a:r>
              <a:r>
                <a:rPr lang="en-US" sz="3200" i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i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gì</a:t>
              </a:r>
              <a:r>
                <a:rPr lang="en-US" sz="3200" i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?)</a:t>
              </a:r>
            </a:p>
            <a:p>
              <a:pPr>
                <a:lnSpc>
                  <a:spcPct val="150000"/>
                </a:lnSpc>
              </a:pPr>
              <a:endParaRPr lang="en-US" sz="3200" i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3143250" y="1531396"/>
              <a:ext cx="6781800" cy="3497804"/>
            </a:xfrm>
            <a:prstGeom prst="roundRect">
              <a:avLst/>
            </a:prstGeom>
            <a:noFill/>
            <a:ln w="28575">
              <a:solidFill>
                <a:srgbClr val="00206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43131">
                        <a14:foregroundMark x1="17891" y1="38737" x2="30671" y2="32000"/>
                        <a14:foregroundMark x1="35144" y1="9263" x2="34824" y2="218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6709"/>
          <a:stretch/>
        </p:blipFill>
        <p:spPr>
          <a:xfrm>
            <a:off x="0" y="1956682"/>
            <a:ext cx="2581275" cy="452437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789" l="44728" r="94728">
                        <a14:foregroundMark x1="62141" y1="34526" x2="75879" y2="35789"/>
                        <a14:foregroundMark x1="84505" y1="11789" x2="89297" y2="25684"/>
                        <a14:foregroundMark x1="79073" y1="21474" x2="91214" y2="12211"/>
                        <a14:foregroundMark x1="79393" y1="14737" x2="90256" y2="23158"/>
                        <a14:foregroundMark x1="80351" y1="25263" x2="91534" y2="16000"/>
                        <a14:foregroundMark x1="90256" y1="21474" x2="93770" y2="21053"/>
                        <a14:foregroundMark x1="89617" y1="18526" x2="93770" y2="19789"/>
                        <a14:foregroundMark x1="83227" y1="10947" x2="88658" y2="26105"/>
                        <a14:foregroundMark x1="87380" y1="8842" x2="86741" y2="248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848" t="-1991" r="6707" b="1991"/>
          <a:stretch/>
        </p:blipFill>
        <p:spPr>
          <a:xfrm>
            <a:off x="268302" y="1864634"/>
            <a:ext cx="2828925" cy="4524375"/>
          </a:xfrm>
          <a:prstGeom prst="rect">
            <a:avLst/>
          </a:prstGeom>
        </p:spPr>
      </p:pic>
      <p:pic>
        <p:nvPicPr>
          <p:cNvPr id="18" name="图片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424" y="5478549"/>
            <a:ext cx="3607576" cy="1236720"/>
          </a:xfrm>
          <a:prstGeom prst="rect">
            <a:avLst/>
          </a:prstGeom>
        </p:spPr>
      </p:pic>
      <p:pic>
        <p:nvPicPr>
          <p:cNvPr id="22" name="图片 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>
            <a:off x="10895194" y="414359"/>
            <a:ext cx="1273300" cy="1891039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3467100" y="1511111"/>
            <a:ext cx="6781800" cy="3497804"/>
            <a:chOff x="3458376" y="3729647"/>
            <a:chExt cx="6781800" cy="3497804"/>
          </a:xfrm>
        </p:grpSpPr>
        <p:sp>
          <p:nvSpPr>
            <p:cNvPr id="28" name="Rounded Rectangle 27"/>
            <p:cNvSpPr/>
            <p:nvPr/>
          </p:nvSpPr>
          <p:spPr>
            <a:xfrm>
              <a:off x="3458376" y="3729647"/>
              <a:ext cx="6781800" cy="349780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206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41580" y="3839217"/>
              <a:ext cx="3832839" cy="2869154"/>
            </a:xfrm>
            <a:prstGeom prst="rect">
              <a:avLst/>
            </a:prstGeom>
          </p:spPr>
        </p:pic>
      </p:grpSp>
      <p:sp>
        <p:nvSpPr>
          <p:cNvPr id="23" name="TextBox 22"/>
          <p:cNvSpPr txBox="1"/>
          <p:nvPr/>
        </p:nvSpPr>
        <p:spPr>
          <a:xfrm>
            <a:off x="6134100" y="4397367"/>
            <a:ext cx="17491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bút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chì</a:t>
            </a:r>
            <a:endParaRPr lang="en-US" sz="2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066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6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Oval 18"/>
          <p:cNvSpPr/>
          <p:nvPr/>
        </p:nvSpPr>
        <p:spPr>
          <a:xfrm>
            <a:off x="268302" y="467121"/>
            <a:ext cx="609600" cy="6096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54102" y="556418"/>
            <a:ext cx="7391400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dirty="0" err="1"/>
              <a:t>Giải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đố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tìm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ngữ</a:t>
            </a:r>
            <a:r>
              <a:rPr lang="en-US" dirty="0"/>
              <a:t> </a:t>
            </a:r>
            <a:r>
              <a:rPr lang="en-US" dirty="0" err="1"/>
              <a:t>chỉ</a:t>
            </a:r>
            <a:r>
              <a:rPr lang="en-US" dirty="0"/>
              <a:t> </a:t>
            </a:r>
            <a:r>
              <a:rPr lang="en-US" dirty="0" err="1"/>
              <a:t>sự</a:t>
            </a:r>
            <a:r>
              <a:rPr lang="en-US" dirty="0"/>
              <a:t> </a:t>
            </a:r>
            <a:r>
              <a:rPr lang="en-US" dirty="0" err="1"/>
              <a:t>vật</a:t>
            </a:r>
            <a:r>
              <a:rPr lang="en-US" dirty="0"/>
              <a:t>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43131">
                        <a14:foregroundMark x1="17891" y1="38737" x2="30671" y2="32000"/>
                        <a14:foregroundMark x1="35144" y1="9263" x2="34824" y2="218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6709"/>
          <a:stretch/>
        </p:blipFill>
        <p:spPr>
          <a:xfrm>
            <a:off x="0" y="1956682"/>
            <a:ext cx="2581275" cy="452437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789" l="44728" r="94728">
                        <a14:foregroundMark x1="62141" y1="34526" x2="75879" y2="35789"/>
                        <a14:foregroundMark x1="84505" y1="11789" x2="89297" y2="25684"/>
                        <a14:foregroundMark x1="79073" y1="21474" x2="91214" y2="12211"/>
                        <a14:foregroundMark x1="79393" y1="14737" x2="90256" y2="23158"/>
                        <a14:foregroundMark x1="80351" y1="25263" x2="91534" y2="16000"/>
                        <a14:foregroundMark x1="90256" y1="21474" x2="93770" y2="21053"/>
                        <a14:foregroundMark x1="89617" y1="18526" x2="93770" y2="19789"/>
                        <a14:foregroundMark x1="83227" y1="10947" x2="88658" y2="26105"/>
                        <a14:foregroundMark x1="87380" y1="8842" x2="86741" y2="248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848" t="-1991" r="6707" b="1991"/>
          <a:stretch/>
        </p:blipFill>
        <p:spPr>
          <a:xfrm>
            <a:off x="268302" y="1864634"/>
            <a:ext cx="2828925" cy="4524375"/>
          </a:xfrm>
          <a:prstGeom prst="rect">
            <a:avLst/>
          </a:prstGeom>
        </p:spPr>
      </p:pic>
      <p:pic>
        <p:nvPicPr>
          <p:cNvPr id="18" name="图片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424" y="5478549"/>
            <a:ext cx="3607576" cy="1236720"/>
          </a:xfrm>
          <a:prstGeom prst="rect">
            <a:avLst/>
          </a:prstGeom>
        </p:spPr>
      </p:pic>
      <p:pic>
        <p:nvPicPr>
          <p:cNvPr id="22" name="图片 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>
            <a:off x="10895194" y="414359"/>
            <a:ext cx="1273300" cy="1891039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3467100" y="1493296"/>
            <a:ext cx="7688277" cy="3497804"/>
            <a:chOff x="3467100" y="1493296"/>
            <a:chExt cx="7688277" cy="3497804"/>
          </a:xfrm>
        </p:grpSpPr>
        <p:grpSp>
          <p:nvGrpSpPr>
            <p:cNvPr id="8" name="Group 7"/>
            <p:cNvGrpSpPr/>
            <p:nvPr/>
          </p:nvGrpSpPr>
          <p:grpSpPr>
            <a:xfrm>
              <a:off x="3467100" y="1493296"/>
              <a:ext cx="7429500" cy="3497804"/>
              <a:chOff x="3143250" y="1531396"/>
              <a:chExt cx="7429500" cy="3497804"/>
            </a:xfrm>
          </p:grpSpPr>
          <p:sp>
            <p:nvSpPr>
              <p:cNvPr id="21" name="TextBox 20"/>
              <p:cNvSpPr txBox="1"/>
              <p:nvPr/>
            </p:nvSpPr>
            <p:spPr>
              <a:xfrm>
                <a:off x="3181350" y="2293396"/>
                <a:ext cx="7391400" cy="584727"/>
              </a:xfrm>
              <a:prstGeom prst="rect">
                <a:avLst/>
              </a:prstGeom>
              <a:noFill/>
            </p:spPr>
            <p:txBody>
              <a:bodyPr wrap="square" lIns="91391" tIns="45696" rIns="91391" bIns="45696" rtlCol="0">
                <a:spAutoFit/>
              </a:bodyPr>
              <a:lstStyle/>
              <a:p>
                <a:pPr algn="just"/>
                <a:r>
                  <a:rPr lang="en-US" sz="3200" dirty="0">
                    <a:solidFill>
                      <a:srgbClr val="002060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	</a:t>
                </a:r>
                <a:endParaRPr lang="en-US" sz="3200" i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7" name="Rounded Rectangle 6"/>
              <p:cNvSpPr/>
              <p:nvPr/>
            </p:nvSpPr>
            <p:spPr>
              <a:xfrm>
                <a:off x="3143250" y="1531396"/>
                <a:ext cx="6781800" cy="3497804"/>
              </a:xfrm>
              <a:prstGeom prst="roundRect">
                <a:avLst/>
              </a:prstGeom>
              <a:noFill/>
              <a:ln w="28575">
                <a:solidFill>
                  <a:srgbClr val="00206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" name="Rectangle 3"/>
            <p:cNvSpPr/>
            <p:nvPr/>
          </p:nvSpPr>
          <p:spPr>
            <a:xfrm>
              <a:off x="5059377" y="1926070"/>
              <a:ext cx="6096000" cy="255454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just"/>
              <a:r>
                <a:rPr lang="en-US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c. </a:t>
              </a:r>
              <a:r>
                <a:rPr lang="en-US" sz="32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Nhỏ</a:t>
              </a:r>
              <a:r>
                <a:rPr lang="en-US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như</a:t>
              </a:r>
              <a:r>
                <a:rPr lang="en-US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cái</a:t>
              </a:r>
              <a:r>
                <a:rPr lang="en-US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kẹo</a:t>
              </a:r>
              <a:endPara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algn="just"/>
              <a:r>
                <a:rPr lang="en-US" sz="32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Dẻo</a:t>
              </a:r>
              <a:r>
                <a:rPr lang="en-US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như</a:t>
              </a:r>
              <a:r>
                <a:rPr lang="en-US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bánh</a:t>
              </a:r>
              <a:r>
                <a:rPr lang="en-US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giầy</a:t>
              </a:r>
              <a:endPara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algn="just"/>
              <a:r>
                <a:rPr lang="en-US" sz="32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Học</a:t>
              </a:r>
              <a:r>
                <a:rPr lang="en-US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trò</a:t>
              </a:r>
              <a:r>
                <a:rPr lang="en-US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lâu</a:t>
              </a:r>
              <a:r>
                <a:rPr lang="en-US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nay</a:t>
              </a:r>
            </a:p>
            <a:p>
              <a:pPr algn="just"/>
              <a:r>
                <a:rPr lang="en-US" sz="32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Vẫn</a:t>
              </a:r>
              <a:r>
                <a:rPr lang="en-US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dùng</a:t>
              </a:r>
              <a:r>
                <a:rPr lang="en-US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đến</a:t>
              </a:r>
              <a:r>
                <a:rPr lang="en-US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nó</a:t>
              </a:r>
              <a:r>
                <a:rPr lang="en-US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  <a:p>
              <a:pPr algn="just"/>
              <a:r>
                <a:rPr lang="en-US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                  </a:t>
              </a:r>
              <a:r>
                <a:rPr lang="en-US" sz="3200" i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(</a:t>
              </a:r>
              <a:r>
                <a:rPr lang="en-US" sz="3200" i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Là</a:t>
              </a:r>
              <a:r>
                <a:rPr lang="en-US" sz="3200" i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i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cái</a:t>
              </a:r>
              <a:r>
                <a:rPr lang="en-US" sz="3200" i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i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gì</a:t>
              </a:r>
              <a:r>
                <a:rPr lang="en-US" sz="3200" i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?)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467100" y="1493296"/>
            <a:ext cx="6781800" cy="3497804"/>
            <a:chOff x="3097227" y="4348007"/>
            <a:chExt cx="6781800" cy="3497804"/>
          </a:xfrm>
        </p:grpSpPr>
        <p:sp>
          <p:nvSpPr>
            <p:cNvPr id="28" name="Rounded Rectangle 27"/>
            <p:cNvSpPr/>
            <p:nvPr/>
          </p:nvSpPr>
          <p:spPr>
            <a:xfrm>
              <a:off x="3097227" y="4348007"/>
              <a:ext cx="6781800" cy="349780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206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78122" y="4412005"/>
              <a:ext cx="4020009" cy="3393389"/>
            </a:xfrm>
            <a:prstGeom prst="rect">
              <a:avLst/>
            </a:prstGeom>
          </p:spPr>
        </p:pic>
      </p:grpSp>
      <p:sp>
        <p:nvSpPr>
          <p:cNvPr id="23" name="TextBox 22"/>
          <p:cNvSpPr txBox="1"/>
          <p:nvPr/>
        </p:nvSpPr>
        <p:spPr>
          <a:xfrm>
            <a:off x="8107376" y="3633545"/>
            <a:ext cx="17986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cục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tẩy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  <a:p>
            <a:pPr algn="ctr"/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cục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gôm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3184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2199</TotalTime>
  <Words>391</Words>
  <Application>Microsoft Office PowerPoint</Application>
  <PresentationFormat>Widescreen</PresentationFormat>
  <Paragraphs>82</Paragraphs>
  <Slides>16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8" baseType="lpstr">
      <vt:lpstr>Arial</vt:lpstr>
      <vt:lpstr>Arial Rounded MT Bold</vt:lpstr>
      <vt:lpstr>Arial-Rounded</vt:lpstr>
      <vt:lpstr>Calibri</vt:lpstr>
      <vt:lpstr>Calibri Light</vt:lpstr>
      <vt:lpstr>Cambria</vt:lpstr>
      <vt:lpstr>等线</vt:lpstr>
      <vt:lpstr>HP001 4 hàng</vt:lpstr>
      <vt:lpstr>Times New Roman</vt:lpstr>
      <vt:lpstr>Office Theme</vt:lpstr>
      <vt:lpstr>1_Office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Admin</cp:lastModifiedBy>
  <cp:revision>231</cp:revision>
  <dcterms:created xsi:type="dcterms:W3CDTF">2021-06-17T09:40:01Z</dcterms:created>
  <dcterms:modified xsi:type="dcterms:W3CDTF">2025-09-24T06:00:54Z</dcterms:modified>
</cp:coreProperties>
</file>