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12"/>
  </p:notesMasterIdLst>
  <p:sldIdLst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9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gPyPcM7whFuuELjmzVj8kjd5J0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Yahei"/>
              <a:buNone/>
              <a:defRPr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Yahei"/>
              <a:buNone/>
              <a:defRPr sz="3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Yahei"/>
              <a:buNone/>
              <a:defRPr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比较">
  <p:cSld name="1_比较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22"/>
          <p:cNvSpPr txBox="1"/>
          <p:nvPr/>
        </p:nvSpPr>
        <p:spPr>
          <a:xfrm>
            <a:off x="1653705" y="6739570"/>
            <a:ext cx="1800200" cy="11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 u="sng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PPT模板</a:t>
            </a:r>
            <a:r>
              <a:rPr lang="en-US" sz="1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http://www.1ppt.com/moban/ </a:t>
            </a:r>
            <a:endParaRPr sz="1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Yahei"/>
              <a:buNone/>
              <a:defRPr sz="3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" descr="Đảo Hoạt Hình - biển png tải về - Miễn phí trong suốt Du Lịch png Tải về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39020"/>
            <a:ext cx="12192000" cy="86698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/>
          <p:nvPr/>
        </p:nvSpPr>
        <p:spPr>
          <a:xfrm>
            <a:off x="697832" y="831376"/>
            <a:ext cx="11189368" cy="5580258"/>
          </a:xfrm>
          <a:custGeom>
            <a:avLst/>
            <a:gdLst/>
            <a:ahLst/>
            <a:cxnLst/>
            <a:rect l="l" t="t" r="r" b="b"/>
            <a:pathLst>
              <a:path w="17373600" h="9372600" fill="none" extrusionOk="0">
                <a:moveTo>
                  <a:pt x="0" y="0"/>
                </a:moveTo>
                <a:cubicBezTo>
                  <a:pt x="4493757" y="-133017"/>
                  <a:pt x="14176658" y="-123057"/>
                  <a:pt x="17373600" y="0"/>
                </a:cubicBezTo>
                <a:cubicBezTo>
                  <a:pt x="17300919" y="1045718"/>
                  <a:pt x="17342823" y="7581950"/>
                  <a:pt x="17373600" y="9372600"/>
                </a:cubicBezTo>
                <a:cubicBezTo>
                  <a:pt x="12922547" y="9370399"/>
                  <a:pt x="7147504" y="9242829"/>
                  <a:pt x="0" y="9372600"/>
                </a:cubicBezTo>
                <a:cubicBezTo>
                  <a:pt x="62819" y="6061844"/>
                  <a:pt x="-160207" y="2131776"/>
                  <a:pt x="0" y="0"/>
                </a:cubicBezTo>
                <a:close/>
              </a:path>
              <a:path w="17373600" h="9372600" extrusionOk="0">
                <a:moveTo>
                  <a:pt x="0" y="0"/>
                </a:moveTo>
                <a:cubicBezTo>
                  <a:pt x="3262731" y="-157587"/>
                  <a:pt x="14861763" y="-63908"/>
                  <a:pt x="17373600" y="0"/>
                </a:cubicBezTo>
                <a:cubicBezTo>
                  <a:pt x="17204191" y="3003259"/>
                  <a:pt x="17205458" y="7964924"/>
                  <a:pt x="17373600" y="9372600"/>
                </a:cubicBezTo>
                <a:cubicBezTo>
                  <a:pt x="9689780" y="9271602"/>
                  <a:pt x="5837478" y="9493656"/>
                  <a:pt x="0" y="9372600"/>
                </a:cubicBezTo>
                <a:cubicBezTo>
                  <a:pt x="-124967" y="5214421"/>
                  <a:pt x="-10970" y="3935450"/>
                  <a:pt x="0" y="0"/>
                </a:cubicBezTo>
                <a:close/>
              </a:path>
            </a:pathLst>
          </a:custGeom>
          <a:solidFill>
            <a:schemeClr val="lt1">
              <a:alpha val="80000"/>
            </a:schemeClr>
          </a:solidFill>
          <a:ln w="28575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958516" y="1514337"/>
            <a:ext cx="10668000" cy="1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Times New Roman"/>
              <a:buNone/>
            </a:pPr>
            <a:r>
              <a:rPr lang="en-US" sz="60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26: Trên các miền đất nước</a:t>
            </a:r>
            <a:endParaRPr sz="60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3717758" y="3510166"/>
            <a:ext cx="4756484" cy="986588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3: Viết</a:t>
            </a:r>
            <a:endParaRPr sz="54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421" y="1606806"/>
            <a:ext cx="819918" cy="46852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/>
          <p:nvPr/>
        </p:nvSpPr>
        <p:spPr>
          <a:xfrm>
            <a:off x="1793641" y="923115"/>
            <a:ext cx="9041274" cy="5477685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312821" y="170579"/>
            <a:ext cx="11685636" cy="77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None/>
            </a:pPr>
            <a:r>
              <a:rPr lang="en-US" sz="3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Nghe - viết: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4965" y="2963404"/>
            <a:ext cx="2012206" cy="3894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14950" y="2791325"/>
            <a:ext cx="2101113" cy="406667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/>
          <p:cNvSpPr/>
          <p:nvPr/>
        </p:nvSpPr>
        <p:spPr>
          <a:xfrm>
            <a:off x="3478061" y="1649955"/>
            <a:ext cx="10448779" cy="4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Dù ai đi ngược về xuôi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Nhớ ngày Giỗ Tổ mùng Mười tháng Ba.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Đường vô xứ Nghệ quanh quanh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 xanh nước biếc như tranh hoạ đồ.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 Tháp Mười cò bay thẳng cánh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 Tháp Mười lóng lánh cá tôm.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3374573" y="1040557"/>
            <a:ext cx="6096000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 các miền đất nước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421" y="1606806"/>
            <a:ext cx="819918" cy="468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/>
          <p:nvPr/>
        </p:nvSpPr>
        <p:spPr>
          <a:xfrm>
            <a:off x="1793641" y="923115"/>
            <a:ext cx="9041274" cy="5477685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3478061" y="1649955"/>
            <a:ext cx="10448779" cy="4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Dù ai đi ngược về xuôi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Nhớ ngày Giỗ Tổ mùng Mười tháng Ba.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Đường vô xứ Nghệ quanh quanh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 xanh nước biếc như tranh hoạ đồ.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 Tháp Mười cò bay thẳng cánh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 Tháp Mười lóng lánh cá tôm.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3374573" y="1040557"/>
            <a:ext cx="6096000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 các miền đất nước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9" name="Google Shape;149;p5" descr="Hình dấu hỏi chấm đẹp | VFO.V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" y="4842192"/>
            <a:ext cx="1188720" cy="190592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"/>
          <p:cNvSpPr/>
          <p:nvPr/>
        </p:nvSpPr>
        <p:spPr>
          <a:xfrm>
            <a:off x="6770734" y="3291512"/>
            <a:ext cx="1975629" cy="486122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7909095" y="3755897"/>
            <a:ext cx="1152629" cy="56547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59278" y="2833046"/>
            <a:ext cx="2062006" cy="1950781"/>
          </a:xfrm>
          <a:prstGeom prst="cloud">
            <a:avLst/>
          </a:prstGeom>
          <a:solidFill>
            <a:srgbClr val="FFD966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khó, dễ viết sai chính tả</a:t>
            </a:r>
            <a:endParaRPr sz="24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312821" y="170579"/>
            <a:ext cx="11685636" cy="77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None/>
            </a:pPr>
            <a:r>
              <a:rPr lang="en-US" sz="3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Nghe - viết: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6112212" y="5264609"/>
            <a:ext cx="1360947" cy="56547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5007249" y="2210304"/>
            <a:ext cx="1104964" cy="486122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>
            <a:off x="2049780" y="493395"/>
            <a:ext cx="7848600" cy="8862060"/>
            <a:chOff x="2049780" y="36195"/>
            <a:chExt cx="7848600" cy="8862060"/>
          </a:xfrm>
        </p:grpSpPr>
        <p:pic>
          <p:nvPicPr>
            <p:cNvPr id="185" name="Google Shape;185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49780" y="36195"/>
              <a:ext cx="7848600" cy="4438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49780" y="4459605"/>
              <a:ext cx="7848600" cy="4438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7" name="Google Shape;187;p7"/>
          <p:cNvSpPr txBox="1"/>
          <p:nvPr/>
        </p:nvSpPr>
        <p:spPr>
          <a:xfrm>
            <a:off x="2573201" y="716599"/>
            <a:ext cx="6948170" cy="89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Thứ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Năm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ngày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25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tháng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4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năm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2022</a:t>
            </a:r>
            <a:endParaRPr sz="2600" dirty="0">
              <a:solidFill>
                <a:schemeClr val="dk1"/>
              </a:solidFill>
              <a:latin typeface="HP001 4 hàng" panose="020B06030503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/>
          <p:cNvSpPr txBox="1"/>
          <p:nvPr/>
        </p:nvSpPr>
        <p:spPr>
          <a:xfrm>
            <a:off x="4784697" y="1268891"/>
            <a:ext cx="6948170" cy="89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Tiếng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Việt</a:t>
            </a:r>
            <a:endParaRPr sz="2600" dirty="0">
              <a:solidFill>
                <a:schemeClr val="dk1"/>
              </a:solidFill>
              <a:latin typeface="HP001 4 hàng" panose="020B06030503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7"/>
          <p:cNvSpPr txBox="1"/>
          <p:nvPr/>
        </p:nvSpPr>
        <p:spPr>
          <a:xfrm>
            <a:off x="3194050" y="1846322"/>
            <a:ext cx="6948170" cy="89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Nghe –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viết:Tςên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các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mΗền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đất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nước</a:t>
            </a:r>
            <a:endParaRPr sz="2600" dirty="0">
              <a:solidFill>
                <a:schemeClr val="dk1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190" name="Google Shape;190;p7"/>
          <p:cNvSpPr txBox="1"/>
          <p:nvPr/>
        </p:nvSpPr>
        <p:spPr>
          <a:xfrm>
            <a:off x="3116126" y="2392367"/>
            <a:ext cx="6948170" cy="89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Dù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ai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đi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ngược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về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xuôi</a:t>
            </a:r>
            <a:endParaRPr sz="2600" dirty="0">
              <a:solidFill>
                <a:schemeClr val="dk1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2577646" y="2944817"/>
            <a:ext cx="6948170" cy="89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Nhớ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ngày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Giỗ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Tổ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mùng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Mười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tháng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Ba.</a:t>
            </a:r>
            <a:endParaRPr sz="2600" dirty="0">
              <a:solidFill>
                <a:schemeClr val="dk1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192" name="Google Shape;192;p7"/>
          <p:cNvSpPr txBox="1"/>
          <p:nvPr/>
        </p:nvSpPr>
        <p:spPr>
          <a:xfrm>
            <a:off x="3116126" y="4049401"/>
            <a:ext cx="6948170" cy="89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Đường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vô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xứ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Nghệ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quanh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quanh</a:t>
            </a:r>
            <a:endParaRPr sz="2600" dirty="0">
              <a:solidFill>
                <a:schemeClr val="dk1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2573201" y="4602800"/>
            <a:ext cx="6948170" cy="570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Non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xanh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nước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biếc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như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tranh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hoạ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đồ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.</a:t>
            </a:r>
            <a:endParaRPr sz="2600" dirty="0">
              <a:solidFill>
                <a:schemeClr val="dk1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194" name="Google Shape;194;p7"/>
          <p:cNvSpPr txBox="1"/>
          <p:nvPr/>
        </p:nvSpPr>
        <p:spPr>
          <a:xfrm>
            <a:off x="3116126" y="5713164"/>
            <a:ext cx="6948170" cy="570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Đồng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Tháp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Mười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cò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bay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thẳng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cánh</a:t>
            </a:r>
            <a:endParaRPr sz="2600" dirty="0">
              <a:solidFill>
                <a:schemeClr val="dk1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3116126" y="6269109"/>
            <a:ext cx="6948170" cy="570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Nước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Tháp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Mười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lóng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lánh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cá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tôm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.</a:t>
            </a:r>
            <a:endParaRPr sz="2600" dirty="0">
              <a:solidFill>
                <a:schemeClr val="dk1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208957" y="5022975"/>
            <a:ext cx="2364244" cy="1584324"/>
          </a:xfrm>
          <a:prstGeom prst="cloud">
            <a:avLst/>
          </a:prstGeom>
          <a:solidFill>
            <a:srgbClr val="FFD966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Đoạn viết cần viết hoa những chữ nào?</a:t>
            </a:r>
            <a:endParaRPr sz="20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218709" y="5022060"/>
            <a:ext cx="2364244" cy="1584324"/>
          </a:xfrm>
          <a:prstGeom prst="cloud">
            <a:avLst/>
          </a:prstGeom>
          <a:solidFill>
            <a:srgbClr val="FFD966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 xét về cách trình bày giữa các câu ca dao?</a:t>
            </a:r>
            <a:endParaRPr sz="20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9577374" y="3430512"/>
            <a:ext cx="2476500" cy="3293877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Viết hoa chữ cái đầu mỗi dòng, viết hoa tên riêng, từ cần được nhấn mạnh, thể hiện sự trân trọng, ngày tháng.</a:t>
            </a:r>
            <a:endParaRPr sz="20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Cách một dòng khi viết hết một câu ca dao.</a:t>
            </a:r>
            <a:endParaRPr sz="20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9" name="Google Shape;19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957" y="34807"/>
            <a:ext cx="1017492" cy="985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15624" y="137677"/>
            <a:ext cx="1017492" cy="98569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7"/>
          <p:cNvSpPr txBox="1"/>
          <p:nvPr/>
        </p:nvSpPr>
        <p:spPr>
          <a:xfrm>
            <a:off x="1119769" y="-58726"/>
            <a:ext cx="11685636" cy="77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None/>
            </a:pPr>
            <a:r>
              <a:rPr lang="en-US" sz="3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Nghe - viết: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2" name="Google Shape;202;p7"/>
          <p:cNvCxnSpPr/>
          <p:nvPr/>
        </p:nvCxnSpPr>
        <p:spPr>
          <a:xfrm>
            <a:off x="2163626" y="2575560"/>
            <a:ext cx="1066346" cy="0"/>
          </a:xfrm>
          <a:prstGeom prst="straightConnector1">
            <a:avLst/>
          </a:prstGeom>
          <a:noFill/>
          <a:ln w="9525" cap="flat" cmpd="sng">
            <a:solidFill>
              <a:srgbClr val="1C1C1C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203" name="Google Shape;203;p7"/>
          <p:cNvSpPr txBox="1"/>
          <p:nvPr/>
        </p:nvSpPr>
        <p:spPr>
          <a:xfrm>
            <a:off x="314027" y="2178460"/>
            <a:ext cx="2154103" cy="77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en-US" sz="2000" b="1" dirty="0" err="1">
                <a:solidFill>
                  <a:srgbClr val="FF0000"/>
                </a:solidFill>
                <a:latin typeface="HP001 4 hàng" panose="020B0603050302020204" pitchFamily="34" charset="0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  <a:ea typeface="Times New Roman"/>
                <a:cs typeface="Times New Roman"/>
                <a:sym typeface="Times New Roman"/>
              </a:rPr>
              <a:t> 6 </a:t>
            </a:r>
            <a:r>
              <a:rPr lang="en-US" sz="2000" b="1" dirty="0" err="1">
                <a:solidFill>
                  <a:srgbClr val="FF0000"/>
                </a:solidFill>
                <a:latin typeface="HP001 4 hàng" panose="020B0603050302020204" pitchFamily="34" charset="0"/>
                <a:ea typeface="Times New Roman"/>
                <a:cs typeface="Times New Roman"/>
                <a:sym typeface="Times New Roman"/>
              </a:rPr>
              <a:t>lùi</a:t>
            </a: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  <a:ea typeface="Times New Roman"/>
                <a:cs typeface="Times New Roman"/>
                <a:sym typeface="Times New Roman"/>
              </a:rPr>
              <a:t> 2 ô</a:t>
            </a:r>
            <a:endParaRPr sz="2000" b="1" dirty="0">
              <a:solidFill>
                <a:schemeClr val="dk1"/>
              </a:solidFill>
              <a:latin typeface="HP001 4 hàng" panose="020B0603050302020204" pitchFamily="34" charset="0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4" name="Google Shape;204;p7"/>
          <p:cNvCxnSpPr/>
          <p:nvPr/>
        </p:nvCxnSpPr>
        <p:spPr>
          <a:xfrm>
            <a:off x="2163626" y="3138991"/>
            <a:ext cx="549094" cy="0"/>
          </a:xfrm>
          <a:prstGeom prst="straightConnector1">
            <a:avLst/>
          </a:prstGeom>
          <a:noFill/>
          <a:ln w="9525" cap="flat" cmpd="sng">
            <a:solidFill>
              <a:srgbClr val="1C1C1C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205" name="Google Shape;205;p7"/>
          <p:cNvSpPr txBox="1"/>
          <p:nvPr/>
        </p:nvSpPr>
        <p:spPr>
          <a:xfrm>
            <a:off x="506364" y="2714499"/>
            <a:ext cx="2066837" cy="77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8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lùi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ô</a:t>
            </a: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6" name="Google Shape;206;p7"/>
          <p:cNvCxnSpPr/>
          <p:nvPr/>
        </p:nvCxnSpPr>
        <p:spPr>
          <a:xfrm>
            <a:off x="2163626" y="4206133"/>
            <a:ext cx="1066346" cy="0"/>
          </a:xfrm>
          <a:prstGeom prst="straightConnector1">
            <a:avLst/>
          </a:prstGeom>
          <a:noFill/>
          <a:ln w="9525" cap="flat" cmpd="sng">
            <a:solidFill>
              <a:srgbClr val="1C1C1C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207" name="Google Shape;207;p7"/>
          <p:cNvSpPr txBox="1"/>
          <p:nvPr/>
        </p:nvSpPr>
        <p:spPr>
          <a:xfrm>
            <a:off x="341474" y="3826611"/>
            <a:ext cx="1827442" cy="77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en-US" sz="2000" b="1">
                <a:solidFill>
                  <a:srgbClr val="FF0000"/>
                </a:solidFill>
                <a:latin typeface="HP001 4 hàng" panose="020B0603050302020204" pitchFamily="34" charset="0"/>
                <a:ea typeface="Times New Roman"/>
                <a:cs typeface="Times New Roman"/>
                <a:sym typeface="Times New Roman"/>
              </a:rPr>
              <a:t>Câu 6 lùi 2 ô</a:t>
            </a:r>
            <a:endParaRPr sz="2000" b="1">
              <a:solidFill>
                <a:schemeClr val="dk1"/>
              </a:solidFill>
              <a:latin typeface="HP001 4 hàng" panose="020B0603050302020204" pitchFamily="34" charset="0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8" name="Google Shape;208;p7"/>
          <p:cNvCxnSpPr/>
          <p:nvPr/>
        </p:nvCxnSpPr>
        <p:spPr>
          <a:xfrm>
            <a:off x="2163626" y="4769564"/>
            <a:ext cx="549094" cy="0"/>
          </a:xfrm>
          <a:prstGeom prst="straightConnector1">
            <a:avLst/>
          </a:prstGeom>
          <a:noFill/>
          <a:ln w="9525" cap="flat" cmpd="sng">
            <a:solidFill>
              <a:srgbClr val="1C1C1C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209" name="Google Shape;209;p7"/>
          <p:cNvSpPr txBox="1"/>
          <p:nvPr/>
        </p:nvSpPr>
        <p:spPr>
          <a:xfrm>
            <a:off x="506364" y="4345072"/>
            <a:ext cx="2066837" cy="77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en-US" sz="2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8 lùi 1 ô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10" name="Google Shape;210;p7"/>
          <p:cNvCxnSpPr/>
          <p:nvPr/>
        </p:nvCxnSpPr>
        <p:spPr>
          <a:xfrm>
            <a:off x="2163626" y="5882084"/>
            <a:ext cx="1066346" cy="0"/>
          </a:xfrm>
          <a:prstGeom prst="straightConnector1">
            <a:avLst/>
          </a:prstGeom>
          <a:noFill/>
          <a:ln w="9525" cap="flat" cmpd="sng">
            <a:solidFill>
              <a:srgbClr val="1C1C1C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11" name="Google Shape;211;p7"/>
          <p:cNvCxnSpPr/>
          <p:nvPr/>
        </p:nvCxnSpPr>
        <p:spPr>
          <a:xfrm>
            <a:off x="2148386" y="6445964"/>
            <a:ext cx="1066346" cy="0"/>
          </a:xfrm>
          <a:prstGeom prst="straightConnector1">
            <a:avLst/>
          </a:prstGeom>
          <a:noFill/>
          <a:ln w="9525" cap="flat" cmpd="sng">
            <a:solidFill>
              <a:srgbClr val="1C1C1C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12" name="Google Shape;212;p7"/>
          <p:cNvCxnSpPr/>
          <p:nvPr/>
        </p:nvCxnSpPr>
        <p:spPr>
          <a:xfrm>
            <a:off x="3229972" y="2755651"/>
            <a:ext cx="22950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3" name="Google Shape;213;p7"/>
          <p:cNvCxnSpPr/>
          <p:nvPr/>
        </p:nvCxnSpPr>
        <p:spPr>
          <a:xfrm>
            <a:off x="2681559" y="3313752"/>
            <a:ext cx="22950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4" name="Google Shape;214;p7"/>
          <p:cNvCxnSpPr/>
          <p:nvPr/>
        </p:nvCxnSpPr>
        <p:spPr>
          <a:xfrm>
            <a:off x="3214732" y="4433893"/>
            <a:ext cx="22950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5" name="Google Shape;215;p7"/>
          <p:cNvCxnSpPr/>
          <p:nvPr/>
        </p:nvCxnSpPr>
        <p:spPr>
          <a:xfrm>
            <a:off x="2666092" y="4967293"/>
            <a:ext cx="22950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6" name="Google Shape;216;p7"/>
          <p:cNvCxnSpPr/>
          <p:nvPr/>
        </p:nvCxnSpPr>
        <p:spPr>
          <a:xfrm>
            <a:off x="3237138" y="6621624"/>
            <a:ext cx="22950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7" name="Google Shape;217;p7"/>
          <p:cNvSpPr/>
          <p:nvPr/>
        </p:nvSpPr>
        <p:spPr>
          <a:xfrm>
            <a:off x="5152571" y="3982962"/>
            <a:ext cx="821509" cy="511891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18" name="Google Shape;218;p7"/>
          <p:cNvSpPr/>
          <p:nvPr/>
        </p:nvSpPr>
        <p:spPr>
          <a:xfrm>
            <a:off x="3116126" y="5585225"/>
            <a:ext cx="2689588" cy="511891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19" name="Google Shape;219;p7"/>
          <p:cNvSpPr/>
          <p:nvPr/>
        </p:nvSpPr>
        <p:spPr>
          <a:xfrm>
            <a:off x="3993517" y="6155165"/>
            <a:ext cx="1812197" cy="511891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20" name="Google Shape;220;p7"/>
          <p:cNvSpPr/>
          <p:nvPr/>
        </p:nvSpPr>
        <p:spPr>
          <a:xfrm>
            <a:off x="4235816" y="2813771"/>
            <a:ext cx="1221555" cy="511891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21" name="Google Shape;221;p7"/>
          <p:cNvSpPr/>
          <p:nvPr/>
        </p:nvSpPr>
        <p:spPr>
          <a:xfrm>
            <a:off x="6390009" y="2878378"/>
            <a:ext cx="910677" cy="511891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22" name="Google Shape;222;p7"/>
          <p:cNvSpPr/>
          <p:nvPr/>
        </p:nvSpPr>
        <p:spPr>
          <a:xfrm>
            <a:off x="8185581" y="2842125"/>
            <a:ext cx="658522" cy="511891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" descr="Cá heo định vị bút cầm tay cho bé - 👉 👉👉 5 nguyên tắc khi hướng dẫn trẻ  tập viết. ♥ Nguyên tắc 1: Cầm bút đúng cách - Cầm bút"/>
          <p:cNvSpPr/>
          <p:nvPr/>
        </p:nvSpPr>
        <p:spPr>
          <a:xfrm>
            <a:off x="207433" y="-192617"/>
            <a:ext cx="406400" cy="4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28" name="Google Shape;228;p8" descr="Cách cầm bút, tư thế ngồi viết đúng - YouTube"/>
          <p:cNvPicPr preferRelativeResize="0"/>
          <p:nvPr/>
        </p:nvPicPr>
        <p:blipFill rotWithShape="1">
          <a:blip r:embed="rId3">
            <a:alphaModFix/>
          </a:blip>
          <a:srcRect l="1617" r="1234"/>
          <a:stretch/>
        </p:blipFill>
        <p:spPr>
          <a:xfrm>
            <a:off x="14515" y="14211"/>
            <a:ext cx="12177485" cy="6874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9"/>
          <p:cNvGrpSpPr/>
          <p:nvPr/>
        </p:nvGrpSpPr>
        <p:grpSpPr>
          <a:xfrm>
            <a:off x="3975089" y="413165"/>
            <a:ext cx="5125784" cy="5716019"/>
            <a:chOff x="4074354" y="1010875"/>
            <a:chExt cx="4056942" cy="4484682"/>
          </a:xfrm>
        </p:grpSpPr>
        <p:pic>
          <p:nvPicPr>
            <p:cNvPr id="234" name="Google Shape;234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4331264" y="1963559"/>
              <a:ext cx="758256" cy="776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74354" y="3419364"/>
              <a:ext cx="949347" cy="1299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06891" y="2731049"/>
              <a:ext cx="632899" cy="6497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553717" y="3127713"/>
              <a:ext cx="529365" cy="542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954258" y="4661154"/>
              <a:ext cx="1048683" cy="671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968242" y="1650434"/>
              <a:ext cx="630631" cy="6306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338404" y="2414722"/>
              <a:ext cx="623199" cy="5917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-795215">
              <a:off x="6572282" y="1428499"/>
              <a:ext cx="1012638" cy="1088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9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-3024312">
              <a:off x="5621335" y="1128579"/>
              <a:ext cx="772137" cy="991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9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840698" y="4478006"/>
              <a:ext cx="1050374" cy="1017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65221" flipH="1">
              <a:off x="7006422" y="3583675"/>
              <a:ext cx="949347" cy="12995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5" name="Google Shape;245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277033" y="3151610"/>
            <a:ext cx="1914967" cy="370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0" y="3151609"/>
            <a:ext cx="1914967" cy="3706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p9"/>
          <p:cNvGrpSpPr/>
          <p:nvPr/>
        </p:nvGrpSpPr>
        <p:grpSpPr>
          <a:xfrm>
            <a:off x="4278548" y="1984557"/>
            <a:ext cx="4464439" cy="3081783"/>
            <a:chOff x="4517286" y="1690153"/>
            <a:chExt cx="3187566" cy="2181191"/>
          </a:xfrm>
        </p:grpSpPr>
        <p:sp>
          <p:nvSpPr>
            <p:cNvPr id="248" name="Google Shape;248;p9"/>
            <p:cNvSpPr/>
            <p:nvPr/>
          </p:nvSpPr>
          <p:spPr>
            <a:xfrm>
              <a:off x="5018158" y="1690153"/>
              <a:ext cx="2181191" cy="2181191"/>
            </a:xfrm>
            <a:prstGeom prst="ellipse">
              <a:avLst/>
            </a:prstGeom>
            <a:noFill/>
            <a:ln w="76200" cap="flat" cmpd="sng">
              <a:solidFill>
                <a:srgbClr val="FFCC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5145827" y="1817822"/>
              <a:ext cx="1925853" cy="1925853"/>
            </a:xfrm>
            <a:prstGeom prst="ellipse">
              <a:avLst/>
            </a:prstGeom>
            <a:solidFill>
              <a:srgbClr val="FFCCCC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 rot="3274">
              <a:off x="4517652" y="2470154"/>
              <a:ext cx="3186835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0C0C0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Nghe – viết</a:t>
              </a:r>
              <a:endParaRPr sz="4400" b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251" name="Google Shape;251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474211" y="3924789"/>
            <a:ext cx="819918" cy="46852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9"/>
          <p:cNvSpPr txBox="1"/>
          <p:nvPr/>
        </p:nvSpPr>
        <p:spPr>
          <a:xfrm>
            <a:off x="10334416" y="100469"/>
            <a:ext cx="18002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PPTtemplate http://www.1ppt.com/moban/ </a:t>
            </a:r>
            <a:endParaRPr sz="1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1703237" y="1123950"/>
            <a:ext cx="8477250" cy="2935155"/>
          </a:xfrm>
          <a:prstGeom prst="cloud">
            <a:avLst/>
          </a:prstGeom>
          <a:solidFill>
            <a:srgbClr val="FFD966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soát lỗi</a:t>
            </a:r>
            <a:endParaRPr sz="4400" b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8" name="Google Shape;258;p10" descr="Hình dấu hỏi chấm đẹp | VFO.V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703" y="3182805"/>
            <a:ext cx="1971069" cy="3160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48433" y="3151611"/>
            <a:ext cx="1914967" cy="3706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"/>
          <p:cNvSpPr txBox="1"/>
          <p:nvPr/>
        </p:nvSpPr>
        <p:spPr>
          <a:xfrm>
            <a:off x="350921" y="213195"/>
            <a:ext cx="11841079" cy="99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 tên 2 – 3 tỉnh hoặc thành phố mà em biết.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65" name="Google Shape;265;p11"/>
          <p:cNvCxnSpPr/>
          <p:nvPr/>
        </p:nvCxnSpPr>
        <p:spPr>
          <a:xfrm>
            <a:off x="2208279" y="879022"/>
            <a:ext cx="1621971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6" name="Google Shape;266;p11"/>
          <p:cNvCxnSpPr/>
          <p:nvPr/>
        </p:nvCxnSpPr>
        <p:spPr>
          <a:xfrm>
            <a:off x="4746157" y="879930"/>
            <a:ext cx="1621971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" name="Google Shape;267;p11"/>
          <p:cNvSpPr/>
          <p:nvPr/>
        </p:nvSpPr>
        <p:spPr>
          <a:xfrm>
            <a:off x="525078" y="3497943"/>
            <a:ext cx="4221079" cy="2584305"/>
          </a:xfrm>
          <a:prstGeom prst="cloud">
            <a:avLst/>
          </a:prstGeom>
          <a:solidFill>
            <a:srgbClr val="FFD966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cần lưu ý gì khi viết tên các tỉnh hoặc thành phố?</a:t>
            </a:r>
            <a:endParaRPr sz="28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2745307" y="1604114"/>
            <a:ext cx="8662921" cy="89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Huế</a:t>
            </a:r>
            <a:r>
              <a:rPr lang="en-US" sz="4000" b="1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000" b="1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Đà</a:t>
            </a:r>
            <a:r>
              <a:rPr lang="en-US" sz="4000" b="1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Nẵng</a:t>
            </a:r>
            <a:r>
              <a:rPr lang="en-US" sz="4000" b="1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000" b="1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Nghệ</a:t>
            </a:r>
            <a:r>
              <a:rPr lang="en-US" sz="4000" b="1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An, 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Thanh </a:t>
            </a:r>
            <a:r>
              <a:rPr lang="en-US" sz="4000" b="1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Hóa</a:t>
            </a:r>
            <a:r>
              <a:rPr lang="en-US" sz="4000" b="1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000" b="1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Tây</a:t>
            </a:r>
            <a:r>
              <a:rPr lang="en-US" sz="4000" b="1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Ninh,...</a:t>
            </a:r>
            <a:endParaRPr sz="4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14"/>
          <p:cNvGrpSpPr/>
          <p:nvPr/>
        </p:nvGrpSpPr>
        <p:grpSpPr>
          <a:xfrm>
            <a:off x="-682699" y="-1152069"/>
            <a:ext cx="13811095" cy="8658313"/>
            <a:chOff x="-682699" y="-1152069"/>
            <a:chExt cx="13811095" cy="8658313"/>
          </a:xfrm>
        </p:grpSpPr>
        <p:pic>
          <p:nvPicPr>
            <p:cNvPr id="305" name="Google Shape;305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650061" y="1129553"/>
              <a:ext cx="1793434" cy="3940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14"/>
            <p:cNvPicPr preferRelativeResize="0"/>
            <p:nvPr/>
          </p:nvPicPr>
          <p:blipFill rotWithShape="1">
            <a:blip r:embed="rId4">
              <a:alphaModFix/>
            </a:blip>
            <a:srcRect r="-2435"/>
            <a:stretch/>
          </p:blipFill>
          <p:spPr>
            <a:xfrm>
              <a:off x="11195140" y="1159781"/>
              <a:ext cx="1933256" cy="35252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61846" y="-472975"/>
              <a:ext cx="3871517" cy="1484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Google Shape;308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682699" y="4815937"/>
              <a:ext cx="3926922" cy="2584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321962" y="4708901"/>
              <a:ext cx="3309507" cy="2213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1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0800000" flipH="1">
              <a:off x="5090368" y="5790144"/>
              <a:ext cx="4174718" cy="1609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1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5400000" flipH="1">
              <a:off x="7531868" y="-3607016"/>
              <a:ext cx="2558520" cy="74684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1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5400000" flipH="1">
              <a:off x="10565684" y="860572"/>
              <a:ext cx="822060" cy="842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1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10800000" flipH="1">
              <a:off x="3025506" y="5978872"/>
              <a:ext cx="2041118" cy="1527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14"/>
            <p:cNvPicPr preferRelativeResize="0"/>
            <p:nvPr/>
          </p:nvPicPr>
          <p:blipFill rotWithShape="1">
            <a:blip r:embed="rId12">
              <a:alphaModFix/>
            </a:blip>
            <a:srcRect t="-13049"/>
            <a:stretch/>
          </p:blipFill>
          <p:spPr>
            <a:xfrm>
              <a:off x="-650061" y="-428247"/>
              <a:ext cx="2304280" cy="17922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5" name="Google Shape;315;p14"/>
          <p:cNvSpPr txBox="1">
            <a:spLocks noGrp="1"/>
          </p:cNvSpPr>
          <p:nvPr>
            <p:ph type="ctrTitle"/>
          </p:nvPr>
        </p:nvSpPr>
        <p:spPr>
          <a:xfrm>
            <a:off x="2613954" y="2201778"/>
            <a:ext cx="6708008" cy="2078689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Tạm biệt và hẹn gặp lại </a:t>
            </a:r>
            <a:b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các em vào những tiết học sau!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6" name="Google Shape;316;p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01407" y="4757465"/>
            <a:ext cx="1142262" cy="2100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148214" y="4491499"/>
            <a:ext cx="786149" cy="744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12018" y="4830898"/>
            <a:ext cx="661152" cy="62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090368" y="4757465"/>
            <a:ext cx="1123688" cy="2066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560271" y="5368080"/>
            <a:ext cx="907022" cy="1455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584698" y="4875698"/>
            <a:ext cx="661152" cy="62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363048" y="4802265"/>
            <a:ext cx="1123688" cy="2066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832951" y="5412880"/>
            <a:ext cx="907022" cy="1455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-www.freeppt7.com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Widescreen</PresentationFormat>
  <Paragraphs>49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Microsoft Yahei</vt:lpstr>
      <vt:lpstr>Arial</vt:lpstr>
      <vt:lpstr>Calibri</vt:lpstr>
      <vt:lpstr>HP001 4 hàng</vt:lpstr>
      <vt:lpstr>Times New Roman</vt:lpstr>
      <vt:lpstr>www.freeppt7.com</vt:lpstr>
      <vt:lpstr>1-www.freeppt7.com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và hẹn gặp lại  các em vào những tiết học sau!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ĐẾN VỚI TIẾT TIẾNG VIỆT!</dc:title>
  <dc:creator>www.jpppt.com</dc:creator>
  <cp:lastModifiedBy>Techsi.vn</cp:lastModifiedBy>
  <cp:revision>2</cp:revision>
  <dcterms:created xsi:type="dcterms:W3CDTF">2018-06-03T06:40:39Z</dcterms:created>
  <dcterms:modified xsi:type="dcterms:W3CDTF">2024-05-09T08:42:35Z</dcterms:modified>
</cp:coreProperties>
</file>