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6" r:id="rId2"/>
  </p:sldMasterIdLst>
  <p:notesMasterIdLst>
    <p:notesMasterId r:id="rId1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8" r:id="rId16"/>
  </p:sldIdLst>
  <p:sldSz cx="9144000" cy="6858000" type="screen4x3"/>
  <p:notesSz cx="6858000" cy="9144000"/>
  <p:embeddedFontLst>
    <p:embeddedFont>
      <p:font typeface="UVF Valentine" panose="020B0604020202020204" charset="0"/>
      <p:regular r:id="rId18"/>
    </p:embeddedFont>
    <p:embeddedFont>
      <p:font typeface="UVF Hypografic" panose="020B0604020202020204" charset="0"/>
      <p:regular r:id="rId19"/>
    </p:embeddedFont>
    <p:embeddedFont>
      <p:font typeface="#9Slide03 AmpleSoft Bold" panose="020B0604020202020204" charset="0"/>
      <p:regular r:id="rId20"/>
    </p:embeddedFont>
    <p:embeddedFont>
      <p:font typeface="Calibri" panose="020F0502020204030204" pitchFamily="34" charset="0"/>
      <p:regular r:id="rId21"/>
      <p:bold r:id="rId22"/>
      <p:italic r:id="rId23"/>
      <p:boldItalic r:id="rId24"/>
    </p:embeddedFont>
    <p:embeddedFont>
      <p:font typeface="#9Slide05 Bodega Script" panose="020B0604020202020204" charset="0"/>
      <p:regular r:id="rId25"/>
    </p:embeddedFont>
    <p:embeddedFont>
      <p:font typeface="Cambria" panose="02040503050406030204" pitchFamily="18" charset="0"/>
      <p:regular r:id="rId26"/>
      <p:bold r:id="rId27"/>
      <p:italic r:id="rId28"/>
      <p:boldItalic r:id="rId29"/>
    </p:embeddedFont>
    <p:embeddedFont>
      <p:font typeface="#9Slide07 HoneyCream" panose="020B0604020202020204" charset="0"/>
      <p:regular r:id="rId30"/>
    </p:embeddedFont>
    <p:embeddedFont>
      <p:font typeface="Calibri Light" panose="020F0302020204030204" pitchFamily="34" charset="0"/>
      <p:regular r:id="rId31"/>
      <p:italic r:id="rId32"/>
    </p:embeddedFont>
    <p:embeddedFont>
      <p:font typeface="Century Gothic" panose="020B0502020202020204" pitchFamily="34" charset="0"/>
      <p:regular r:id="rId33"/>
      <p:bold r:id="rId34"/>
      <p:italic r:id="rId35"/>
      <p:boldItalic r:id="rId36"/>
    </p:embeddedFont>
    <p:embeddedFont>
      <p:font typeface="UVN Sang Song Nang" panose="020B0604020202020204"/>
      <p:regular r:id="rId37"/>
    </p:embeddedFont>
    <p:embeddedFont>
      <p:font typeface="宋体" panose="02010600030101010101" pitchFamily="2" charset="-122"/>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9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BF1EB-B08D-4F15-8BCD-0924CD797008}" type="datetimeFigureOut">
              <a:rPr lang="en-US" smtClean="0"/>
              <a:t>4/21/2023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73F25-2A34-4E10-8BAF-044CCF00B7B5}" type="slidenum">
              <a:rPr lang="en-US" smtClean="0"/>
              <a:t>‹#›</a:t>
            </a:fld>
            <a:endParaRPr lang="en-US"/>
          </a:p>
        </p:txBody>
      </p:sp>
    </p:spTree>
    <p:extLst>
      <p:ext uri="{BB962C8B-B14F-4D97-AF65-F5344CB8AC3E}">
        <p14:creationId xmlns:p14="http://schemas.microsoft.com/office/powerpoint/2010/main" val="299371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0362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1371600" y="1143000"/>
            <a:ext cx="41148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fld id="{E20F667F-C8F0-47CD-BD54-79112A20AE84}"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t>11</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754222684"/>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58E030-162D-47F9-9EA1-EBE82CAE6D84}"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79811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1371600" y="1143000"/>
            <a:ext cx="41148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fld id="{B7E48943-C09B-4F80-956F-720F0E00978C}"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t>13</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428527502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670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C318B-334E-44D8-8BA3-DF6B5A0F2C2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0466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091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982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545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58E030-162D-47F9-9EA1-EBE82CAE6D84}"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336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63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1377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5" name="Footer Placeholder 4"/>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6" name="Slide Number Placeholder 5"/>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4662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5" name="Footer Placeholder 4"/>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6" name="Slide Number Placeholder 5"/>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310174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5" name="Footer Placeholder 4"/>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6" name="Slide Number Placeholder 5"/>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2401294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3123900" cy="1600200"/>
          </a:xfrm>
        </p:spPr>
        <p:txBody>
          <a:bodyPr anchor="b"/>
          <a:lstStyle>
            <a:lvl1pPr>
              <a:defRPr sz="2400"/>
            </a:lvl1pPr>
          </a:lstStyle>
          <a:p>
            <a:r>
              <a:rPr lang="zh-CN" altLang="en-US" dirty="0"/>
              <a:t>单击此处编辑母版标题样式</a:t>
            </a:r>
            <a:endParaRPr lang="en-US" dirty="0"/>
          </a:p>
        </p:txBody>
      </p:sp>
      <p:sp>
        <p:nvSpPr>
          <p:cNvPr id="4" name="Text Placeholder 3"/>
          <p:cNvSpPr>
            <a:spLocks noGrp="1"/>
          </p:cNvSpPr>
          <p:nvPr>
            <p:ph type="body" sz="half" idx="2"/>
          </p:nvPr>
        </p:nvSpPr>
        <p:spPr>
          <a:xfrm>
            <a:off x="628493" y="2074653"/>
            <a:ext cx="312390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6" name="Footer Placeholder 5"/>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7" name="Slide Number Placeholder 6"/>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
        <p:nvSpPr>
          <p:cNvPr id="9" name="图片占位符 2"/>
          <p:cNvSpPr>
            <a:spLocks noGrp="1"/>
          </p:cNvSpPr>
          <p:nvPr>
            <p:ph type="pic" idx="1" hasCustomPrompt="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a:t>单击添加图片</a:t>
            </a:r>
          </a:p>
        </p:txBody>
      </p:sp>
    </p:spTree>
    <p:extLst>
      <p:ext uri="{BB962C8B-B14F-4D97-AF65-F5344CB8AC3E}">
        <p14:creationId xmlns:p14="http://schemas.microsoft.com/office/powerpoint/2010/main" val="22383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4" name="页脚占位符 3"/>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5" name="灯片编号占位符 4"/>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
        <p:nvSpPr>
          <p:cNvPr id="7" name="内容占位符 6"/>
          <p:cNvSpPr>
            <a:spLocks noGrp="1"/>
          </p:cNvSpPr>
          <p:nvPr>
            <p:ph sz="quarter" idx="13"/>
          </p:nvPr>
        </p:nvSpPr>
        <p:spPr>
          <a:xfrm>
            <a:off x="628651" y="555627"/>
            <a:ext cx="7983537" cy="51784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1114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61A57E-4ADA-4D9B-BA44-19A544750E3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2334077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61A57E-4ADA-4D9B-BA44-19A544750E3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871432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61A57E-4ADA-4D9B-BA44-19A544750E3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94634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61A57E-4ADA-4D9B-BA44-19A544750E3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087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61A57E-4ADA-4D9B-BA44-19A544750E34}"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669386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1A57E-4ADA-4D9B-BA44-19A544750E34}"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26888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5" name="Footer Placeholder 4"/>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6" name="Slide Number Placeholder 5"/>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3419555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1A57E-4ADA-4D9B-BA44-19A544750E34}"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81976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61A57E-4ADA-4D9B-BA44-19A544750E3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85655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61A57E-4ADA-4D9B-BA44-19A544750E3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96853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61A57E-4ADA-4D9B-BA44-19A544750E3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4204914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61A57E-4ADA-4D9B-BA44-19A544750E3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894137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6376739" y="311469"/>
            <a:ext cx="207969"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14"/>
          <p:cNvSpPr/>
          <p:nvPr/>
        </p:nvSpPr>
        <p:spPr>
          <a:xfrm>
            <a:off x="440189" y="6035236"/>
            <a:ext cx="207969"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14"/>
          <p:cNvSpPr/>
          <p:nvPr/>
        </p:nvSpPr>
        <p:spPr>
          <a:xfrm>
            <a:off x="539401" y="311469"/>
            <a:ext cx="207969"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7" name="Google Shape;987;p14"/>
          <p:cNvSpPr/>
          <p:nvPr/>
        </p:nvSpPr>
        <p:spPr>
          <a:xfrm>
            <a:off x="8574527" y="6035236"/>
            <a:ext cx="207969"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5992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5" name="Footer Placeholder 4"/>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6" name="Slide Number Placeholder 5"/>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367620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6" name="Footer Placeholder 5"/>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7" name="Slide Number Placeholder 6"/>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52043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8" name="Footer Placeholder 7"/>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9" name="Slide Number Placeholder 8"/>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28727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4" name="Footer Placeholder 3"/>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5" name="Slide Number Placeholder 4"/>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77072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3" name="Footer Placeholder 2"/>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4" name="Slide Number Placeholder 3"/>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314228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6" name="Footer Placeholder 5"/>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7" name="Slide Number Placeholder 6"/>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45198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6" name="Footer Placeholder 5"/>
          <p:cNvSpPr>
            <a:spLocks noGrp="1"/>
          </p:cNvSpPr>
          <p:nvPr>
            <p:ph type="ftr" sz="quarter" idx="11"/>
          </p:nvPr>
        </p:nvSpPr>
        <p:spPr/>
        <p:txBody>
          <a:bodyPr/>
          <a:lstStyle/>
          <a:p>
            <a:pPr defTabSz="685800">
              <a:defRPr/>
            </a:pPr>
            <a:endParaRPr lang="zh-CN" altLang="en-US">
              <a:solidFill>
                <a:srgbClr val="3D3F41">
                  <a:tint val="75000"/>
                </a:srgbClr>
              </a:solidFill>
            </a:endParaRPr>
          </a:p>
        </p:txBody>
      </p:sp>
      <p:sp>
        <p:nvSpPr>
          <p:cNvPr id="7" name="Slide Number Placeholder 6"/>
          <p:cNvSpPr>
            <a:spLocks noGrp="1"/>
          </p:cNvSpPr>
          <p:nvPr>
            <p:ph type="sldNum" sz="quarter" idx="12"/>
          </p:nvPr>
        </p:nvSpPr>
        <p:spPr/>
        <p:txBody>
          <a:body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Tree>
    <p:extLst>
      <p:ext uri="{BB962C8B-B14F-4D97-AF65-F5344CB8AC3E}">
        <p14:creationId xmlns:p14="http://schemas.microsoft.com/office/powerpoint/2010/main" val="276393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defRPr/>
            </a:pPr>
            <a:fld id="{45704805-93DF-4705-8899-8C802267297F}" type="datetimeFigureOut">
              <a:rPr lang="zh-CN" altLang="en-US" smtClean="0">
                <a:solidFill>
                  <a:srgbClr val="3D3F41">
                    <a:tint val="75000"/>
                  </a:srgbClr>
                </a:solidFill>
              </a:rPr>
              <a:pPr defTabSz="685800">
                <a:defRPr/>
              </a:pPr>
              <a:t>2023/4/21</a:t>
            </a:fld>
            <a:endParaRPr lang="zh-CN" altLang="en-US">
              <a:solidFill>
                <a:srgbClr val="3D3F4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defRPr/>
            </a:pPr>
            <a:endParaRPr lang="zh-CN" altLang="en-US">
              <a:solidFill>
                <a:srgbClr val="3D3F4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defRPr/>
            </a:pPr>
            <a:fld id="{09C2A499-BA2D-4B14-A23E-F832C66777E9}" type="slidenum">
              <a:rPr lang="zh-CN" altLang="en-US" smtClean="0">
                <a:solidFill>
                  <a:srgbClr val="3D3F41">
                    <a:tint val="75000"/>
                  </a:srgbClr>
                </a:solidFill>
              </a:rPr>
              <a:pPr defTabSz="685800">
                <a:defRPr/>
              </a:pPr>
              <a:t>‹#›</a:t>
            </a:fld>
            <a:endParaRPr lang="zh-CN" altLang="en-US">
              <a:solidFill>
                <a:srgbClr val="3D3F41">
                  <a:tint val="75000"/>
                </a:srgbClr>
              </a:solidFill>
            </a:endParaRPr>
          </a:p>
        </p:txBody>
      </p:sp>
      <p:sp>
        <p:nvSpPr>
          <p:cNvPr id="7" name="Rectangle 6"/>
          <p:cNvSpPr/>
          <p:nvPr userDrawn="1"/>
        </p:nvSpPr>
        <p:spPr>
          <a:xfrm>
            <a:off x="2286000" y="7086789"/>
            <a:ext cx="4572000" cy="1546577"/>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MĂNG NON – TÀI LIỆU TIỂU HỌC</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CHUYÊN GIÁO ÁN ĐIỆN TỬ THEO TUẦN KHỐI 4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BÀI THAO GIẢNG – ELEARNING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Nhóm</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chia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sẻ</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Quà</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tặng</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Măng</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Non –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Tiểu</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học</a:t>
            </a:r>
            <a:endPar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Page: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Măng</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Non –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Tiểu</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học</a:t>
            </a: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SĐT ZALO : </a:t>
            </a:r>
            <a:r>
              <a:rPr kumimoji="0" lang="en-US" sz="1350" b="0" i="0" u="sng" strike="noStrike" kern="1200" cap="none" spc="0" normalizeH="0" baseline="0" noProof="0" dirty="0">
                <a:ln>
                  <a:noFill/>
                </a:ln>
                <a:solidFill>
                  <a:srgbClr val="002060"/>
                </a:solidFill>
                <a:effectLst/>
                <a:uLnTx/>
                <a:uFillTx/>
                <a:latin typeface="Calibri" panose="020F0502020204030204"/>
                <a:ea typeface="+mn-ea"/>
                <a:cs typeface="+mn-cs"/>
              </a:rPr>
              <a:t>0382348780</a:t>
            </a: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 - </a:t>
            </a:r>
            <a:r>
              <a:rPr kumimoji="0" lang="en-US" sz="1350" b="0" i="0" u="sng" strike="noStrike" kern="1200" cap="none" spc="0" normalizeH="0" baseline="0" noProof="0" dirty="0">
                <a:ln>
                  <a:noFill/>
                </a:ln>
                <a:solidFill>
                  <a:srgbClr val="002060"/>
                </a:solidFill>
                <a:effectLst/>
                <a:uLnTx/>
                <a:uFillTx/>
                <a:latin typeface="Calibri" panose="020F0502020204030204"/>
                <a:ea typeface="+mn-ea"/>
                <a:cs typeface="+mn-cs"/>
              </a:rPr>
              <a:t>0984848929</a:t>
            </a:r>
            <a:endParaRPr kumimoji="0" lang="en-US" sz="13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2240" y="-347158"/>
            <a:ext cx="640796" cy="1452914"/>
          </a:xfrm>
          <a:prstGeom prst="rect">
            <a:avLst/>
          </a:prstGeom>
        </p:spPr>
      </p:pic>
    </p:spTree>
    <p:extLst>
      <p:ext uri="{BB962C8B-B14F-4D97-AF65-F5344CB8AC3E}">
        <p14:creationId xmlns:p14="http://schemas.microsoft.com/office/powerpoint/2010/main" val="746194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8" r:id="rId12"/>
    <p:sldLayoutId id="214748367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Box 3">
            <a:extLst>
              <a:ext uri="{FF2B5EF4-FFF2-40B4-BE49-F238E27FC236}">
                <a16:creationId xmlns:a16="http://schemas.microsoft.com/office/drawing/2014/main" id="{7B6FA2D4-BA44-65CA-8F51-0574856DA38D}"/>
              </a:ext>
            </a:extLst>
          </p:cNvPr>
          <p:cNvSpPr txBox="1"/>
          <p:nvPr userDrawn="1"/>
        </p:nvSpPr>
        <p:spPr>
          <a:xfrm>
            <a:off x="2286000" y="9098619"/>
            <a:ext cx="4671138" cy="71558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5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350" b="1">
                <a:latin typeface="Times New Roman" panose="02020603050405020304" pitchFamily="18" charset="0"/>
                <a:cs typeface="Times New Roman" panose="02020603050405020304" pitchFamily="18" charset="0"/>
              </a:rPr>
              <a:t>Mời </a:t>
            </a:r>
            <a:r>
              <a:rPr lang="en-US" sz="1350" b="1" dirty="0" err="1">
                <a:latin typeface="Times New Roman" panose="02020603050405020304" pitchFamily="18" charset="0"/>
                <a:cs typeface="Times New Roman" panose="02020603050405020304" pitchFamily="18" charset="0"/>
              </a:rPr>
              <a:t>truy</a:t>
            </a:r>
            <a:r>
              <a:rPr lang="en-US" sz="1350" b="1" dirty="0">
                <a:latin typeface="Times New Roman" panose="02020603050405020304" pitchFamily="18" charset="0"/>
                <a:cs typeface="Times New Roman" panose="02020603050405020304" pitchFamily="18" charset="0"/>
              </a:rPr>
              <a:t> </a:t>
            </a:r>
            <a:r>
              <a:rPr lang="en-US" sz="1350" b="1" dirty="0" err="1">
                <a:latin typeface="Times New Roman" panose="02020603050405020304" pitchFamily="18" charset="0"/>
                <a:cs typeface="Times New Roman" panose="02020603050405020304" pitchFamily="18" charset="0"/>
              </a:rPr>
              <a:t>cập</a:t>
            </a:r>
            <a:r>
              <a:rPr lang="en-US" sz="1350" b="1" dirty="0">
                <a:latin typeface="Times New Roman" panose="02020603050405020304" pitchFamily="18" charset="0"/>
                <a:cs typeface="Times New Roman" panose="02020603050405020304" pitchFamily="18" charset="0"/>
              </a:rPr>
              <a:t>: </a:t>
            </a:r>
            <a:r>
              <a:rPr lang="en-US" sz="1350" dirty="0">
                <a:solidFill>
                  <a:srgbClr val="FF0066"/>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xmlns="" val="tx"/>
                    </a:ext>
                  </a:extLst>
                </a:hlinkClick>
              </a:rPr>
              <a:t>MĂNG NON- TÀI LIỆU TIỂU HỌC | Facebook</a:t>
            </a:r>
            <a:endParaRPr lang="en-US" sz="1350" dirty="0">
              <a:solidFill>
                <a:srgbClr val="FF0066"/>
              </a:solidFill>
              <a:latin typeface="SVN-Newton" panose="02040603050506020204" pitchFamily="18" charset="0"/>
              <a:cs typeface="Times New Roman" panose="02020603050405020304" pitchFamily="18" charset="0"/>
            </a:endParaRPr>
          </a:p>
          <a:p>
            <a:pPr algn="ctr"/>
            <a:r>
              <a:rPr lang="en-US" sz="1350" b="1" dirty="0">
                <a:solidFill>
                  <a:srgbClr val="0D4370"/>
                </a:solidFill>
                <a:latin typeface="SVN-Newton" panose="02040603050506020204" pitchFamily="18" charset="0"/>
                <a:cs typeface="Times New Roman" panose="02020603050405020304" pitchFamily="18" charset="0"/>
              </a:rPr>
              <a:t>SĐT ZALO : </a:t>
            </a:r>
            <a:r>
              <a:rPr lang="en-US" sz="1350" b="1" u="sng" dirty="0">
                <a:solidFill>
                  <a:srgbClr val="0D4370"/>
                </a:solidFill>
                <a:latin typeface="SVN-Newton" panose="02040603050506020204" pitchFamily="18" charset="0"/>
              </a:rPr>
              <a:t>0382348780</a:t>
            </a:r>
            <a:r>
              <a:rPr lang="en-US" sz="1350" b="1" dirty="0">
                <a:solidFill>
                  <a:srgbClr val="0D4370"/>
                </a:solidFill>
                <a:latin typeface="SVN-Newton" panose="02040603050506020204" pitchFamily="18" charset="0"/>
              </a:rPr>
              <a:t> - </a:t>
            </a:r>
            <a:r>
              <a:rPr lang="en-US" sz="1350" b="1" u="sng" dirty="0">
                <a:solidFill>
                  <a:srgbClr val="0D4370"/>
                </a:solidFill>
                <a:latin typeface="SVN-Newton" panose="02040603050506020204" pitchFamily="18" charset="0"/>
              </a:rPr>
              <a:t>0984848929</a:t>
            </a:r>
            <a:endParaRPr lang="en-US" sz="135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A13346-B5C7-F872-912B-98D55644F592}"/>
              </a:ext>
            </a:extLst>
          </p:cNvPr>
          <p:cNvSpPr txBox="1">
            <a:spLocks/>
          </p:cNvSpPr>
          <p:nvPr userDrawn="1"/>
        </p:nvSpPr>
        <p:spPr>
          <a:xfrm>
            <a:off x="8231844" y="1"/>
            <a:ext cx="1155005" cy="324925"/>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500" b="0" dirty="0" err="1">
                <a:solidFill>
                  <a:schemeClr val="accent2">
                    <a:lumMod val="20000"/>
                    <a:lumOff val="80000"/>
                  </a:schemeClr>
                </a:solidFill>
                <a:latin typeface="#9Slide07 HoneyCream" pitchFamily="2" charset="0"/>
              </a:rPr>
              <a:t>Măng</a:t>
            </a:r>
            <a:r>
              <a:rPr lang="en-US" sz="1500" b="0" dirty="0">
                <a:solidFill>
                  <a:schemeClr val="accent2">
                    <a:lumMod val="20000"/>
                    <a:lumOff val="80000"/>
                  </a:schemeClr>
                </a:solidFill>
                <a:latin typeface="#9Slide07 HoneyCream" pitchFamily="2" charset="0"/>
              </a:rPr>
              <a:t> Non</a:t>
            </a:r>
          </a:p>
        </p:txBody>
      </p:sp>
      <p:pic>
        <p:nvPicPr>
          <p:cNvPr id="9" name="Picture 8">
            <a:extLst>
              <a:ext uri="{FF2B5EF4-FFF2-40B4-BE49-F238E27FC236}">
                <a16:creationId xmlns:a16="http://schemas.microsoft.com/office/drawing/2014/main" id="{EB565C29-DC77-B946-6A59-9E1B8536DBA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31482519" y="-26525564"/>
            <a:ext cx="1639685" cy="3717751"/>
          </a:xfrm>
          <a:prstGeom prst="rect">
            <a:avLst/>
          </a:prstGeom>
        </p:spPr>
      </p:pic>
      <p:pic>
        <p:nvPicPr>
          <p:cNvPr id="10" name="Picture 9">
            <a:extLst>
              <a:ext uri="{FF2B5EF4-FFF2-40B4-BE49-F238E27FC236}">
                <a16:creationId xmlns:a16="http://schemas.microsoft.com/office/drawing/2014/main" id="{963651BF-03A3-EE8F-F4CB-3C26EB5D8DEE}"/>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36868882" y="-26525565"/>
            <a:ext cx="1639685" cy="3717751"/>
          </a:xfrm>
          <a:prstGeom prst="rect">
            <a:avLst/>
          </a:prstGeom>
        </p:spPr>
      </p:pic>
      <p:pic>
        <p:nvPicPr>
          <p:cNvPr id="11" name="Picture 10">
            <a:extLst>
              <a:ext uri="{FF2B5EF4-FFF2-40B4-BE49-F238E27FC236}">
                <a16:creationId xmlns:a16="http://schemas.microsoft.com/office/drawing/2014/main" id="{60D0EAB9-62E2-AAB4-5329-BCB3C7ACDD0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30647338" y="29176637"/>
            <a:ext cx="1639685" cy="3717751"/>
          </a:xfrm>
          <a:prstGeom prst="rect">
            <a:avLst/>
          </a:prstGeom>
        </p:spPr>
      </p:pic>
      <p:pic>
        <p:nvPicPr>
          <p:cNvPr id="12" name="Picture 11">
            <a:extLst>
              <a:ext uri="{FF2B5EF4-FFF2-40B4-BE49-F238E27FC236}">
                <a16:creationId xmlns:a16="http://schemas.microsoft.com/office/drawing/2014/main" id="{9413FF52-6B91-962C-AB0A-9C89FCAD5A6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38537005" y="29176636"/>
            <a:ext cx="1639685" cy="3717751"/>
          </a:xfrm>
          <a:prstGeom prst="rect">
            <a:avLst/>
          </a:prstGeom>
        </p:spPr>
      </p:pic>
      <p:sp>
        <p:nvSpPr>
          <p:cNvPr id="13" name="Title 1">
            <a:extLst>
              <a:ext uri="{FF2B5EF4-FFF2-40B4-BE49-F238E27FC236}">
                <a16:creationId xmlns:a16="http://schemas.microsoft.com/office/drawing/2014/main" id="{08294673-6986-A9E8-ADD6-EB7D1DD6E720}"/>
              </a:ext>
            </a:extLst>
          </p:cNvPr>
          <p:cNvSpPr txBox="1">
            <a:spLocks/>
          </p:cNvSpPr>
          <p:nvPr userDrawn="1"/>
        </p:nvSpPr>
        <p:spPr>
          <a:xfrm>
            <a:off x="7402314" y="-1466572"/>
            <a:ext cx="2674077" cy="54239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0" dirty="0">
                <a:solidFill>
                  <a:schemeClr val="accent6">
                    <a:lumMod val="50000"/>
                    <a:alpha val="41000"/>
                  </a:schemeClr>
                </a:solidFill>
                <a:latin typeface="SVN-Ready" panose="02040603050506020204" pitchFamily="18" charset="0"/>
              </a:rPr>
              <a:t>By </a:t>
            </a:r>
            <a:r>
              <a:rPr lang="en-US" sz="1200" b="0" dirty="0" err="1">
                <a:solidFill>
                  <a:schemeClr val="accent6">
                    <a:lumMod val="50000"/>
                    <a:alpha val="41000"/>
                  </a:schemeClr>
                </a:solidFill>
                <a:latin typeface="SVN-Ready" panose="02040603050506020204" pitchFamily="18" charset="0"/>
              </a:rPr>
              <a:t>Khánh</a:t>
            </a:r>
            <a:r>
              <a:rPr lang="en-US" sz="1200" b="0" dirty="0">
                <a:solidFill>
                  <a:schemeClr val="accent6">
                    <a:lumMod val="50000"/>
                    <a:alpha val="41000"/>
                  </a:schemeClr>
                </a:solidFill>
                <a:latin typeface="SVN-Ready" panose="02040603050506020204" pitchFamily="18" charset="0"/>
              </a:rPr>
              <a:t> </a:t>
            </a:r>
            <a:r>
              <a:rPr lang="en-US" sz="1200" b="0" dirty="0" err="1">
                <a:solidFill>
                  <a:schemeClr val="accent6">
                    <a:lumMod val="50000"/>
                    <a:alpha val="41000"/>
                  </a:schemeClr>
                </a:solidFill>
                <a:latin typeface="SVN-Ready" panose="02040603050506020204" pitchFamily="18" charset="0"/>
              </a:rPr>
              <a:t>Huyền</a:t>
            </a:r>
            <a:endParaRPr lang="en-US" sz="12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3AEF898F-CD74-EE67-BE2C-57BED2611C78}"/>
              </a:ext>
            </a:extLst>
          </p:cNvPr>
          <p:cNvSpPr txBox="1">
            <a:spLocks/>
          </p:cNvSpPr>
          <p:nvPr userDrawn="1"/>
        </p:nvSpPr>
        <p:spPr>
          <a:xfrm>
            <a:off x="-496167" y="6145414"/>
            <a:ext cx="1639685" cy="7874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b="0" dirty="0" err="1">
                <a:solidFill>
                  <a:schemeClr val="accent3">
                    <a:lumMod val="60000"/>
                    <a:lumOff val="40000"/>
                  </a:schemeClr>
                </a:solidFill>
                <a:latin typeface="#9Slide07 HoneyCream" pitchFamily="2" charset="0"/>
              </a:rPr>
              <a:t>Măng</a:t>
            </a:r>
            <a:r>
              <a:rPr lang="en-US" sz="135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id="{3E9F52A7-D3B5-5522-ED87-3A58251B6650}"/>
              </a:ext>
            </a:extLst>
          </p:cNvPr>
          <p:cNvPicPr>
            <a:picLocks noChangeAspect="1"/>
          </p:cNvPicPr>
          <p:nvPr userDrawn="1"/>
        </p:nvPicPr>
        <p:blipFill>
          <a:blip r:embed="rId16"/>
          <a:stretch>
            <a:fillRect/>
          </a:stretch>
        </p:blipFill>
        <p:spPr>
          <a:xfrm>
            <a:off x="392254" y="7903349"/>
            <a:ext cx="1641491" cy="2658086"/>
          </a:xfrm>
          <a:prstGeom prst="rect">
            <a:avLst/>
          </a:prstGeom>
        </p:spPr>
      </p:pic>
      <p:pic>
        <p:nvPicPr>
          <p:cNvPr id="16" name="Picture 15">
            <a:extLst>
              <a:ext uri="{FF2B5EF4-FFF2-40B4-BE49-F238E27FC236}">
                <a16:creationId xmlns:a16="http://schemas.microsoft.com/office/drawing/2014/main" id="{04D95378-ED6D-9B17-2A8B-72150303089B}"/>
              </a:ext>
            </a:extLst>
          </p:cNvPr>
          <p:cNvPicPr>
            <a:picLocks noChangeAspect="1"/>
          </p:cNvPicPr>
          <p:nvPr userDrawn="1"/>
        </p:nvPicPr>
        <p:blipFill>
          <a:blip r:embed="rId16"/>
          <a:stretch>
            <a:fillRect/>
          </a:stretch>
        </p:blipFill>
        <p:spPr>
          <a:xfrm>
            <a:off x="-6365334" y="-76200"/>
            <a:ext cx="1641491" cy="2658086"/>
          </a:xfrm>
          <a:prstGeom prst="rect">
            <a:avLst/>
          </a:prstGeom>
        </p:spPr>
      </p:pic>
    </p:spTree>
    <p:extLst>
      <p:ext uri="{BB962C8B-B14F-4D97-AF65-F5344CB8AC3E}">
        <p14:creationId xmlns:p14="http://schemas.microsoft.com/office/powerpoint/2010/main" val="4148436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7.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microsoft.com/office/2007/relationships/hdphoto" Target="../media/hdphoto3.wdp"/><Relationship Id="rId4" Type="http://schemas.openxmlformats.org/officeDocument/2006/relationships/tags" Target="../tags/tag18.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8.emf"/><Relationship Id="rId5" Type="http://schemas.openxmlformats.org/officeDocument/2006/relationships/image" Target="../media/image17.emf"/><Relationship Id="rId10" Type="http://schemas.microsoft.com/office/2007/relationships/hdphoto" Target="../media/hdphoto5.wdp"/><Relationship Id="rId4" Type="http://schemas.openxmlformats.org/officeDocument/2006/relationships/image" Target="../media/image16.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 Id="rId6" Type="http://schemas.microsoft.com/office/2007/relationships/hdphoto" Target="../media/hdphoto4.wdp"/><Relationship Id="rId5" Type="http://schemas.openxmlformats.org/officeDocument/2006/relationships/image" Target="../media/image19.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2.png"/><Relationship Id="rId1" Type="http://schemas.openxmlformats.org/officeDocument/2006/relationships/slideLayout" Target="../slideLayouts/slideLayout25.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0;p40"/>
          <p:cNvSpPr txBox="1">
            <a:spLocks noGrp="1"/>
          </p:cNvSpPr>
          <p:nvPr>
            <p:ph type="ctrTitle"/>
          </p:nvPr>
        </p:nvSpPr>
        <p:spPr>
          <a:xfrm>
            <a:off x="1709415" y="2578343"/>
            <a:ext cx="6627154" cy="1788545"/>
          </a:xfrm>
          <a:prstGeom prst="rect">
            <a:avLst/>
          </a:prstGeom>
        </p:spPr>
        <p:txBody>
          <a:bodyPr spcFirstLastPara="1" vert="horz" wrap="square" lIns="68569" tIns="68569" rIns="68569" bIns="68569" rtlCol="0" anchor="t" anchorCtr="0">
            <a:noAutofit/>
          </a:bodyPr>
          <a:lstStyle/>
          <a:p>
            <a:pPr>
              <a:lnSpc>
                <a:spcPct val="100000"/>
              </a:lnSpc>
              <a:spcBef>
                <a:spcPts val="0"/>
              </a:spcBef>
            </a:pPr>
            <a:r>
              <a:rPr lang="vi-VN" sz="6600" dirty="0">
                <a:ln w="22225">
                  <a:solidFill>
                    <a:schemeClr val="accent2"/>
                  </a:solidFill>
                  <a:prstDash val="solid"/>
                </a:ln>
                <a:solidFill>
                  <a:schemeClr val="accent2">
                    <a:lumMod val="40000"/>
                    <a:lumOff val="60000"/>
                  </a:schemeClr>
                </a:solidFill>
                <a:latin typeface="UVN Sang Song Nang" panose="03030802040007090B04" pitchFamily="66" charset="0"/>
              </a:rPr>
              <a:t>Viết đoạn văn </a:t>
            </a:r>
            <a:br>
              <a:rPr lang="vi-VN" sz="6600" dirty="0">
                <a:ln w="22225">
                  <a:solidFill>
                    <a:schemeClr val="accent2"/>
                  </a:solidFill>
                  <a:prstDash val="solid"/>
                </a:ln>
                <a:solidFill>
                  <a:schemeClr val="accent2">
                    <a:lumMod val="40000"/>
                    <a:lumOff val="60000"/>
                  </a:schemeClr>
                </a:solidFill>
                <a:latin typeface="UVN Sang Song Nang" panose="03030802040007090B04" pitchFamily="66" charset="0"/>
              </a:rPr>
            </a:br>
            <a:r>
              <a:rPr lang="vi-VN" sz="6600" dirty="0">
                <a:ln w="22225">
                  <a:solidFill>
                    <a:schemeClr val="accent2"/>
                  </a:solidFill>
                  <a:prstDash val="solid"/>
                </a:ln>
                <a:solidFill>
                  <a:schemeClr val="accent2">
                    <a:lumMod val="40000"/>
                    <a:lumOff val="60000"/>
                  </a:schemeClr>
                </a:solidFill>
                <a:latin typeface="UVN Sang Song Nang" panose="03030802040007090B04" pitchFamily="66" charset="0"/>
              </a:rPr>
              <a:t>kể về một sự việc</a:t>
            </a:r>
            <a:endParaRPr sz="6600" dirty="0">
              <a:ln w="22225">
                <a:solidFill>
                  <a:schemeClr val="accent2"/>
                </a:solidFill>
                <a:prstDash val="solid"/>
              </a:ln>
              <a:solidFill>
                <a:schemeClr val="accent2">
                  <a:lumMod val="40000"/>
                  <a:lumOff val="60000"/>
                </a:schemeClr>
              </a:solidFill>
              <a:latin typeface="UVN Sang Song Nang" panose="03030802040007090B04" pitchFamily="66" charset="0"/>
            </a:endParaRPr>
          </a:p>
        </p:txBody>
      </p:sp>
      <p:sp>
        <p:nvSpPr>
          <p:cNvPr id="8" name="Google Shape;1881;p40"/>
          <p:cNvSpPr txBox="1">
            <a:spLocks noGrp="1"/>
          </p:cNvSpPr>
          <p:nvPr>
            <p:ph type="subTitle" idx="1"/>
          </p:nvPr>
        </p:nvSpPr>
        <p:spPr>
          <a:xfrm>
            <a:off x="2828348" y="2203132"/>
            <a:ext cx="4040758" cy="750424"/>
          </a:xfrm>
          <a:prstGeom prst="rect">
            <a:avLst/>
          </a:prstGeom>
        </p:spPr>
        <p:txBody>
          <a:bodyPr spcFirstLastPara="1" vert="horz" wrap="square" lIns="68569" tIns="68569" rIns="68569" bIns="68569" rtlCol="0" anchor="t" anchorCtr="0">
            <a:noAutofit/>
          </a:bodyPr>
          <a:lstStyle/>
          <a:p>
            <a:pPr>
              <a:spcBef>
                <a:spcPts val="0"/>
              </a:spcBef>
            </a:pPr>
            <a:r>
              <a:rPr lang="vi-VN" sz="3750" dirty="0">
                <a:solidFill>
                  <a:schemeClr val="accent4">
                    <a:lumMod val="50000"/>
                  </a:schemeClr>
                </a:solidFill>
                <a:latin typeface="Cambria" panose="02040503050406030204" pitchFamily="18" charset="0"/>
                <a:ea typeface="Cambria" panose="02040503050406030204" pitchFamily="18" charset="0"/>
              </a:rPr>
              <a:t>LUYỆN VIẾT ĐOẠN</a:t>
            </a:r>
            <a:endParaRPr sz="3750" dirty="0">
              <a:solidFill>
                <a:schemeClr val="accent4">
                  <a:lumMod val="50000"/>
                </a:schemeClr>
              </a:solidFill>
              <a:latin typeface="Cambria" panose="02040503050406030204" pitchFamily="18" charset="0"/>
              <a:ea typeface="Cambria" panose="02040503050406030204" pitchFamily="18" charset="0"/>
            </a:endParaRPr>
          </a:p>
        </p:txBody>
      </p:sp>
      <p:sp>
        <p:nvSpPr>
          <p:cNvPr id="6" name="Google Shape;1880;p40">
            <a:extLst>
              <a:ext uri="{FF2B5EF4-FFF2-40B4-BE49-F238E27FC236}">
                <a16:creationId xmlns:a16="http://schemas.microsoft.com/office/drawing/2014/main" id="{01FE5878-82CC-480F-9C6A-88942516EBCC}"/>
              </a:ext>
            </a:extLst>
          </p:cNvPr>
          <p:cNvSpPr txBox="1">
            <a:spLocks/>
          </p:cNvSpPr>
          <p:nvPr/>
        </p:nvSpPr>
        <p:spPr>
          <a:xfrm>
            <a:off x="425822" y="2578344"/>
            <a:ext cx="9061607" cy="184786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0" indent="0" algn="ctr">
              <a:buClr>
                <a:schemeClr val="dk1"/>
              </a:buClr>
              <a:buSzPts val="5200"/>
              <a:buFont typeface="Dela Gothic One"/>
              <a:buNone/>
              <a:defRPr sz="6600">
                <a:solidFill>
                  <a:schemeClr val="dk1"/>
                </a:solidFill>
                <a:latin typeface="UVN Sang Song Nang" panose="03030802040007090B04" pitchFamily="66" charset="0"/>
                <a:ea typeface="Dela Gothic One"/>
                <a:cs typeface="Dela Gothic One"/>
                <a:sym typeface="Dela Gothic One"/>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pPr defTabSz="685800">
              <a:buClr>
                <a:srgbClr val="3D3F41"/>
              </a:buClr>
              <a:defRPr/>
            </a:pPr>
            <a:r>
              <a:rPr lang="vi-VN" dirty="0">
                <a:solidFill>
                  <a:srgbClr val="FF0000"/>
                </a:solidFill>
              </a:rPr>
              <a:t>Viết đoạn văn</a:t>
            </a:r>
          </a:p>
          <a:p>
            <a:pPr defTabSz="685800">
              <a:buClr>
                <a:srgbClr val="3D3F41"/>
              </a:buClr>
              <a:defRPr/>
            </a:pPr>
            <a:r>
              <a:rPr lang="vi-VN" dirty="0">
                <a:solidFill>
                  <a:srgbClr val="FF0000"/>
                </a:solidFill>
              </a:rPr>
              <a:t> kể về một sự việc</a:t>
            </a:r>
          </a:p>
        </p:txBody>
      </p:sp>
      <p:pic>
        <p:nvPicPr>
          <p:cNvPr id="5" name="Picture 4">
            <a:extLst>
              <a:ext uri="{FF2B5EF4-FFF2-40B4-BE49-F238E27FC236}">
                <a16:creationId xmlns:a16="http://schemas.microsoft.com/office/drawing/2014/main" id="{E2EC0AF9-CAEB-EF42-B2E9-AF5E29D5CDFA}"/>
              </a:ext>
            </a:extLst>
          </p:cNvPr>
          <p:cNvPicPr>
            <a:picLocks noChangeAspect="1"/>
          </p:cNvPicPr>
          <p:nvPr/>
        </p:nvPicPr>
        <p:blipFill>
          <a:blip r:embed="rId4"/>
          <a:stretch>
            <a:fillRect/>
          </a:stretch>
        </p:blipFill>
        <p:spPr>
          <a:xfrm>
            <a:off x="1" y="771363"/>
            <a:ext cx="928868" cy="919672"/>
          </a:xfrm>
          <a:prstGeom prst="rect">
            <a:avLst/>
          </a:prstGeom>
        </p:spPr>
      </p:pic>
      <p:grpSp>
        <p:nvGrpSpPr>
          <p:cNvPr id="9" name="Group 8">
            <a:extLst>
              <a:ext uri="{FF2B5EF4-FFF2-40B4-BE49-F238E27FC236}">
                <a16:creationId xmlns:a16="http://schemas.microsoft.com/office/drawing/2014/main" id="{3AFD0792-C5EA-B143-A25F-273EF8FAAF6C}"/>
              </a:ext>
            </a:extLst>
          </p:cNvPr>
          <p:cNvGrpSpPr/>
          <p:nvPr/>
        </p:nvGrpSpPr>
        <p:grpSpPr>
          <a:xfrm>
            <a:off x="915457" y="992043"/>
            <a:ext cx="1493300" cy="319944"/>
            <a:chOff x="1479928" y="1011084"/>
            <a:chExt cx="1991066" cy="426592"/>
          </a:xfrm>
        </p:grpSpPr>
        <p:sp>
          <p:nvSpPr>
            <p:cNvPr id="10" name="TextBox 9">
              <a:extLst>
                <a:ext uri="{FF2B5EF4-FFF2-40B4-BE49-F238E27FC236}">
                  <a16:creationId xmlns:a16="http://schemas.microsoft.com/office/drawing/2014/main" id="{F3CF6090-25F3-E546-AA65-8DBDCEE81E09}"/>
                </a:ext>
              </a:extLst>
            </p:cNvPr>
            <p:cNvSpPr txBox="1"/>
            <p:nvPr/>
          </p:nvSpPr>
          <p:spPr>
            <a:xfrm>
              <a:off x="1499271" y="1037567"/>
              <a:ext cx="1971723" cy="400109"/>
            </a:xfrm>
            <a:prstGeom prst="rect">
              <a:avLst/>
            </a:prstGeom>
            <a:noFill/>
          </p:spPr>
          <p:txBody>
            <a:bodyPr wrap="square" rtlCol="0">
              <a:spAutoFit/>
            </a:bodyPr>
            <a:lstStyle/>
            <a:p>
              <a:pPr defTabSz="685800">
                <a:defRPr/>
              </a:pPr>
              <a:r>
                <a:rPr lang="en-GB" sz="1350" dirty="0" err="1">
                  <a:ln w="254000">
                    <a:solidFill>
                      <a:srgbClr val="44546A"/>
                    </a:solidFill>
                  </a:ln>
                  <a:solidFill>
                    <a:prstClr val="black"/>
                  </a:solidFill>
                  <a:latin typeface="UVF Hypografic" panose="02000603000000000000" pitchFamily="2" charset="0"/>
                  <a:ea typeface="UVF Hypografic" panose="02000603000000000000" pitchFamily="2" charset="0"/>
                </a:rPr>
                <a:t>Tiếng</a:t>
              </a:r>
              <a:r>
                <a:rPr lang="en-GB" sz="1350" dirty="0">
                  <a:ln w="254000">
                    <a:solidFill>
                      <a:srgbClr val="44546A"/>
                    </a:solidFill>
                  </a:ln>
                  <a:solidFill>
                    <a:prstClr val="black"/>
                  </a:solidFill>
                  <a:latin typeface="UVF Hypografic" panose="02000603000000000000" pitchFamily="2" charset="0"/>
                  <a:ea typeface="UVF Hypografic" panose="02000603000000000000" pitchFamily="2" charset="0"/>
                </a:rPr>
                <a:t> </a:t>
              </a:r>
              <a:r>
                <a:rPr lang="en-GB" sz="1350" dirty="0" err="1">
                  <a:ln w="254000">
                    <a:solidFill>
                      <a:srgbClr val="44546A"/>
                    </a:solidFill>
                  </a:ln>
                  <a:solidFill>
                    <a:prstClr val="black"/>
                  </a:solidFill>
                  <a:latin typeface="UVF Hypografic" panose="02000603000000000000" pitchFamily="2" charset="0"/>
                  <a:ea typeface="UVF Hypografic" panose="02000603000000000000" pitchFamily="2" charset="0"/>
                </a:rPr>
                <a:t>Việt</a:t>
              </a:r>
              <a:r>
                <a:rPr lang="en-GB" sz="1350" dirty="0">
                  <a:ln w="254000">
                    <a:solidFill>
                      <a:srgbClr val="44546A"/>
                    </a:solidFill>
                  </a:ln>
                  <a:solidFill>
                    <a:prstClr val="black"/>
                  </a:solidFill>
                  <a:latin typeface="UVF Hypografic" panose="02000603000000000000" pitchFamily="2" charset="0"/>
                  <a:ea typeface="UVF Hypografic" panose="02000603000000000000" pitchFamily="2" charset="0"/>
                </a:rPr>
                <a:t> 3</a:t>
              </a:r>
            </a:p>
          </p:txBody>
        </p:sp>
        <p:sp>
          <p:nvSpPr>
            <p:cNvPr id="11" name="TextBox 10">
              <a:extLst>
                <a:ext uri="{FF2B5EF4-FFF2-40B4-BE49-F238E27FC236}">
                  <a16:creationId xmlns:a16="http://schemas.microsoft.com/office/drawing/2014/main" id="{5BCBE6D0-C70C-4945-BF32-7EE3172DD129}"/>
                </a:ext>
              </a:extLst>
            </p:cNvPr>
            <p:cNvSpPr txBox="1"/>
            <p:nvPr/>
          </p:nvSpPr>
          <p:spPr>
            <a:xfrm>
              <a:off x="1479928" y="1011084"/>
              <a:ext cx="1971723" cy="400109"/>
            </a:xfrm>
            <a:prstGeom prst="rect">
              <a:avLst/>
            </a:prstGeom>
            <a:noFill/>
          </p:spPr>
          <p:txBody>
            <a:bodyPr wrap="square" rtlCol="0">
              <a:spAutoFit/>
            </a:bodyPr>
            <a:lstStyle/>
            <a:p>
              <a:pPr defTabSz="685800">
                <a:defRPr/>
              </a:pPr>
              <a:r>
                <a:rPr lang="en-GB" sz="1350" b="1" dirty="0" err="1">
                  <a:solidFill>
                    <a:prstClr val="white"/>
                  </a:solidFill>
                  <a:latin typeface="UVF Hypografic" panose="02000603000000000000" pitchFamily="2" charset="0"/>
                  <a:ea typeface="UVF Hypografic" panose="02000603000000000000" pitchFamily="2" charset="0"/>
                </a:rPr>
                <a:t>Tiếng</a:t>
              </a:r>
              <a:r>
                <a:rPr lang="en-GB" sz="1350" b="1" dirty="0">
                  <a:solidFill>
                    <a:prstClr val="white"/>
                  </a:solidFill>
                  <a:latin typeface="UVF Hypografic" panose="02000603000000000000" pitchFamily="2" charset="0"/>
                  <a:ea typeface="UVF Hypografic" panose="02000603000000000000" pitchFamily="2" charset="0"/>
                </a:rPr>
                <a:t> </a:t>
              </a:r>
              <a:r>
                <a:rPr lang="en-GB" sz="1350" b="1" dirty="0" err="1">
                  <a:solidFill>
                    <a:prstClr val="white"/>
                  </a:solidFill>
                  <a:latin typeface="UVF Hypografic" panose="02000603000000000000" pitchFamily="2" charset="0"/>
                  <a:ea typeface="UVF Hypografic" panose="02000603000000000000" pitchFamily="2" charset="0"/>
                </a:rPr>
                <a:t>Việt</a:t>
              </a:r>
              <a:r>
                <a:rPr lang="en-GB" sz="1350" b="1" dirty="0">
                  <a:solidFill>
                    <a:prstClr val="white"/>
                  </a:solidFill>
                  <a:latin typeface="UVF Hypografic" panose="02000603000000000000" pitchFamily="2" charset="0"/>
                  <a:ea typeface="UVF Hypografic" panose="02000603000000000000" pitchFamily="2" charset="0"/>
                </a:rPr>
                <a:t> </a:t>
              </a:r>
              <a:r>
                <a:rPr lang="vi-VN" sz="1350" b="1" dirty="0">
                  <a:solidFill>
                    <a:prstClr val="white"/>
                  </a:solidFill>
                  <a:latin typeface="UVF Hypografic" panose="02000603000000000000" pitchFamily="2" charset="0"/>
                  <a:ea typeface="UVF Hypografic" panose="02000603000000000000" pitchFamily="2" charset="0"/>
                </a:rPr>
                <a:t>2</a:t>
              </a:r>
              <a:endParaRPr lang="en-GB" sz="1350" b="1" dirty="0">
                <a:solidFill>
                  <a:prstClr val="white"/>
                </a:solidFill>
                <a:latin typeface="UVF Hypografic" panose="02000603000000000000" pitchFamily="2" charset="0"/>
                <a:ea typeface="UVF Hypografic" panose="02000603000000000000" pitchFamily="2" charset="0"/>
              </a:endParaRPr>
            </a:p>
          </p:txBody>
        </p:sp>
      </p:grpSp>
    </p:spTree>
    <p:custDataLst>
      <p:tags r:id="rId1"/>
    </p:custDataLst>
    <p:extLst>
      <p:ext uri="{BB962C8B-B14F-4D97-AF65-F5344CB8AC3E}">
        <p14:creationId xmlns:p14="http://schemas.microsoft.com/office/powerpoint/2010/main" val="98223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2"/>
            </p:custDataLst>
          </p:nvPr>
        </p:nvCxnSpPr>
        <p:spPr>
          <a:xfrm>
            <a:off x="8156233" y="1201054"/>
            <a:ext cx="994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3"/>
            </p:custDataLst>
          </p:nvPr>
        </p:nvCxnSpPr>
        <p:spPr>
          <a:xfrm>
            <a:off x="0" y="1614201"/>
            <a:ext cx="74216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4"/>
            </p:custDataLst>
          </p:nvPr>
        </p:nvSpPr>
        <p:spPr>
          <a:xfrm>
            <a:off x="5733310" y="958861"/>
            <a:ext cx="2489597" cy="795338"/>
          </a:xfrm>
          <a:prstGeom prst="rect">
            <a:avLst/>
          </a:prstGeom>
          <a:noFill/>
        </p:spPr>
        <p:txBody>
          <a:bodyPr anchor="ctr">
            <a:normAutofit/>
          </a:bodyPr>
          <a:lstStyle/>
          <a:p>
            <a:pPr algn="r" defTabSz="685800">
              <a:defRPr/>
            </a:pPr>
            <a:r>
              <a:rPr lang="vi-VN" altLang="zh-CN" sz="3000" b="1" spc="300" dirty="0">
                <a:solidFill>
                  <a:srgbClr val="BABD3D"/>
                </a:solidFill>
                <a:latin typeface="Arial" panose="020B0604020202020204" pitchFamily="34" charset="0"/>
                <a:ea typeface="+mj-ea"/>
              </a:rPr>
              <a:t>Hoa gạo</a:t>
            </a:r>
            <a:endParaRPr lang="en-US" altLang="zh-CN" sz="3000" b="1" spc="300" dirty="0">
              <a:solidFill>
                <a:srgbClr val="BABD3D"/>
              </a:solidFill>
              <a:latin typeface="Arial"/>
              <a:ea typeface="+mj-ea"/>
            </a:endParaRPr>
          </a:p>
        </p:txBody>
      </p:sp>
      <p:sp>
        <p:nvSpPr>
          <p:cNvPr id="7" name="TextBox 6">
            <a:extLst>
              <a:ext uri="{FF2B5EF4-FFF2-40B4-BE49-F238E27FC236}">
                <a16:creationId xmlns:a16="http://schemas.microsoft.com/office/drawing/2014/main" id="{08121DA0-C8B8-3C4D-BA9F-810D087C6E46}"/>
              </a:ext>
            </a:extLst>
          </p:cNvPr>
          <p:cNvSpPr txBox="1"/>
          <p:nvPr/>
        </p:nvSpPr>
        <p:spPr>
          <a:xfrm>
            <a:off x="894951" y="1987926"/>
            <a:ext cx="7758368" cy="586314"/>
          </a:xfrm>
          <a:prstGeom prst="rect">
            <a:avLst/>
          </a:prstGeom>
          <a:solidFill>
            <a:srgbClr val="F3B855"/>
          </a:solidFill>
          <a:ln w="38100">
            <a:solidFill>
              <a:schemeClr val="accent4">
                <a:lumMod val="50000"/>
              </a:schemeClr>
            </a:solidFill>
            <a:extLst>
              <a:ext uri="{C807C97D-BFC1-408E-A445-0C87EB9F89A2}">
                <ask:lineSketchStyleProps xmlns:ask="http://schemas.microsoft.com/office/drawing/2018/sketchyshapes" xmlns="">
                  <ask:type>
                    <ask:lineSketchScribble/>
                  </ask:type>
                </ask:lineSketchStyleProps>
              </a:ext>
            </a:extLst>
          </a:ln>
        </p:spPr>
        <p:txBody>
          <a:bodyPr wrap="square">
            <a:spAutoFit/>
          </a:bodyPr>
          <a:lstStyle/>
          <a:p>
            <a:pPr algn="just" defTabSz="457189">
              <a:lnSpc>
                <a:spcPct val="107000"/>
              </a:lnSpc>
              <a:spcAft>
                <a:spcPts val="600"/>
              </a:spcAft>
              <a:defRPr/>
            </a:pPr>
            <a:r>
              <a:rPr lang="vi-VN" sz="3000" dirty="0">
                <a:solidFill>
                  <a:srgbClr val="96010E"/>
                </a:solidFill>
                <a:latin typeface="Times New Roman" panose="02020603050405020304" pitchFamily="18" charset="0"/>
                <a:ea typeface="Calibri" panose="020F0502020204030204" pitchFamily="34" charset="0"/>
                <a:cs typeface="Times New Roman" panose="02020603050405020304" pitchFamily="18" charset="0"/>
              </a:rPr>
              <a:t>Câu 1: Tìm đọc một câu chuyện kể về Bác Hồ</a:t>
            </a:r>
            <a:endParaRPr lang="en-VN" sz="2400" dirty="0">
              <a:solidFill>
                <a:srgbClr val="96010E"/>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descr="NHỮNG CÂU CHA MẸ NÊN HỎI CON MỖI NGÀY ĐỂ RÈN LUYỆN TƯ DUY CHO TRẺ - Sinh  Trắc Vân Tay (DMIT)">
            <a:extLst>
              <a:ext uri="{FF2B5EF4-FFF2-40B4-BE49-F238E27FC236}">
                <a16:creationId xmlns:a16="http://schemas.microsoft.com/office/drawing/2014/main" id="{DF2B82FB-F9D8-8040-BAED-B1933791EF7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7455" l="9231" r="90000">
                        <a14:foregroundMark x1="49077" y1="55273" x2="47077" y2="62364"/>
                        <a14:foregroundMark x1="47077" y1="62364" x2="46923" y2="70182"/>
                        <a14:foregroundMark x1="46923" y1="70182" x2="39538" y2="76727"/>
                        <a14:foregroundMark x1="39538" y1="76727" x2="33385" y2="75818"/>
                        <a14:foregroundMark x1="33385" y1="75818" x2="22462" y2="90182"/>
                        <a14:foregroundMark x1="22462" y1="90182" x2="16769" y2="92727"/>
                        <a14:foregroundMark x1="16769" y1="92727" x2="10923" y2="90364"/>
                        <a14:foregroundMark x1="10923" y1="90364" x2="9231" y2="81636"/>
                        <a14:foregroundMark x1="34462" y1="51636" x2="35846" y2="82364"/>
                        <a14:foregroundMark x1="35846" y1="82364" x2="35846" y2="82364"/>
                        <a14:foregroundMark x1="36462" y1="68545" x2="58154" y2="64909"/>
                        <a14:foregroundMark x1="58154" y1="64909" x2="56154" y2="57273"/>
                        <a14:foregroundMark x1="56154" y1="57273" x2="50000" y2="60727"/>
                        <a14:foregroundMark x1="50000" y1="60727" x2="46000" y2="64727"/>
                        <a14:foregroundMark x1="57846" y1="58182" x2="64000" y2="60727"/>
                        <a14:foregroundMark x1="64000" y1="60727" x2="68000" y2="65818"/>
                        <a14:foregroundMark x1="68000" y1="65818" x2="72000" y2="78182"/>
                        <a14:foregroundMark x1="72000" y1="78182" x2="71846" y2="87455"/>
                        <a14:foregroundMark x1="71846" y1="87455" x2="66923" y2="92909"/>
                        <a14:foregroundMark x1="66923" y1="92909" x2="54000" y2="97455"/>
                        <a14:foregroundMark x1="54000" y1="97455" x2="46462" y2="97455"/>
                        <a14:foregroundMark x1="46462" y1="97455" x2="42154" y2="95636"/>
                        <a14:foregroundMark x1="43385" y1="68909" x2="37385" y2="66727"/>
                        <a14:foregroundMark x1="37385" y1="66727" x2="33846" y2="75818"/>
                        <a14:foregroundMark x1="33846" y1="75818" x2="33692" y2="83091"/>
                        <a14:foregroundMark x1="33692" y1="83091" x2="35385" y2="86545"/>
                        <a14:foregroundMark x1="28154" y1="75091" x2="30462" y2="66182"/>
                        <a14:foregroundMark x1="30462" y1="66182" x2="35538" y2="60364"/>
                        <a14:foregroundMark x1="35538" y1="60364" x2="42308" y2="65273"/>
                        <a14:foregroundMark x1="42308" y1="65273" x2="52462" y2="68545"/>
                        <a14:foregroundMark x1="52462" y1="68545" x2="54615" y2="68364"/>
                        <a14:foregroundMark x1="41385" y1="55636" x2="41538" y2="64000"/>
                        <a14:foregroundMark x1="41538" y1="64000" x2="43077" y2="66000"/>
                        <a14:foregroundMark x1="35538" y1="67273" x2="33846" y2="74727"/>
                        <a14:foregroundMark x1="33846" y1="74727" x2="29231" y2="77455"/>
                        <a14:foregroundMark x1="56769" y1="53273" x2="62308" y2="56364"/>
                        <a14:foregroundMark x1="62308" y1="56364" x2="62308" y2="56545"/>
                        <a14:foregroundMark x1="72000" y1="73455" x2="72308" y2="89091"/>
                        <a14:foregroundMark x1="72308" y1="89091" x2="68923" y2="93636"/>
                        <a14:foregroundMark x1="73077" y1="71273" x2="75846" y2="86909"/>
                        <a14:foregroundMark x1="75846" y1="86909" x2="75538" y2="87091"/>
                        <a14:foregroundMark x1="69231" y1="86182" x2="66923" y2="89818"/>
                      </a14:backgroundRemoval>
                    </a14:imgEffect>
                  </a14:imgLayer>
                </a14:imgProps>
              </a:ext>
              <a:ext uri="{28A0092B-C50C-407E-A947-70E740481C1C}">
                <a14:useLocalDpi xmlns:a14="http://schemas.microsoft.com/office/drawing/2010/main" val="0"/>
              </a:ext>
            </a:extLst>
          </a:blip>
          <a:srcRect/>
          <a:stretch>
            <a:fillRect/>
          </a:stretch>
        </p:blipFill>
        <p:spPr bwMode="auto">
          <a:xfrm>
            <a:off x="-100878" y="3843702"/>
            <a:ext cx="2549012" cy="21570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a:xfrm>
            <a:off x="3724276" y="2983025"/>
            <a:ext cx="4436051" cy="2657024"/>
          </a:xfrm>
          <a:prstGeom prst="rect">
            <a:avLst/>
          </a:prstGeom>
        </p:spPr>
      </p:pic>
      <p:sp>
        <p:nvSpPr>
          <p:cNvPr id="10" name="Content Placeholder 2"/>
          <p:cNvSpPr txBox="1">
            <a:spLocks/>
          </p:cNvSpPr>
          <p:nvPr/>
        </p:nvSpPr>
        <p:spPr>
          <a:xfrm>
            <a:off x="3534899" y="3494082"/>
            <a:ext cx="4814802" cy="13446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ct val="50000"/>
              </a:spcBef>
              <a:buNone/>
              <a:defRPr/>
            </a:pPr>
            <a:r>
              <a:rPr lang="vi-VN" altLang="en-US" sz="5400" dirty="0">
                <a:solidFill>
                  <a:srgbClr val="FF0000"/>
                </a:solidFill>
                <a:latin typeface="UTM Cookies" panose="02040603050506020204" pitchFamily="18" charset="0"/>
                <a:cs typeface="Times New Roman" panose="02020603050405020304" pitchFamily="18" charset="0"/>
              </a:rPr>
              <a:t>Ai ngoan sẽ được thưởng</a:t>
            </a:r>
            <a:endParaRPr lang="en-US" altLang="en-US" sz="5400" dirty="0">
              <a:solidFill>
                <a:srgbClr val="FF0000"/>
              </a:solidFill>
              <a:latin typeface="UTM Cookies"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50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2">
            <a:extLst>
              <a:ext uri="{FF2B5EF4-FFF2-40B4-BE49-F238E27FC236}">
                <a16:creationId xmlns:a16="http://schemas.microsoft.com/office/drawing/2014/main" id="{4B5914AF-9BF8-44F4-BFC3-C49632A37A8B}"/>
              </a:ext>
            </a:extLst>
          </p:cNvPr>
          <p:cNvSpPr/>
          <p:nvPr/>
        </p:nvSpPr>
        <p:spPr>
          <a:xfrm>
            <a:off x="180541" y="954450"/>
            <a:ext cx="8748713" cy="5054204"/>
          </a:xfrm>
          <a:prstGeom prst="roundRect">
            <a:avLst/>
          </a:prstGeom>
          <a:solidFill>
            <a:sysClr val="window" lastClr="FFFFFF">
              <a:alpha val="89000"/>
            </a:sys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algn="ctr" defTabSz="685800">
              <a:defRPr/>
            </a:pPr>
            <a:endParaRPr lang="en-US" sz="1500" b="1" kern="0" dirty="0">
              <a:solidFill>
                <a:srgbClr val="FF0000"/>
              </a:solidFill>
              <a:latin typeface="Calibri" panose="020F0502020204030204"/>
            </a:endParaRPr>
          </a:p>
          <a:p>
            <a:pPr defTabSz="685800">
              <a:defRPr/>
            </a:pPr>
            <a:r>
              <a:rPr lang="vi-VN" sz="1500" b="1" kern="0" dirty="0">
                <a:solidFill>
                  <a:prstClr val="black"/>
                </a:solidFill>
                <a:latin typeface="Arial" panose="020B0604020202020204" pitchFamily="34" charset="0"/>
              </a:rPr>
              <a:t/>
            </a:r>
            <a:br>
              <a:rPr lang="vi-VN" sz="1500" b="1" kern="0" dirty="0">
                <a:solidFill>
                  <a:prstClr val="black"/>
                </a:solidFill>
                <a:latin typeface="Arial" panose="020B0604020202020204" pitchFamily="34" charset="0"/>
              </a:rPr>
            </a:br>
            <a:endParaRPr lang="en-US" sz="1500" b="1" kern="0" dirty="0">
              <a:solidFill>
                <a:prstClr val="black"/>
              </a:solidFill>
              <a:latin typeface="Calibri" panose="020F0502020204030204"/>
            </a:endParaRPr>
          </a:p>
        </p:txBody>
      </p:sp>
      <p:sp>
        <p:nvSpPr>
          <p:cNvPr id="5" name="Text Box 2"/>
          <p:cNvSpPr txBox="1">
            <a:spLocks noChangeArrowheads="1"/>
          </p:cNvSpPr>
          <p:nvPr/>
        </p:nvSpPr>
        <p:spPr bwMode="auto">
          <a:xfrm>
            <a:off x="2295526" y="954450"/>
            <a:ext cx="3805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50000"/>
              </a:spcBef>
              <a:buNone/>
              <a:defRPr/>
            </a:pPr>
            <a:r>
              <a:rPr lang="vi-VN" altLang="vi-VN" sz="2400" b="1" dirty="0">
                <a:solidFill>
                  <a:srgbClr val="C00000"/>
                </a:solidFill>
                <a:latin typeface="#9Slide03 AmpleSoft Bold" panose="02000000000000000000" pitchFamily="2" charset="0"/>
              </a:rPr>
              <a:t>Ai ngoan sẽ được thưởng</a:t>
            </a:r>
            <a:endParaRPr lang="en-US" altLang="vi-VN" sz="2400" b="1" dirty="0">
              <a:solidFill>
                <a:srgbClr val="C00000"/>
              </a:solidFill>
              <a:latin typeface="#9Slide03 AmpleSoft Bold" panose="02000000000000000000" pitchFamily="2" charset="0"/>
            </a:endParaRPr>
          </a:p>
        </p:txBody>
      </p:sp>
      <p:sp>
        <p:nvSpPr>
          <p:cNvPr id="6" name="Text Box 3"/>
          <p:cNvSpPr txBox="1">
            <a:spLocks noChangeArrowheads="1"/>
          </p:cNvSpPr>
          <p:nvPr/>
        </p:nvSpPr>
        <p:spPr bwMode="auto">
          <a:xfrm>
            <a:off x="284019" y="1337613"/>
            <a:ext cx="8638309" cy="44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685800">
              <a:buNone/>
              <a:defRPr/>
            </a:pPr>
            <a:r>
              <a:rPr lang="vi-VN" sz="2475" dirty="0">
                <a:solidFill>
                  <a:srgbClr val="3D3F41"/>
                </a:solidFill>
                <a:latin typeface="Times New Roman" panose="02020603050405020304" pitchFamily="18" charset="0"/>
                <a:cs typeface="Times New Roman" panose="02020603050405020304" pitchFamily="18" charset="0"/>
              </a:rPr>
              <a:t>	Có lần, Bác Hồ tới thăm </a:t>
            </a:r>
            <a:r>
              <a:rPr lang="vi-VN" sz="2475" i="1" dirty="0">
                <a:solidFill>
                  <a:srgbClr val="3D3F41"/>
                </a:solidFill>
                <a:latin typeface="Times New Roman" panose="02020603050405020304" pitchFamily="18" charset="0"/>
                <a:cs typeface="Times New Roman" panose="02020603050405020304" pitchFamily="18" charset="0"/>
              </a:rPr>
              <a:t>Trại nhi đồng. </a:t>
            </a:r>
            <a:r>
              <a:rPr lang="vi-VN" sz="2475" dirty="0">
                <a:solidFill>
                  <a:srgbClr val="3D3F41"/>
                </a:solidFill>
                <a:latin typeface="Times New Roman" panose="02020603050405020304" pitchFamily="18" charset="0"/>
                <a:cs typeface="Times New Roman" panose="02020603050405020304" pitchFamily="18" charset="0"/>
              </a:rPr>
              <a:t>Ai ai cũng vui lắm khi thấy Bác ghé thăm. Bác Hồ cùng các em thiếu nhi cùng đi thăm phòng ngủ, phòng ăn, nhà bếp, nơi tắm rửa,… Ai cũng muốn nhìn Bác cho thật rõ.</a:t>
            </a:r>
          </a:p>
          <a:p>
            <a:pPr algn="just" defTabSz="685800">
              <a:buNone/>
              <a:defRPr/>
            </a:pPr>
            <a:r>
              <a:rPr lang="vi-VN" sz="2475" dirty="0">
                <a:solidFill>
                  <a:srgbClr val="3D3F41"/>
                </a:solidFill>
                <a:latin typeface="Times New Roman" panose="02020603050405020304" pitchFamily="18" charset="0"/>
                <a:cs typeface="Times New Roman" panose="02020603050405020304" pitchFamily="18" charset="0"/>
              </a:rPr>
              <a:t> 	Khi quay lại phòng họp, Bác hỏi các bạn thiếu nhi rất nhiều câu như: Các cháu chơi có vui không, ăn có no không, cô giáo có mắng phạt không, có thích kẹo không. Một em có ý kiến: ai ngoan sẽ được ăn kẹo, ai chưa ngoan không được nhận kẹo của Bác.</a:t>
            </a:r>
          </a:p>
          <a:p>
            <a:pPr algn="just" defTabSz="685800">
              <a:buNone/>
              <a:defRPr/>
            </a:pPr>
            <a:r>
              <a:rPr lang="vi-VN" sz="2475" dirty="0">
                <a:solidFill>
                  <a:srgbClr val="3D3F41"/>
                </a:solidFill>
                <a:latin typeface="Times New Roman" panose="02020603050405020304" pitchFamily="18" charset="0"/>
                <a:cs typeface="Times New Roman" panose="02020603050405020304" pitchFamily="18" charset="0"/>
              </a:rPr>
              <a:t>	Tới lượt Tộ, em không dám nhận kẹo vì tự biết rằng sáng nay em còn chưa ngoan. Bác trìu mến chia kẹo và khen ngợi em đã biết dũng cảm nhận lỗi.</a:t>
            </a:r>
          </a:p>
        </p:txBody>
      </p:sp>
    </p:spTree>
    <p:custDataLst>
      <p:tags r:id="rId1"/>
    </p:custDataLst>
    <p:extLst>
      <p:ext uri="{BB962C8B-B14F-4D97-AF65-F5344CB8AC3E}">
        <p14:creationId xmlns:p14="http://schemas.microsoft.com/office/powerpoint/2010/main" val="146964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图片 4">
            <a:extLst>
              <a:ext uri="{FF2B5EF4-FFF2-40B4-BE49-F238E27FC236}">
                <a16:creationId xmlns:a16="http://schemas.microsoft.com/office/drawing/2014/main" id="{30B97C4A-9D23-4ED6-9A83-F3006F6B8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4" y="1101118"/>
            <a:ext cx="1255586" cy="742352"/>
          </a:xfrm>
          <a:prstGeom prst="rect">
            <a:avLst/>
          </a:prstGeom>
        </p:spPr>
      </p:pic>
      <p:pic>
        <p:nvPicPr>
          <p:cNvPr id="114" name="图片 3">
            <a:extLst>
              <a:ext uri="{FF2B5EF4-FFF2-40B4-BE49-F238E27FC236}">
                <a16:creationId xmlns:a16="http://schemas.microsoft.com/office/drawing/2014/main" id="{6E94C8B5-23B5-4DDA-8535-D476663220DA}"/>
              </a:ext>
            </a:extLst>
          </p:cNvPr>
          <p:cNvPicPr>
            <a:picLocks noChangeAspect="1"/>
          </p:cNvPicPr>
          <p:nvPr/>
        </p:nvPicPr>
        <p:blipFill>
          <a:blip r:embed="rId5"/>
          <a:stretch>
            <a:fillRect/>
          </a:stretch>
        </p:blipFill>
        <p:spPr>
          <a:xfrm>
            <a:off x="6238573" y="2653292"/>
            <a:ext cx="2305875" cy="2275609"/>
          </a:xfrm>
          <a:prstGeom prst="rect">
            <a:avLst/>
          </a:prstGeom>
        </p:spPr>
      </p:pic>
      <p:grpSp>
        <p:nvGrpSpPr>
          <p:cNvPr id="115" name="组合 13">
            <a:extLst>
              <a:ext uri="{FF2B5EF4-FFF2-40B4-BE49-F238E27FC236}">
                <a16:creationId xmlns:a16="http://schemas.microsoft.com/office/drawing/2014/main" id="{517EE938-25E7-4507-B6E9-1C8F553CE19F}"/>
              </a:ext>
            </a:extLst>
          </p:cNvPr>
          <p:cNvGrpSpPr/>
          <p:nvPr/>
        </p:nvGrpSpPr>
        <p:grpSpPr>
          <a:xfrm>
            <a:off x="3135523" y="1101118"/>
            <a:ext cx="3497321" cy="3157385"/>
            <a:chOff x="1293206" y="1684439"/>
            <a:chExt cx="4663094" cy="4209847"/>
          </a:xfrm>
        </p:grpSpPr>
        <p:pic>
          <p:nvPicPr>
            <p:cNvPr id="116" name="图片 2">
              <a:extLst>
                <a:ext uri="{FF2B5EF4-FFF2-40B4-BE49-F238E27FC236}">
                  <a16:creationId xmlns:a16="http://schemas.microsoft.com/office/drawing/2014/main" id="{E5D75364-CE47-485D-9760-596635E54B83}"/>
                </a:ext>
              </a:extLst>
            </p:cNvPr>
            <p:cNvPicPr>
              <a:picLocks noChangeAspect="1"/>
            </p:cNvPicPr>
            <p:nvPr/>
          </p:nvPicPr>
          <p:blipFill>
            <a:blip r:embed="rId6">
              <a:duotone>
                <a:prstClr val="black"/>
                <a:srgbClr val="D9C3A5">
                  <a:tint val="50000"/>
                  <a:satMod val="180000"/>
                </a:srgbClr>
              </a:duotone>
            </a:blip>
            <a:stretch>
              <a:fillRect/>
            </a:stretch>
          </p:blipFill>
          <p:spPr>
            <a:xfrm flipH="1">
              <a:off x="1293206" y="1684439"/>
              <a:ext cx="4663094" cy="4209847"/>
            </a:xfrm>
            <a:prstGeom prst="rect">
              <a:avLst/>
            </a:prstGeom>
          </p:spPr>
        </p:pic>
        <p:sp>
          <p:nvSpPr>
            <p:cNvPr id="117" name="文本框 11">
              <a:extLst>
                <a:ext uri="{FF2B5EF4-FFF2-40B4-BE49-F238E27FC236}">
                  <a16:creationId xmlns:a16="http://schemas.microsoft.com/office/drawing/2014/main" id="{FBBF7AD7-6F70-428F-A8F3-0F8E62FA5D71}"/>
                </a:ext>
              </a:extLst>
            </p:cNvPr>
            <p:cNvSpPr txBox="1"/>
            <p:nvPr/>
          </p:nvSpPr>
          <p:spPr>
            <a:xfrm>
              <a:off x="2057401" y="3007998"/>
              <a:ext cx="2819400" cy="298543"/>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endParaRPr lang="en-US" altLang="zh-CN" sz="750" dirty="0">
                <a:solidFill>
                  <a:srgbClr val="FFFFFF"/>
                </a:solidFill>
                <a:latin typeface="Century Gothic" panose="020B0502020202020204" pitchFamily="34" charset="0"/>
                <a:ea typeface="+mj-ea"/>
              </a:endParaRPr>
            </a:p>
          </p:txBody>
        </p:sp>
      </p:grpSp>
      <p:sp>
        <p:nvSpPr>
          <p:cNvPr id="118" name="TextBox 117"/>
          <p:cNvSpPr txBox="1"/>
          <p:nvPr/>
        </p:nvSpPr>
        <p:spPr>
          <a:xfrm>
            <a:off x="3007349" y="1638612"/>
            <a:ext cx="3308766" cy="1708160"/>
          </a:xfrm>
          <a:prstGeom prst="rect">
            <a:avLst/>
          </a:prstGeom>
          <a:noFill/>
        </p:spPr>
        <p:txBody>
          <a:bodyPr wrap="square" rtlCol="0">
            <a:spAutoFit/>
          </a:bodyPr>
          <a:lstStyle/>
          <a:p>
            <a:pPr algn="ctr" defTabSz="685800">
              <a:defRPr/>
            </a:pPr>
            <a:r>
              <a:rPr lang="en-US" sz="5250" b="1" dirty="0">
                <a:solidFill>
                  <a:srgbClr val="FFFF00"/>
                </a:solidFill>
                <a:latin typeface="UTM Showcard" panose="02040603050506020204" pitchFamily="18" charset="0"/>
              </a:rPr>
              <a:t>GÓC </a:t>
            </a:r>
          </a:p>
          <a:p>
            <a:pPr algn="ctr" defTabSz="685800">
              <a:defRPr/>
            </a:pPr>
            <a:r>
              <a:rPr lang="en-US" sz="5250" b="1" dirty="0">
                <a:solidFill>
                  <a:srgbClr val="FFFF00"/>
                </a:solidFill>
                <a:latin typeface="UTM Showcard" panose="02040603050506020204" pitchFamily="18" charset="0"/>
              </a:rPr>
              <a:t>CHIA SẺ</a:t>
            </a:r>
          </a:p>
        </p:txBody>
      </p:sp>
      <p:pic>
        <p:nvPicPr>
          <p:cNvPr id="119" name="Picture 118"/>
          <p:cNvPicPr>
            <a:picLocks noChangeAspect="1"/>
          </p:cNvPicPr>
          <p:nvPr/>
        </p:nvPicPr>
        <p:blipFill>
          <a:blip r:embed="rId7">
            <a:extLst>
              <a:ext uri="{BEBA8EAE-BF5A-486C-A8C5-ECC9F3942E4B}">
                <a14:imgProps xmlns:a14="http://schemas.microsoft.com/office/drawing/2010/main">
                  <a14:imgLayer r:embed="rId8">
                    <a14:imgEffect>
                      <a14:backgroundRemoval t="9986" b="99015" l="449" r="100000">
                        <a14:foregroundMark x1="2020" y1="92264" x2="94276" y2="92405"/>
                        <a14:foregroundMark x1="51627" y1="68776" x2="52750" y2="73558"/>
                        <a14:foregroundMark x1="44220" y1="63572" x2="51515" y2="69761"/>
                        <a14:backgroundMark x1="23681" y1="43882" x2="68799" y2="53868"/>
                        <a14:backgroundMark x1="41639" y1="54571" x2="50954" y2="64135"/>
                        <a14:backgroundMark x1="22222" y1="47398" x2="32323" y2="52743"/>
                        <a14:backgroundMark x1="22783" y1="51195" x2="27609" y2="54571"/>
                        <a14:backgroundMark x1="43996" y1="51055" x2="72054" y2="61463"/>
                      </a14:backgroundRemoval>
                    </a14:imgEffect>
                  </a14:imgLayer>
                </a14:imgProps>
              </a:ext>
              <a:ext uri="{28A0092B-C50C-407E-A947-70E740481C1C}">
                <a14:useLocalDpi xmlns:a14="http://schemas.microsoft.com/office/drawing/2010/main" val="0"/>
              </a:ext>
            </a:extLst>
          </a:blip>
          <a:stretch>
            <a:fillRect/>
          </a:stretch>
        </p:blipFill>
        <p:spPr>
          <a:xfrm>
            <a:off x="1" y="3557136"/>
            <a:ext cx="9144000" cy="2443614"/>
          </a:xfrm>
          <a:prstGeom prst="rect">
            <a:avLst/>
          </a:prstGeom>
        </p:spPr>
      </p:pic>
      <p:pic>
        <p:nvPicPr>
          <p:cNvPr id="120" name="Picture 2" descr="[​IM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25" b="99750" l="9942" r="89975">
                        <a14:foregroundMark x1="31328" y1="73144" x2="31495" y2="84320"/>
                        <a14:foregroundMark x1="25898" y1="77148" x2="34169" y2="87323"/>
                        <a14:foregroundMark x1="39014" y1="76814" x2="30911" y2="89825"/>
                        <a14:foregroundMark x1="67335" y1="76397" x2="77026" y2="85071"/>
                        <a14:foregroundMark x1="75856" y1="74145" x2="71261" y2="88073"/>
                        <a14:foregroundMark x1="72013" y1="72811" x2="80702" y2="79066"/>
                        <a14:foregroundMark x1="78613" y1="86239" x2="67502" y2="87740"/>
                        <a14:backgroundMark x1="14286" y1="46622" x2="33500" y2="47039"/>
                        <a14:backgroundMark x1="58897" y1="46289" x2="73266" y2="50292"/>
                        <a14:backgroundMark x1="53718" y1="44871" x2="59482" y2="48374"/>
                        <a14:backgroundMark x1="53718" y1="54712" x2="47619" y2="56797"/>
                        <a14:backgroundMark x1="48872" y1="44871" x2="52715" y2="44370"/>
                        <a14:backgroundMark x1="12615" y1="82652" x2="18045" y2="82902"/>
                        <a14:backgroundMark x1="87051" y1="80567" x2="86466" y2="84987"/>
                      </a14:backgroundRemoval>
                    </a14:imgEffect>
                  </a14:imgLayer>
                </a14:imgProps>
              </a:ext>
              <a:ext uri="{28A0092B-C50C-407E-A947-70E740481C1C}">
                <a14:useLocalDpi xmlns:a14="http://schemas.microsoft.com/office/drawing/2010/main" val="0"/>
              </a:ext>
            </a:extLst>
          </a:blip>
          <a:srcRect/>
          <a:stretch>
            <a:fillRect/>
          </a:stretch>
        </p:blipFill>
        <p:spPr bwMode="auto">
          <a:xfrm>
            <a:off x="-978258" y="55477"/>
            <a:ext cx="5408924" cy="55454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77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 calcmode="lin" valueType="num">
                                      <p:cBhvr>
                                        <p:cTn id="9" dur="500" fill="hold"/>
                                        <p:tgtEl>
                                          <p:spTgt spid="115"/>
                                        </p:tgtEl>
                                        <p:attrNameLst>
                                          <p:attrName>style.rotation</p:attrName>
                                        </p:attrNameLst>
                                      </p:cBhvr>
                                      <p:tavLst>
                                        <p:tav tm="0">
                                          <p:val>
                                            <p:fltVal val="360"/>
                                          </p:val>
                                        </p:tav>
                                        <p:tav tm="100000">
                                          <p:val>
                                            <p:fltVal val="0"/>
                                          </p:val>
                                        </p:tav>
                                      </p:tavLst>
                                    </p:anim>
                                    <p:animEffect transition="in" filter="fade">
                                      <p:cBhvr>
                                        <p:cTn id="10" dur="500"/>
                                        <p:tgtEl>
                                          <p:spTgt spid="1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circle(in)">
                                      <p:cBhvr>
                                        <p:cTn id="15"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644583C7-2B20-4861-B0D5-1960A79255E0}"/>
              </a:ext>
            </a:extLst>
          </p:cNvPr>
          <p:cNvPicPr>
            <a:picLocks noChangeAspect="1"/>
          </p:cNvPicPr>
          <p:nvPr/>
        </p:nvPicPr>
        <p:blipFill>
          <a:blip r:embed="rId4">
            <a:duotone>
              <a:prstClr val="black"/>
              <a:srgbClr val="D9C3A5">
                <a:tint val="50000"/>
                <a:satMod val="180000"/>
              </a:srgbClr>
            </a:duotone>
          </a:blip>
          <a:stretch>
            <a:fillRect/>
          </a:stretch>
        </p:blipFill>
        <p:spPr>
          <a:xfrm>
            <a:off x="1569508" y="1210979"/>
            <a:ext cx="6150543" cy="4314036"/>
          </a:xfrm>
          <a:prstGeom prst="rect">
            <a:avLst/>
          </a:prstGeom>
        </p:spPr>
      </p:pic>
      <p:sp>
        <p:nvSpPr>
          <p:cNvPr id="10" name="TextBox 9"/>
          <p:cNvSpPr txBox="1"/>
          <p:nvPr/>
        </p:nvSpPr>
        <p:spPr>
          <a:xfrm>
            <a:off x="2680296" y="2175086"/>
            <a:ext cx="3834487" cy="19389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685800">
              <a:defRPr/>
            </a:pPr>
            <a:r>
              <a:rPr lang="en-US" sz="6000" b="1" dirty="0">
                <a:solidFill>
                  <a:srgbClr val="00B050"/>
                </a:solidFill>
                <a:latin typeface="UVF Valentine" panose="02000603000000000000" pitchFamily="2" charset="0"/>
                <a:ea typeface="UVF Valentine" panose="02000603000000000000" pitchFamily="2" charset="0"/>
              </a:rPr>
              <a:t>TẠM BIỆT CÁC EM</a:t>
            </a:r>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9986" b="99015" l="449" r="100000">
                        <a14:foregroundMark x1="2020" y1="92264" x2="94276" y2="92405"/>
                        <a14:foregroundMark x1="51627" y1="68776" x2="52750" y2="73558"/>
                        <a14:foregroundMark x1="44220" y1="63572" x2="51515" y2="69761"/>
                        <a14:backgroundMark x1="23681" y1="43882" x2="68799" y2="53868"/>
                        <a14:backgroundMark x1="41639" y1="54571" x2="50954" y2="64135"/>
                        <a14:backgroundMark x1="22222" y1="47398" x2="32323" y2="52743"/>
                        <a14:backgroundMark x1="22783" y1="51195" x2="27609" y2="54571"/>
                        <a14:backgroundMark x1="43996" y1="51055" x2="72054" y2="61463"/>
                      </a14:backgroundRemoval>
                    </a14:imgEffect>
                  </a14:imgLayer>
                </a14:imgProps>
              </a:ext>
              <a:ext uri="{28A0092B-C50C-407E-A947-70E740481C1C}">
                <a14:useLocalDpi xmlns:a14="http://schemas.microsoft.com/office/drawing/2010/main" val="0"/>
              </a:ext>
            </a:extLst>
          </a:blip>
          <a:stretch>
            <a:fillRect/>
          </a:stretch>
        </p:blipFill>
        <p:spPr>
          <a:xfrm>
            <a:off x="-85725" y="1660376"/>
            <a:ext cx="9229725" cy="4470315"/>
          </a:xfrm>
          <a:prstGeom prst="rect">
            <a:avLst/>
          </a:prstGeom>
        </p:spPr>
      </p:pic>
    </p:spTree>
    <p:custDataLst>
      <p:tags r:id="rId1"/>
    </p:custDataLst>
    <p:extLst>
      <p:ext uri="{BB962C8B-B14F-4D97-AF65-F5344CB8AC3E}">
        <p14:creationId xmlns:p14="http://schemas.microsoft.com/office/powerpoint/2010/main" val="21385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935C837E-3055-8E50-4C0C-71381A4835EE}"/>
              </a:ext>
            </a:extLst>
          </p:cNvPr>
          <p:cNvSpPr/>
          <p:nvPr/>
        </p:nvSpPr>
        <p:spPr>
          <a:xfrm>
            <a:off x="-314804" y="3114991"/>
            <a:ext cx="10260282" cy="5178374"/>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5">
              <a:buClr>
                <a:srgbClr val="000000"/>
              </a:buClr>
              <a:defRPr/>
            </a:pPr>
            <a:endParaRPr lang="id-ID" sz="1400" kern="0">
              <a:solidFill>
                <a:srgbClr val="FFB64C"/>
              </a:solidFill>
              <a:latin typeface="Arial"/>
              <a:sym typeface="Arial"/>
            </a:endParaRPr>
          </a:p>
        </p:txBody>
      </p:sp>
      <p:sp>
        <p:nvSpPr>
          <p:cNvPr id="2" name="Freeform: Shape 1">
            <a:extLst>
              <a:ext uri="{FF2B5EF4-FFF2-40B4-BE49-F238E27FC236}">
                <a16:creationId xmlns:a16="http://schemas.microsoft.com/office/drawing/2014/main" id="{7FA83EA8-EFE2-6A5A-76DB-8CC29E9F8F6C}"/>
              </a:ext>
            </a:extLst>
          </p:cNvPr>
          <p:cNvSpPr/>
          <p:nvPr/>
        </p:nvSpPr>
        <p:spPr>
          <a:xfrm>
            <a:off x="-440309" y="2547440"/>
            <a:ext cx="9602239" cy="3453309"/>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5">
              <a:buClr>
                <a:srgbClr val="000000"/>
              </a:buClr>
              <a:defRPr/>
            </a:pPr>
            <a:endParaRPr lang="id-ID" sz="1400" kern="0">
              <a:solidFill>
                <a:srgbClr val="FFB64C"/>
              </a:solidFill>
              <a:latin typeface="Arial"/>
              <a:sym typeface="Arial"/>
            </a:endParaRPr>
          </a:p>
        </p:txBody>
      </p:sp>
      <p:pic>
        <p:nvPicPr>
          <p:cNvPr id="5" name="Picture 4">
            <a:extLst>
              <a:ext uri="{FF2B5EF4-FFF2-40B4-BE49-F238E27FC236}">
                <a16:creationId xmlns:a16="http://schemas.microsoft.com/office/drawing/2014/main" id="{A3A31073-3FCE-7DDC-738D-6478D01D6D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325"/>
          <a:stretch/>
        </p:blipFill>
        <p:spPr>
          <a:xfrm>
            <a:off x="7122922" y="3663428"/>
            <a:ext cx="2353813" cy="2428644"/>
          </a:xfrm>
          <a:prstGeom prst="rect">
            <a:avLst/>
          </a:prstGeom>
        </p:spPr>
      </p:pic>
      <p:sp>
        <p:nvSpPr>
          <p:cNvPr id="10" name="Title 1">
            <a:extLst>
              <a:ext uri="{FF2B5EF4-FFF2-40B4-BE49-F238E27FC236}">
                <a16:creationId xmlns:a16="http://schemas.microsoft.com/office/drawing/2014/main" id="{A49B2F85-1F36-8233-A1FC-540CBAA07DFC}"/>
              </a:ext>
            </a:extLst>
          </p:cNvPr>
          <p:cNvSpPr txBox="1">
            <a:spLocks/>
          </p:cNvSpPr>
          <p:nvPr/>
        </p:nvSpPr>
        <p:spPr>
          <a:xfrm>
            <a:off x="-651445" y="3399572"/>
            <a:ext cx="972703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55">
              <a:lnSpc>
                <a:spcPct val="100000"/>
              </a:lnSpc>
              <a:defRPr/>
            </a:pPr>
            <a:r>
              <a:rPr lang="en-US" sz="3500" b="1">
                <a:solidFill>
                  <a:srgbClr val="D63E3D">
                    <a:lumMod val="50000"/>
                  </a:srgbClr>
                </a:solidFill>
                <a:latin typeface="SVN-Dancing Script" panose="02040603050506020204" pitchFamily="18" charset="0"/>
                <a:sym typeface="Arial"/>
              </a:rPr>
              <a:t> </a:t>
            </a:r>
            <a:r>
              <a:rPr lang="en-US" sz="3500" b="1" err="1">
                <a:solidFill>
                  <a:srgbClr val="00B0F0"/>
                </a:solidFill>
                <a:latin typeface="SVN-Dancing Script" panose="02040603050506020204" pitchFamily="18" charset="0"/>
                <a:cs typeface="#9Slide05 Bodega Script" pitchFamily="2" charset="0"/>
                <a:sym typeface="Arial"/>
              </a:rPr>
              <a:t>Soạn</a:t>
            </a:r>
            <a:r>
              <a:rPr lang="en-US" sz="3500" b="1">
                <a:solidFill>
                  <a:srgbClr val="00B0F0"/>
                </a:solidFill>
                <a:latin typeface="SVN-Dancing Script" panose="02040603050506020204" pitchFamily="18" charset="0"/>
                <a:cs typeface="#9Slide05 Bodega Script" pitchFamily="2" charset="0"/>
                <a:sym typeface="Arial"/>
              </a:rPr>
              <a:t> </a:t>
            </a:r>
            <a:r>
              <a:rPr lang="en-US" sz="3500" b="1" err="1">
                <a:solidFill>
                  <a:srgbClr val="00B0F0"/>
                </a:solidFill>
                <a:latin typeface="SVN-Dancing Script" panose="02040603050506020204" pitchFamily="18" charset="0"/>
                <a:cs typeface="#9Slide05 Bodega Script" pitchFamily="2" charset="0"/>
                <a:sym typeface="Arial"/>
              </a:rPr>
              <a:t>bài</a:t>
            </a:r>
            <a:r>
              <a:rPr lang="en-US" sz="3500" b="1">
                <a:solidFill>
                  <a:srgbClr val="00B0F0"/>
                </a:solidFill>
                <a:latin typeface="SVN-Dancing Script" panose="02040603050506020204" pitchFamily="18" charset="0"/>
                <a:cs typeface="#9Slide05 Bodega Script" pitchFamily="2" charset="0"/>
                <a:sym typeface="Arial"/>
              </a:rPr>
              <a:t> </a:t>
            </a:r>
            <a:r>
              <a:rPr lang="en-US" sz="3500" b="1" err="1">
                <a:solidFill>
                  <a:srgbClr val="00B0F0"/>
                </a:solidFill>
                <a:latin typeface="SVN-Dancing Script" panose="02040603050506020204" pitchFamily="18" charset="0"/>
                <a:cs typeface="#9Slide05 Bodega Script" pitchFamily="2" charset="0"/>
                <a:sym typeface="Arial"/>
              </a:rPr>
              <a:t>giảng</a:t>
            </a:r>
            <a:r>
              <a:rPr lang="en-US" sz="3500" b="1">
                <a:solidFill>
                  <a:srgbClr val="00B0F0"/>
                </a:solidFill>
                <a:latin typeface="SVN-Dancing Script" panose="02040603050506020204" pitchFamily="18" charset="0"/>
                <a:cs typeface="#9Slide05 Bodega Script" pitchFamily="2" charset="0"/>
                <a:sym typeface="Arial"/>
              </a:rPr>
              <a:t> </a:t>
            </a:r>
            <a:r>
              <a:rPr lang="en-US" sz="3500" b="1" err="1">
                <a:solidFill>
                  <a:srgbClr val="00B0F0"/>
                </a:solidFill>
                <a:latin typeface="SVN-Dancing Script" panose="02040603050506020204" pitchFamily="18" charset="0"/>
                <a:cs typeface="#9Slide05 Bodega Script" pitchFamily="2" charset="0"/>
                <a:sym typeface="Arial"/>
              </a:rPr>
              <a:t>yêu</a:t>
            </a:r>
            <a:r>
              <a:rPr lang="en-US" sz="3500" b="1">
                <a:solidFill>
                  <a:srgbClr val="00B0F0"/>
                </a:solidFill>
                <a:latin typeface="SVN-Dancing Script" panose="02040603050506020204" pitchFamily="18" charset="0"/>
                <a:cs typeface="#9Slide05 Bodega Script" pitchFamily="2" charset="0"/>
                <a:sym typeface="Arial"/>
              </a:rPr>
              <a:t> </a:t>
            </a:r>
            <a:r>
              <a:rPr lang="en-US" sz="3500" b="1" err="1">
                <a:solidFill>
                  <a:srgbClr val="00B0F0"/>
                </a:solidFill>
                <a:latin typeface="SVN-Dancing Script" panose="02040603050506020204" pitchFamily="18" charset="0"/>
                <a:cs typeface="#9Slide05 Bodega Script" pitchFamily="2" charset="0"/>
                <a:sym typeface="Arial"/>
              </a:rPr>
              <a:t>cầu</a:t>
            </a:r>
            <a:r>
              <a:rPr lang="en-US" sz="3500" b="1">
                <a:solidFill>
                  <a:srgbClr val="00B0F0"/>
                </a:solidFill>
                <a:latin typeface="SVN-Dancing Script" panose="02040603050506020204" pitchFamily="18" charset="0"/>
                <a:cs typeface="#9Slide05 Bodega Script" pitchFamily="2" charset="0"/>
                <a:sym typeface="Arial"/>
              </a:rPr>
              <a:t> </a:t>
            </a:r>
            <a:r>
              <a:rPr lang="en-US" sz="3500" b="1" err="1">
                <a:solidFill>
                  <a:srgbClr val="00B0F0"/>
                </a:solidFill>
                <a:latin typeface="SVN-Dancing Script" panose="02040603050506020204" pitchFamily="18" charset="0"/>
                <a:cs typeface="#9Slide05 Bodega Script" pitchFamily="2" charset="0"/>
                <a:sym typeface="Arial"/>
              </a:rPr>
              <a:t>các</a:t>
            </a:r>
            <a:r>
              <a:rPr lang="en-US" sz="3500" b="1">
                <a:solidFill>
                  <a:srgbClr val="00B0F0"/>
                </a:solidFill>
                <a:latin typeface="SVN-Dancing Script" panose="02040603050506020204" pitchFamily="18" charset="0"/>
                <a:cs typeface="#9Slide05 Bodega Script" pitchFamily="2" charset="0"/>
                <a:sym typeface="Arial"/>
              </a:rPr>
              <a:t> </a:t>
            </a:r>
            <a:r>
              <a:rPr lang="en-US" sz="3500" b="1" err="1">
                <a:solidFill>
                  <a:srgbClr val="00B0F0"/>
                </a:solidFill>
                <a:latin typeface="SVN-Dancing Script" panose="02040603050506020204" pitchFamily="18" charset="0"/>
                <a:cs typeface="#9Slide05 Bodega Script" pitchFamily="2" charset="0"/>
                <a:sym typeface="Arial"/>
              </a:rPr>
              <a:t>khối</a:t>
            </a:r>
            <a:r>
              <a:rPr lang="en-US" sz="3500" b="1">
                <a:solidFill>
                  <a:srgbClr val="00B0F0"/>
                </a:solidFill>
                <a:latin typeface="SVN-Dancing Script" panose="02040603050506020204" pitchFamily="18" charset="0"/>
                <a:cs typeface="#9Slide05 Bodega Script" pitchFamily="2" charset="0"/>
                <a:sym typeface="Arial"/>
              </a:rPr>
              <a:t> </a:t>
            </a:r>
            <a:r>
              <a:rPr lang="en-US" sz="3500" b="1" err="1">
                <a:solidFill>
                  <a:srgbClr val="00B0F0"/>
                </a:solidFill>
                <a:latin typeface="SVN-Dancing Script" panose="02040603050506020204" pitchFamily="18" charset="0"/>
                <a:cs typeface="#9Slide05 Bodega Script" pitchFamily="2" charset="0"/>
                <a:sym typeface="Arial"/>
              </a:rPr>
              <a:t>lớp</a:t>
            </a:r>
            <a:endParaRPr lang="en-US" sz="3500" b="1">
              <a:solidFill>
                <a:srgbClr val="00B0F0"/>
              </a:solidFill>
              <a:latin typeface="SVN-Dancing Script" panose="02040603050506020204" pitchFamily="18" charset="0"/>
              <a:cs typeface="#9Slide05 Bodega Script" pitchFamily="2" charset="0"/>
              <a:sym typeface="Arial"/>
            </a:endParaRPr>
          </a:p>
          <a:p>
            <a:pPr defTabSz="914355">
              <a:lnSpc>
                <a:spcPct val="100000"/>
              </a:lnSpc>
              <a:defRPr/>
            </a:pPr>
            <a:r>
              <a:rPr lang="en-US" sz="3500" b="1" err="1">
                <a:solidFill>
                  <a:srgbClr val="BC3259"/>
                </a:solidFill>
                <a:latin typeface="SVN-Dancing Script" panose="02040603050506020204" pitchFamily="18" charset="0"/>
                <a:sym typeface="Arial"/>
              </a:rPr>
              <a:t>Thiết</a:t>
            </a:r>
            <a:r>
              <a:rPr lang="en-US" sz="3500" b="1">
                <a:solidFill>
                  <a:srgbClr val="BC3259"/>
                </a:solidFill>
                <a:latin typeface="SVN-Dancing Script" panose="02040603050506020204" pitchFamily="18" charset="0"/>
                <a:sym typeface="Arial"/>
              </a:rPr>
              <a:t> </a:t>
            </a:r>
            <a:r>
              <a:rPr lang="en-US" sz="3500" b="1" err="1">
                <a:solidFill>
                  <a:srgbClr val="BC3259"/>
                </a:solidFill>
                <a:latin typeface="SVN-Dancing Script" panose="02040603050506020204" pitchFamily="18" charset="0"/>
                <a:sym typeface="Arial"/>
              </a:rPr>
              <a:t>kế</a:t>
            </a:r>
            <a:r>
              <a:rPr lang="en-US" sz="3500" b="1">
                <a:solidFill>
                  <a:srgbClr val="BC3259"/>
                </a:solidFill>
                <a:latin typeface="SVN-Dancing Script" panose="02040603050506020204" pitchFamily="18" charset="0"/>
                <a:sym typeface="Arial"/>
              </a:rPr>
              <a:t> </a:t>
            </a:r>
            <a:r>
              <a:rPr lang="en-US" sz="3500" b="1" err="1">
                <a:solidFill>
                  <a:srgbClr val="BC3259"/>
                </a:solidFill>
                <a:latin typeface="SVN-Dancing Script" panose="02040603050506020204" pitchFamily="18" charset="0"/>
                <a:sym typeface="Arial"/>
              </a:rPr>
              <a:t>bài</a:t>
            </a:r>
            <a:r>
              <a:rPr lang="en-US" sz="3500" b="1">
                <a:solidFill>
                  <a:srgbClr val="BC3259"/>
                </a:solidFill>
                <a:latin typeface="SVN-Dancing Script" panose="02040603050506020204" pitchFamily="18" charset="0"/>
                <a:sym typeface="Arial"/>
              </a:rPr>
              <a:t> </a:t>
            </a:r>
            <a:r>
              <a:rPr lang="en-US" sz="3500" b="1" err="1">
                <a:solidFill>
                  <a:srgbClr val="BC3259"/>
                </a:solidFill>
                <a:latin typeface="SVN-Dancing Script" panose="02040603050506020204" pitchFamily="18" charset="0"/>
                <a:sym typeface="Arial"/>
              </a:rPr>
              <a:t>giảng</a:t>
            </a:r>
            <a:r>
              <a:rPr lang="en-US" sz="3500" b="1">
                <a:solidFill>
                  <a:srgbClr val="BC3259"/>
                </a:solidFill>
                <a:latin typeface="SVN-Dancing Script" panose="02040603050506020204" pitchFamily="18" charset="0"/>
                <a:sym typeface="Arial"/>
              </a:rPr>
              <a:t> </a:t>
            </a:r>
            <a:r>
              <a:rPr lang="en-US" sz="3500" b="1">
                <a:solidFill>
                  <a:srgbClr val="2E9733"/>
                </a:solidFill>
                <a:latin typeface="SVN-Dancing Script" panose="02040603050506020204" pitchFamily="18" charset="0"/>
                <a:sym typeface="Arial"/>
              </a:rPr>
              <a:t>E – Learning</a:t>
            </a:r>
          </a:p>
        </p:txBody>
      </p:sp>
      <p:sp>
        <p:nvSpPr>
          <p:cNvPr id="14" name="TextBox 13">
            <a:extLst>
              <a:ext uri="{FF2B5EF4-FFF2-40B4-BE49-F238E27FC236}">
                <a16:creationId xmlns:a16="http://schemas.microsoft.com/office/drawing/2014/main" id="{7AC1BF12-2D57-A04F-768A-0BB37B02C051}"/>
              </a:ext>
            </a:extLst>
          </p:cNvPr>
          <p:cNvSpPr txBox="1"/>
          <p:nvPr/>
        </p:nvSpPr>
        <p:spPr>
          <a:xfrm>
            <a:off x="1" y="4688515"/>
            <a:ext cx="7760043" cy="1015663"/>
          </a:xfrm>
          <a:prstGeom prst="rect">
            <a:avLst/>
          </a:prstGeom>
          <a:noFill/>
        </p:spPr>
        <p:txBody>
          <a:bodyPr wrap="square">
            <a:spAutoFit/>
            <a:scene3d>
              <a:camera prst="orthographicFront"/>
              <a:lightRig rig="threePt" dir="t"/>
            </a:scene3d>
            <a:sp3d extrusionH="57150">
              <a:bevelT w="82550" h="38100" prst="coolSlant"/>
            </a:sp3d>
          </a:bodyPr>
          <a:lstStyle/>
          <a:p>
            <a:pPr algn="ctr" defTabSz="457178">
              <a:defRPr/>
            </a:pPr>
            <a:r>
              <a:rPr lang="en-US" sz="2000" b="1" dirty="0">
                <a:solidFill>
                  <a:srgbClr val="43671B"/>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rPr>
              <a:t>MĂNG NON – TÀI LIỆU TIỂU HỌC </a:t>
            </a:r>
          </a:p>
          <a:p>
            <a:pPr algn="ctr" defTabSz="457178">
              <a:defRPr/>
            </a:pPr>
            <a:r>
              <a:rPr lang="en-US" sz="2000" b="1" dirty="0" err="1">
                <a:solidFill>
                  <a:srgbClr val="002060"/>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rPr>
              <a:t>Mời</a:t>
            </a:r>
            <a:r>
              <a:rPr lang="en-US" sz="2000" b="1" dirty="0">
                <a:solidFill>
                  <a:srgbClr val="002060"/>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rPr>
              <a:t> </a:t>
            </a:r>
            <a:r>
              <a:rPr lang="en-US" sz="2000" b="1" dirty="0" err="1">
                <a:solidFill>
                  <a:srgbClr val="002060"/>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rPr>
              <a:t>truy</a:t>
            </a:r>
            <a:r>
              <a:rPr lang="en-US" sz="2000" b="1" dirty="0">
                <a:solidFill>
                  <a:srgbClr val="002060"/>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rPr>
              <a:t> </a:t>
            </a:r>
            <a:r>
              <a:rPr lang="en-US" sz="2000" b="1" dirty="0" err="1">
                <a:solidFill>
                  <a:srgbClr val="002060"/>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rPr>
              <a:t>cập</a:t>
            </a:r>
            <a:r>
              <a:rPr lang="en-US" sz="2000" b="1" dirty="0">
                <a:solidFill>
                  <a:srgbClr val="002060"/>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rPr>
              <a:t>: </a:t>
            </a:r>
            <a:r>
              <a:rPr lang="en-US" sz="2000" dirty="0">
                <a:solidFill>
                  <a:srgbClr val="002060"/>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hlinkClick r:id="rId3">
                  <a:extLst>
                    <a:ext uri="{A12FA001-AC4F-418D-AE19-62706E023703}">
                      <ahyp:hlinkClr xmlns:ahyp="http://schemas.microsoft.com/office/drawing/2018/hyperlinkcolor" xmlns="" val="tx"/>
                    </a:ext>
                  </a:extLst>
                </a:hlinkClick>
              </a:rPr>
              <a:t>MĂNG NON- TÀI LIỆU TIỂU HỌC | Facebook</a:t>
            </a:r>
            <a:endParaRPr lang="en-US" sz="2000" dirty="0">
              <a:solidFill>
                <a:srgbClr val="002060"/>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endParaRPr>
          </a:p>
          <a:p>
            <a:pPr algn="ctr" defTabSz="457178">
              <a:defRPr/>
            </a:pPr>
            <a:r>
              <a:rPr lang="en-US" sz="2000" b="1" dirty="0">
                <a:solidFill>
                  <a:srgbClr val="002060"/>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rPr>
              <a:t>ZALO : </a:t>
            </a:r>
            <a:r>
              <a:rPr lang="en-US" sz="2000" b="1" u="sng" dirty="0">
                <a:solidFill>
                  <a:srgbClr val="D63E3D">
                    <a:lumMod val="75000"/>
                  </a:srgbClr>
                </a:solidFill>
                <a:effectLst>
                  <a:glow rad="63500">
                    <a:srgbClr val="FCF2BA">
                      <a:satMod val="175000"/>
                      <a:alpha val="40000"/>
                    </a:srgbClr>
                  </a:glow>
                </a:effectLst>
                <a:latin typeface="Cambria" panose="02040503050406030204" pitchFamily="18" charset="0"/>
                <a:cs typeface="Arial"/>
                <a:sym typeface="Arial"/>
              </a:rPr>
              <a:t>0382348780</a:t>
            </a:r>
            <a:r>
              <a:rPr lang="en-US" sz="2000" b="1" dirty="0">
                <a:solidFill>
                  <a:srgbClr val="D63E3D">
                    <a:lumMod val="75000"/>
                  </a:srgbClr>
                </a:solidFill>
                <a:effectLst>
                  <a:glow rad="63500">
                    <a:srgbClr val="FCF2BA">
                      <a:satMod val="175000"/>
                      <a:alpha val="40000"/>
                    </a:srgbClr>
                  </a:glow>
                </a:effectLst>
                <a:latin typeface="Cambria" panose="02040503050406030204" pitchFamily="18" charset="0"/>
                <a:cs typeface="Arial"/>
                <a:sym typeface="Arial"/>
              </a:rPr>
              <a:t> - </a:t>
            </a:r>
            <a:r>
              <a:rPr lang="en-US" sz="2000" b="1" u="sng" dirty="0">
                <a:solidFill>
                  <a:srgbClr val="D63E3D">
                    <a:lumMod val="75000"/>
                  </a:srgbClr>
                </a:solidFill>
                <a:effectLst>
                  <a:glow rad="63500">
                    <a:srgbClr val="FCF2BA">
                      <a:satMod val="175000"/>
                      <a:alpha val="40000"/>
                    </a:srgbClr>
                  </a:glow>
                </a:effectLst>
                <a:latin typeface="Cambria" panose="02040503050406030204" pitchFamily="18" charset="0"/>
                <a:cs typeface="Arial"/>
                <a:sym typeface="Arial"/>
              </a:rPr>
              <a:t>0984848929</a:t>
            </a:r>
            <a:endParaRPr lang="en-US" sz="2000" b="1" dirty="0">
              <a:solidFill>
                <a:srgbClr val="D63E3D">
                  <a:lumMod val="75000"/>
                </a:srgbClr>
              </a:solidFill>
              <a:effectLst>
                <a:glow rad="63500">
                  <a:srgbClr val="FCF2BA">
                    <a:satMod val="175000"/>
                    <a:alpha val="40000"/>
                  </a:srgbClr>
                </a:glow>
              </a:effectLst>
              <a:latin typeface="Cambria" panose="02040503050406030204" pitchFamily="18" charset="0"/>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94E71926-8BF3-F518-3047-A9C5F7475B81}"/>
              </a:ext>
            </a:extLst>
          </p:cNvPr>
          <p:cNvPicPr>
            <a:picLocks noChangeAspect="1"/>
          </p:cNvPicPr>
          <p:nvPr/>
        </p:nvPicPr>
        <p:blipFill>
          <a:blip r:embed="rId4"/>
          <a:stretch>
            <a:fillRect/>
          </a:stretch>
        </p:blipFill>
        <p:spPr>
          <a:xfrm>
            <a:off x="301383" y="2077080"/>
            <a:ext cx="8541236" cy="1444877"/>
          </a:xfrm>
          <a:prstGeom prst="rect">
            <a:avLst/>
          </a:prstGeom>
        </p:spPr>
      </p:pic>
      <p:pic>
        <p:nvPicPr>
          <p:cNvPr id="11" name="Picture 10">
            <a:extLst>
              <a:ext uri="{FF2B5EF4-FFF2-40B4-BE49-F238E27FC236}">
                <a16:creationId xmlns:a16="http://schemas.microsoft.com/office/drawing/2014/main" id="{CBC623E4-8592-CDC4-D892-473045F2495A}"/>
              </a:ext>
            </a:extLst>
          </p:cNvPr>
          <p:cNvPicPr>
            <a:picLocks noChangeAspect="1"/>
          </p:cNvPicPr>
          <p:nvPr/>
        </p:nvPicPr>
        <p:blipFill>
          <a:blip r:embed="rId5"/>
          <a:stretch>
            <a:fillRect/>
          </a:stretch>
        </p:blipFill>
        <p:spPr>
          <a:xfrm>
            <a:off x="-1944473" y="1329521"/>
            <a:ext cx="12896518" cy="747558"/>
          </a:xfrm>
          <a:prstGeom prst="rect">
            <a:avLst/>
          </a:prstGeom>
        </p:spPr>
      </p:pic>
    </p:spTree>
    <p:extLst>
      <p:ext uri="{BB962C8B-B14F-4D97-AF65-F5344CB8AC3E}">
        <p14:creationId xmlns:p14="http://schemas.microsoft.com/office/powerpoint/2010/main" val="281945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0" fill="hold"/>
                                        <p:tgtEl>
                                          <p:spTgt spid="10"/>
                                        </p:tgtEl>
                                        <p:attrNameLst>
                                          <p:attrName>ppt_w</p:attrName>
                                        </p:attrNameLst>
                                      </p:cBhvr>
                                      <p:tavLst>
                                        <p:tav tm="0">
                                          <p:val>
                                            <p:strVal val="#ppt_w+.3"/>
                                          </p:val>
                                        </p:tav>
                                        <p:tav tm="100000">
                                          <p:val>
                                            <p:strVal val="#ppt_w"/>
                                          </p:val>
                                        </p:tav>
                                      </p:tavLst>
                                    </p:anim>
                                    <p:anim calcmode="lin" valueType="num">
                                      <p:cBhvr>
                                        <p:cTn id="12" dur="3000" fill="hold"/>
                                        <p:tgtEl>
                                          <p:spTgt spid="10"/>
                                        </p:tgtEl>
                                        <p:attrNameLst>
                                          <p:attrName>ppt_h</p:attrName>
                                        </p:attrNameLst>
                                      </p:cBhvr>
                                      <p:tavLst>
                                        <p:tav tm="0">
                                          <p:val>
                                            <p:strVal val="#ppt_h"/>
                                          </p:val>
                                        </p:tav>
                                        <p:tav tm="100000">
                                          <p:val>
                                            <p:strVal val="#ppt_h"/>
                                          </p:val>
                                        </p:tav>
                                      </p:tavLst>
                                    </p:anim>
                                    <p:animEffect transition="in" filter="fade">
                                      <p:cBhvr>
                                        <p:cTn id="13" dur="3000"/>
                                        <p:tgtEl>
                                          <p:spTgt spid="1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500" fill="hold"/>
                                        <p:tgtEl>
                                          <p:spTgt spid="15"/>
                                        </p:tgtEl>
                                        <p:attrNameLst>
                                          <p:attrName>ppt_x</p:attrName>
                                        </p:attrNameLst>
                                      </p:cBhvr>
                                      <p:tavLst>
                                        <p:tav tm="0">
                                          <p:val>
                                            <p:strVal val="#ppt_x"/>
                                          </p:val>
                                        </p:tav>
                                        <p:tav tm="100000">
                                          <p:val>
                                            <p:strVal val="#ppt_x"/>
                                          </p:val>
                                        </p:tav>
                                      </p:tavLst>
                                    </p:anim>
                                    <p:anim calcmode="lin" valueType="num">
                                      <p:cBhvr additive="base">
                                        <p:cTn id="17"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3">
            <a:extLst>
              <a:ext uri="{FF2B5EF4-FFF2-40B4-BE49-F238E27FC236}">
                <a16:creationId xmlns:a16="http://schemas.microsoft.com/office/drawing/2014/main" id="{361D4EAB-336E-4B29-B514-09E9EA33B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9179" y="183060"/>
            <a:ext cx="5174087" cy="6250300"/>
          </a:xfrm>
          <a:prstGeom prst="rect">
            <a:avLst/>
          </a:prstGeom>
        </p:spPr>
      </p:pic>
      <p:pic>
        <p:nvPicPr>
          <p:cNvPr id="8" name="图片 5">
            <a:extLst>
              <a:ext uri="{FF2B5EF4-FFF2-40B4-BE49-F238E27FC236}">
                <a16:creationId xmlns:a16="http://schemas.microsoft.com/office/drawing/2014/main" id="{CF79171E-F9EC-430B-8266-59244DDCCF5E}"/>
              </a:ext>
            </a:extLst>
          </p:cNvPr>
          <p:cNvPicPr>
            <a:picLocks noChangeAspect="1"/>
          </p:cNvPicPr>
          <p:nvPr/>
        </p:nvPicPr>
        <p:blipFill>
          <a:blip r:embed="rId5"/>
          <a:stretch>
            <a:fillRect/>
          </a:stretch>
        </p:blipFill>
        <p:spPr>
          <a:xfrm>
            <a:off x="1058093" y="1127840"/>
            <a:ext cx="5486400" cy="4046616"/>
          </a:xfrm>
          <a:prstGeom prst="rect">
            <a:avLst/>
          </a:prstGeom>
        </p:spPr>
      </p:pic>
      <p:pic>
        <p:nvPicPr>
          <p:cNvPr id="9" name="图片 7">
            <a:extLst>
              <a:ext uri="{FF2B5EF4-FFF2-40B4-BE49-F238E27FC236}">
                <a16:creationId xmlns:a16="http://schemas.microsoft.com/office/drawing/2014/main" id="{35F3A632-EAAE-435F-B060-CEF19BAF7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119439"/>
            <a:ext cx="9144000" cy="2609850"/>
          </a:xfrm>
          <a:prstGeom prst="rect">
            <a:avLst/>
          </a:prstGeom>
        </p:spPr>
      </p:pic>
      <p:pic>
        <p:nvPicPr>
          <p:cNvPr id="10" name="图片 11">
            <a:extLst>
              <a:ext uri="{FF2B5EF4-FFF2-40B4-BE49-F238E27FC236}">
                <a16:creationId xmlns:a16="http://schemas.microsoft.com/office/drawing/2014/main" id="{C9502201-D05A-4517-8A35-13D7D3B36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348162"/>
            <a:ext cx="9144000" cy="1652588"/>
          </a:xfrm>
          <a:prstGeom prst="rect">
            <a:avLst/>
          </a:prstGeom>
        </p:spPr>
      </p:pic>
      <p:pic>
        <p:nvPicPr>
          <p:cNvPr id="12" name="图片 20">
            <a:extLst>
              <a:ext uri="{FF2B5EF4-FFF2-40B4-BE49-F238E27FC236}">
                <a16:creationId xmlns:a16="http://schemas.microsoft.com/office/drawing/2014/main" id="{B6AAA7AA-E5AE-4F8A-BB6E-2F19B6CBAC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068" y="1025548"/>
            <a:ext cx="1479321" cy="1906466"/>
          </a:xfrm>
          <a:prstGeom prst="rect">
            <a:avLst/>
          </a:prstGeom>
        </p:spPr>
      </p:pic>
      <p:sp>
        <p:nvSpPr>
          <p:cNvPr id="13" name="TextBox 12"/>
          <p:cNvSpPr txBox="1"/>
          <p:nvPr/>
        </p:nvSpPr>
        <p:spPr>
          <a:xfrm>
            <a:off x="1777230" y="1611907"/>
            <a:ext cx="4257675" cy="2400657"/>
          </a:xfrm>
          <a:prstGeom prst="rect">
            <a:avLst/>
          </a:prstGeom>
          <a:noFill/>
        </p:spPr>
        <p:txBody>
          <a:bodyPr wrap="square" rtlCol="0">
            <a:spAutoFit/>
          </a:bodyPr>
          <a:lstStyle/>
          <a:p>
            <a:pPr algn="ctr" defTabSz="685800">
              <a:defRPr/>
            </a:pPr>
            <a:r>
              <a:rPr lang="en-US" sz="7500" dirty="0">
                <a:solidFill>
                  <a:srgbClr val="FF0000"/>
                </a:solidFill>
                <a:latin typeface="UTM Cookies" panose="02040603050506020204" pitchFamily="18" charset="0"/>
              </a:rPr>
              <a:t>KHÁM PHÁ</a:t>
            </a:r>
          </a:p>
        </p:txBody>
      </p:sp>
    </p:spTree>
    <p:custDataLst>
      <p:tags r:id="rId1"/>
    </p:custDataLst>
    <p:extLst>
      <p:ext uri="{BB962C8B-B14F-4D97-AF65-F5344CB8AC3E}">
        <p14:creationId xmlns:p14="http://schemas.microsoft.com/office/powerpoint/2010/main" val="223949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ếc rễ đa tròn [Chuyện kể về Bác Hồ] - LichSu.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1428"/>
            <a:ext cx="9109148" cy="51284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2">
            <a:extLst>
              <a:ext uri="{FF2B5EF4-FFF2-40B4-BE49-F238E27FC236}">
                <a16:creationId xmlns:a16="http://schemas.microsoft.com/office/drawing/2014/main" id="{4B5914AF-9BF8-44F4-BFC3-C49632A37A8B}"/>
              </a:ext>
            </a:extLst>
          </p:cNvPr>
          <p:cNvSpPr/>
          <p:nvPr/>
        </p:nvSpPr>
        <p:spPr>
          <a:xfrm>
            <a:off x="273844" y="1121978"/>
            <a:ext cx="8615363" cy="4584542"/>
          </a:xfrm>
          <a:prstGeom prst="roundRect">
            <a:avLst/>
          </a:prstGeom>
          <a:solidFill>
            <a:sysClr val="window" lastClr="FFFFFF">
              <a:alpha val="66000"/>
            </a:sys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algn="ctr" defTabSz="685800">
              <a:defRPr/>
            </a:pPr>
            <a:endParaRPr lang="en-US" sz="1950" b="1" kern="0" dirty="0">
              <a:solidFill>
                <a:srgbClr val="FF0000"/>
              </a:solidFill>
              <a:latin typeface="Calibri" panose="020F0502020204030204"/>
            </a:endParaRPr>
          </a:p>
          <a:p>
            <a:pPr defTabSz="685800">
              <a:defRPr/>
            </a:pPr>
            <a:r>
              <a:rPr lang="vi-VN" sz="1950" b="1" kern="0" dirty="0">
                <a:solidFill>
                  <a:prstClr val="black"/>
                </a:solidFill>
                <a:latin typeface="Arial" panose="020B0604020202020204" pitchFamily="34" charset="0"/>
              </a:rPr>
              <a:t/>
            </a:r>
            <a:br>
              <a:rPr lang="vi-VN" sz="1950" b="1" kern="0" dirty="0">
                <a:solidFill>
                  <a:prstClr val="black"/>
                </a:solidFill>
                <a:latin typeface="Arial" panose="020B0604020202020204" pitchFamily="34" charset="0"/>
              </a:rPr>
            </a:br>
            <a:endParaRPr lang="en-US" sz="1950" b="1" kern="0" dirty="0">
              <a:solidFill>
                <a:prstClr val="black"/>
              </a:solidFill>
              <a:latin typeface="Calibri" panose="020F0502020204030204"/>
            </a:endParaRPr>
          </a:p>
        </p:txBody>
      </p:sp>
      <p:grpSp>
        <p:nvGrpSpPr>
          <p:cNvPr id="2" name="Group 1">
            <a:extLst>
              <a:ext uri="{FF2B5EF4-FFF2-40B4-BE49-F238E27FC236}">
                <a16:creationId xmlns:a16="http://schemas.microsoft.com/office/drawing/2014/main" id="{5F7B8FE1-A5B3-B149-6AFA-326E3D3F5F9F}"/>
              </a:ext>
            </a:extLst>
          </p:cNvPr>
          <p:cNvGrpSpPr/>
          <p:nvPr/>
        </p:nvGrpSpPr>
        <p:grpSpPr>
          <a:xfrm>
            <a:off x="1243012" y="974344"/>
            <a:ext cx="6694010" cy="938808"/>
            <a:chOff x="1657349" y="156125"/>
            <a:chExt cx="8925346" cy="1251743"/>
          </a:xfrm>
        </p:grpSpPr>
        <p:sp>
          <p:nvSpPr>
            <p:cNvPr id="14" name="Google Shape;117;p2"/>
            <p:cNvSpPr/>
            <p:nvPr/>
          </p:nvSpPr>
          <p:spPr>
            <a:xfrm>
              <a:off x="1657349" y="156125"/>
              <a:ext cx="8902700" cy="1170313"/>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68569" tIns="34275" rIns="68569" bIns="34275" anchor="ctr" anchorCtr="0">
              <a:noAutofit/>
            </a:bodyPr>
            <a:lstStyle/>
            <a:p>
              <a:pPr algn="ctr" defTabSz="685800">
                <a:spcBef>
                  <a:spcPct val="50000"/>
                </a:spcBef>
                <a:defRPr/>
              </a:pPr>
              <a:endParaRPr lang="en-US" altLang="en-US" sz="2700" dirty="0">
                <a:solidFill>
                  <a:srgbClr val="002060"/>
                </a:solidFill>
                <a:latin typeface="Times New Roman" panose="02020603050405020304" pitchFamily="18" charset="0"/>
              </a:endParaRPr>
            </a:p>
          </p:txBody>
        </p:sp>
        <p:sp>
          <p:nvSpPr>
            <p:cNvPr id="15" name="TextBox 14"/>
            <p:cNvSpPr txBox="1"/>
            <p:nvPr/>
          </p:nvSpPr>
          <p:spPr>
            <a:xfrm>
              <a:off x="1787945" y="176762"/>
              <a:ext cx="8794750" cy="1231106"/>
            </a:xfrm>
            <a:prstGeom prst="rect">
              <a:avLst/>
            </a:prstGeom>
            <a:noFill/>
          </p:spPr>
          <p:txBody>
            <a:bodyPr wrap="square" rtlCol="0">
              <a:spAutoFit/>
            </a:bodyPr>
            <a:lstStyle/>
            <a:p>
              <a:pPr algn="ctr" defTabSz="685800">
                <a:defRPr/>
              </a:pPr>
              <a:r>
                <a:rPr lang="vi-VN" altLang="en-US" sz="2700" b="1" dirty="0">
                  <a:solidFill>
                    <a:srgbClr val="002060"/>
                  </a:solidFill>
                  <a:latin typeface="Cambria" panose="02040503050406030204" pitchFamily="18" charset="0"/>
                  <a:ea typeface="Cambria" panose="02040503050406030204" pitchFamily="18" charset="0"/>
                </a:rPr>
                <a:t>Kể lại một việc Bác Hồ đã làm trong câu chuyện “Chiếc rễ đa tròn”</a:t>
              </a:r>
              <a:endParaRPr lang="en-US" dirty="0">
                <a:solidFill>
                  <a:srgbClr val="3D3F41"/>
                </a:solidFill>
                <a:latin typeface="Cambria" panose="02040503050406030204" pitchFamily="18" charset="0"/>
                <a:ea typeface="Cambria" panose="02040503050406030204" pitchFamily="18" charset="0"/>
              </a:endParaRPr>
            </a:p>
          </p:txBody>
        </p:sp>
      </p:grpSp>
      <p:sp>
        <p:nvSpPr>
          <p:cNvPr id="8" name="Rounded Rectangle 7">
            <a:extLst>
              <a:ext uri="{FF2B5EF4-FFF2-40B4-BE49-F238E27FC236}">
                <a16:creationId xmlns:a16="http://schemas.microsoft.com/office/drawing/2014/main" id="{E442BCC8-46FD-BD44-BF88-79DCFC2B2FE8}"/>
              </a:ext>
            </a:extLst>
          </p:cNvPr>
          <p:cNvSpPr/>
          <p:nvPr/>
        </p:nvSpPr>
        <p:spPr>
          <a:xfrm>
            <a:off x="3657601" y="2862394"/>
            <a:ext cx="2067791" cy="1049483"/>
          </a:xfrm>
          <a:prstGeom prst="roundRect">
            <a:avLst>
              <a:gd name="adj" fmla="val 41089"/>
            </a:avLst>
          </a:prstGeom>
          <a:solidFill>
            <a:schemeClr val="accent4">
              <a:lumMod val="20000"/>
              <a:lumOff val="80000"/>
            </a:schemeClr>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vi-VN" sz="2700" b="1" dirty="0">
                <a:solidFill>
                  <a:srgbClr val="B1511B"/>
                </a:solidFill>
                <a:latin typeface="Calibri" panose="020F0502020204030204"/>
              </a:rPr>
              <a:t>Kể lại một việc</a:t>
            </a:r>
            <a:endParaRPr lang="en-VN" sz="2700" b="1" dirty="0">
              <a:solidFill>
                <a:srgbClr val="B1511B"/>
              </a:solidFill>
              <a:latin typeface="Calibri" panose="020F0502020204030204"/>
            </a:endParaRPr>
          </a:p>
        </p:txBody>
      </p:sp>
      <p:cxnSp>
        <p:nvCxnSpPr>
          <p:cNvPr id="9" name="Straight Connector 8">
            <a:extLst>
              <a:ext uri="{FF2B5EF4-FFF2-40B4-BE49-F238E27FC236}">
                <a16:creationId xmlns:a16="http://schemas.microsoft.com/office/drawing/2014/main" id="{638FB354-2D2A-824E-A946-E964C41D6D2F}"/>
              </a:ext>
            </a:extLst>
          </p:cNvPr>
          <p:cNvCxnSpPr>
            <a:cxnSpLocks/>
          </p:cNvCxnSpPr>
          <p:nvPr/>
        </p:nvCxnSpPr>
        <p:spPr>
          <a:xfrm flipV="1">
            <a:off x="5725391" y="3225936"/>
            <a:ext cx="867533" cy="207436"/>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9E022C-8860-0D4D-8E4B-19F5155D4725}"/>
              </a:ext>
            </a:extLst>
          </p:cNvPr>
          <p:cNvSpPr/>
          <p:nvPr/>
        </p:nvSpPr>
        <p:spPr>
          <a:xfrm>
            <a:off x="6592924" y="2447770"/>
            <a:ext cx="2516225" cy="1595131"/>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ct val="107000"/>
              </a:lnSpc>
              <a:spcAft>
                <a:spcPts val="600"/>
              </a:spcAft>
              <a:defRPr/>
            </a:pPr>
            <a:r>
              <a:rPr lang="en-US"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rPr>
              <a:t>(3) </a:t>
            </a:r>
            <a:r>
              <a:rPr lang="vi-VN" sz="2100" dirty="0">
                <a:solidFill>
                  <a:srgbClr val="E7E6E6">
                    <a:lumMod val="10000"/>
                  </a:srgbClr>
                </a:solidFill>
                <a:latin typeface="Arial" panose="020B0604020202020204" pitchFamily="34" charset="0"/>
                <a:ea typeface="Calibri" panose="020F0502020204030204" pitchFamily="34" charset="0"/>
                <a:cs typeface="Times New Roman" panose="02020603050405020304" pitchFamily="18" charset="0"/>
              </a:rPr>
              <a:t>Em có suy nghĩ gì về việc làm của Bác?</a:t>
            </a:r>
            <a:endParaRPr lang="en-US"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7A1CD99C-B602-084C-8365-DDD22F6D41F1}"/>
              </a:ext>
            </a:extLst>
          </p:cNvPr>
          <p:cNvCxnSpPr>
            <a:cxnSpLocks/>
          </p:cNvCxnSpPr>
          <p:nvPr/>
        </p:nvCxnSpPr>
        <p:spPr>
          <a:xfrm>
            <a:off x="2817229" y="2916634"/>
            <a:ext cx="919594" cy="246068"/>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C7E38039-87D2-C646-B480-50248336FD1C}"/>
              </a:ext>
            </a:extLst>
          </p:cNvPr>
          <p:cNvSpPr/>
          <p:nvPr/>
        </p:nvSpPr>
        <p:spPr>
          <a:xfrm>
            <a:off x="0" y="2162387"/>
            <a:ext cx="2931529" cy="1479975"/>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89">
              <a:lnSpc>
                <a:spcPct val="107000"/>
              </a:lnSpc>
              <a:spcAft>
                <a:spcPts val="600"/>
              </a:spcAft>
              <a:defRPr/>
            </a:pPr>
            <a:r>
              <a:rPr lang="en-US"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rPr>
              <a:t>(1) </a:t>
            </a:r>
            <a:r>
              <a:rPr lang="vi-VN" sz="2100" dirty="0">
                <a:solidFill>
                  <a:srgbClr val="E7E6E6">
                    <a:lumMod val="10000"/>
                  </a:srgbClr>
                </a:solidFill>
                <a:latin typeface="Arial" panose="020B0604020202020204" pitchFamily="34" charset="0"/>
                <a:ea typeface="Calibri" panose="020F0502020204030204" pitchFamily="34" charset="0"/>
                <a:cs typeface="Times New Roman" panose="02020603050405020304" pitchFamily="18" charset="0"/>
              </a:rPr>
              <a:t>Em muốn kể việc làm nào của Bác Hồ?</a:t>
            </a:r>
            <a:endParaRPr lang="en-VN"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49726672-7ECB-854A-8111-7566017D7A31}"/>
              </a:ext>
            </a:extLst>
          </p:cNvPr>
          <p:cNvCxnSpPr>
            <a:cxnSpLocks/>
          </p:cNvCxnSpPr>
          <p:nvPr/>
        </p:nvCxnSpPr>
        <p:spPr>
          <a:xfrm flipH="1" flipV="1">
            <a:off x="4689094" y="3943649"/>
            <a:ext cx="2402" cy="666557"/>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7C7DC2F-CA93-1E43-8145-C87D2F0DF026}"/>
              </a:ext>
            </a:extLst>
          </p:cNvPr>
          <p:cNvSpPr/>
          <p:nvPr/>
        </p:nvSpPr>
        <p:spPr>
          <a:xfrm>
            <a:off x="3657600" y="4471349"/>
            <a:ext cx="1962780" cy="1091465"/>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sd="86837363">
                  <a:custGeom>
                    <a:avLst/>
                    <a:gdLst>
                      <a:gd name="connsiteX0" fmla="*/ 0 w 3314705"/>
                      <a:gd name="connsiteY0" fmla="*/ 1202895 h 2405790"/>
                      <a:gd name="connsiteX1" fmla="*/ 1657353 w 3314705"/>
                      <a:gd name="connsiteY1" fmla="*/ 0 h 2405790"/>
                      <a:gd name="connsiteX2" fmla="*/ 3314706 w 3314705"/>
                      <a:gd name="connsiteY2" fmla="*/ 1202895 h 2405790"/>
                      <a:gd name="connsiteX3" fmla="*/ 1657353 w 3314705"/>
                      <a:gd name="connsiteY3" fmla="*/ 2405790 h 2405790"/>
                      <a:gd name="connsiteX4" fmla="*/ 0 w 3314705"/>
                      <a:gd name="connsiteY4" fmla="*/ 1202895 h 24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5" h="2405790" fill="none" extrusionOk="0">
                        <a:moveTo>
                          <a:pt x="0" y="1202895"/>
                        </a:moveTo>
                        <a:cubicBezTo>
                          <a:pt x="65055" y="687837"/>
                          <a:pt x="907908" y="21771"/>
                          <a:pt x="1657353" y="0"/>
                        </a:cubicBezTo>
                        <a:cubicBezTo>
                          <a:pt x="2591735" y="80307"/>
                          <a:pt x="3138288" y="569191"/>
                          <a:pt x="3314706" y="1202895"/>
                        </a:cubicBezTo>
                        <a:cubicBezTo>
                          <a:pt x="3098356" y="1856281"/>
                          <a:pt x="2537417" y="2375265"/>
                          <a:pt x="1657353" y="2405790"/>
                        </a:cubicBezTo>
                        <a:cubicBezTo>
                          <a:pt x="910030" y="2364712"/>
                          <a:pt x="-34665" y="1824585"/>
                          <a:pt x="0" y="1202895"/>
                        </a:cubicBezTo>
                        <a:close/>
                      </a:path>
                      <a:path w="3314705" h="2405790" stroke="0" extrusionOk="0">
                        <a:moveTo>
                          <a:pt x="0" y="1202895"/>
                        </a:moveTo>
                        <a:cubicBezTo>
                          <a:pt x="78817" y="794552"/>
                          <a:pt x="813689" y="-176488"/>
                          <a:pt x="1657353" y="0"/>
                        </a:cubicBezTo>
                        <a:cubicBezTo>
                          <a:pt x="2514008" y="-130720"/>
                          <a:pt x="3436323" y="514361"/>
                          <a:pt x="3314706" y="1202895"/>
                        </a:cubicBezTo>
                        <a:cubicBezTo>
                          <a:pt x="3435379" y="1886054"/>
                          <a:pt x="2584906" y="2388507"/>
                          <a:pt x="1657353" y="2405790"/>
                        </a:cubicBezTo>
                        <a:cubicBezTo>
                          <a:pt x="786334" y="2524053"/>
                          <a:pt x="-13104" y="1809457"/>
                          <a:pt x="0" y="1202895"/>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ct val="107000"/>
              </a:lnSpc>
              <a:spcAft>
                <a:spcPts val="600"/>
              </a:spcAft>
              <a:defRPr/>
            </a:pPr>
            <a:r>
              <a:rPr lang="vi-VN"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rPr>
              <a:t>(2) Bác đã làm việc đó thế nào?</a:t>
            </a:r>
            <a:endParaRPr lang="en-VN"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8846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8156233" y="1201054"/>
            <a:ext cx="994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0" y="1614201"/>
            <a:ext cx="74216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08322" y="2254935"/>
            <a:ext cx="4572000" cy="1754326"/>
          </a:xfrm>
          <a:prstGeom prst="rect">
            <a:avLst/>
          </a:prstGeom>
        </p:spPr>
        <p:txBody>
          <a:bodyPr>
            <a:spAutoFit/>
          </a:bodyPr>
          <a:lstStyle/>
          <a:p>
            <a:pPr algn="just" defTabSz="685800">
              <a:defRPr/>
            </a:pPr>
            <a:r>
              <a:rPr lang="vi-VN" sz="3600" dirty="0">
                <a:solidFill>
                  <a:srgbClr val="000000"/>
                </a:solidFill>
                <a:latin typeface="Times New Roman" panose="02020603050405020304" pitchFamily="18" charset="0"/>
                <a:cs typeface="Times New Roman" panose="02020603050405020304" pitchFamily="18" charset="0"/>
              </a:rPr>
              <a:t>Em muốn kể lại việc Bác Hồ trồng chiếc rễ đa trong </a:t>
            </a:r>
            <a:r>
              <a:rPr lang="vi-VN" sz="3600" dirty="0">
                <a:solidFill>
                  <a:srgbClr val="000000"/>
                </a:solidFill>
                <a:latin typeface="Times New Roman" panose="02020603050405020304" pitchFamily="18" charset="0"/>
                <a:cs typeface="Times New Roman" panose="02020603050405020304" pitchFamily="18" charset="0"/>
              </a:rPr>
              <a:t>vườn.</a:t>
            </a:r>
            <a:endParaRPr lang="en-US" sz="3600" dirty="0">
              <a:solidFill>
                <a:srgbClr val="3D3F41"/>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C7E38039-87D2-C646-B480-50248336FD1C}"/>
              </a:ext>
            </a:extLst>
          </p:cNvPr>
          <p:cNvSpPr/>
          <p:nvPr/>
        </p:nvSpPr>
        <p:spPr>
          <a:xfrm>
            <a:off x="405582" y="1830548"/>
            <a:ext cx="2931529" cy="1479975"/>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89">
              <a:lnSpc>
                <a:spcPct val="107000"/>
              </a:lnSpc>
              <a:spcAft>
                <a:spcPts val="600"/>
              </a:spcAft>
              <a:defRPr/>
            </a:pPr>
            <a:r>
              <a:rPr lang="en-US"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rPr>
              <a:t>(1) </a:t>
            </a:r>
            <a:r>
              <a:rPr lang="vi-VN" sz="2100" dirty="0">
                <a:solidFill>
                  <a:srgbClr val="E7E6E6">
                    <a:lumMod val="10000"/>
                  </a:srgbClr>
                </a:solidFill>
                <a:latin typeface="Arial" panose="020B0604020202020204" pitchFamily="34" charset="0"/>
                <a:ea typeface="Calibri" panose="020F0502020204030204" pitchFamily="34" charset="0"/>
                <a:cs typeface="Times New Roman" panose="02020603050405020304" pitchFamily="18" charset="0"/>
              </a:rPr>
              <a:t>Em muốn kể việc làm nào của Bác Hồ?</a:t>
            </a:r>
            <a:endParaRPr lang="en-VN"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0126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8156233" y="1201054"/>
            <a:ext cx="994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0" y="1614201"/>
            <a:ext cx="74216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E38039-87D2-C646-B480-50248336FD1C}"/>
              </a:ext>
            </a:extLst>
          </p:cNvPr>
          <p:cNvSpPr/>
          <p:nvPr/>
        </p:nvSpPr>
        <p:spPr>
          <a:xfrm>
            <a:off x="1921699" y="980785"/>
            <a:ext cx="5499919" cy="440537"/>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89">
              <a:lnSpc>
                <a:spcPct val="107000"/>
              </a:lnSpc>
              <a:spcAft>
                <a:spcPts val="600"/>
              </a:spcAft>
              <a:defRPr/>
            </a:pPr>
            <a:r>
              <a:rPr lang="vi-VN"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rPr>
              <a:t>(2) Bác đã làm việc đó thế nào?</a:t>
            </a:r>
            <a:endParaRPr lang="en-VN"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endParaRPr>
          </a:p>
        </p:txBody>
      </p:sp>
      <p:sp>
        <p:nvSpPr>
          <p:cNvPr id="2" name="Rectangle 1"/>
          <p:cNvSpPr/>
          <p:nvPr/>
        </p:nvSpPr>
        <p:spPr>
          <a:xfrm>
            <a:off x="282193" y="1703807"/>
            <a:ext cx="8778930" cy="2677656"/>
          </a:xfrm>
          <a:prstGeom prst="rect">
            <a:avLst/>
          </a:prstGeom>
        </p:spPr>
        <p:txBody>
          <a:bodyPr wrap="square">
            <a:spAutoFit/>
          </a:bodyPr>
          <a:lstStyle/>
          <a:p>
            <a:pPr algn="just" defTabSz="685800">
              <a:defRPr/>
            </a:pP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Một sớm, Bác đi dạo trong vườn thì phát hiện ra có một chiếc rễ đa nhỏ và dài trên mặt đất. Bác nhặt chiếc rễ đa lên, suy nghĩ một lát rồi nói với chú cần vụ cuốn chiếc rễ lại rồi trồng xuống cho nó mọc tiếp. Thấy chú cần vụ làm chưa đúng, bác </a:t>
            </a:r>
            <a:r>
              <a:rPr lang="en-US" sz="2400" dirty="0" err="1">
                <a:solidFill>
                  <a:srgbClr val="000000"/>
                </a:solidFill>
                <a:latin typeface="Times New Roman" panose="02020603050405020304" pitchFamily="18" charset="0"/>
                <a:cs typeface="Times New Roman" panose="02020603050405020304" pitchFamily="18" charset="0"/>
              </a:rPr>
              <a:t>đa</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cuộn </a:t>
            </a:r>
            <a:r>
              <a:rPr lang="vi-VN" sz="2400" dirty="0">
                <a:solidFill>
                  <a:srgbClr val="000000"/>
                </a:solidFill>
                <a:latin typeface="Times New Roman" panose="02020603050405020304" pitchFamily="18" charset="0"/>
                <a:cs typeface="Times New Roman" panose="02020603050405020304" pitchFamily="18" charset="0"/>
              </a:rPr>
              <a:t>chiếc rễ thành một vòng tròn, cùng chú cần vụ buộc nó tựa vào hai cái cọc, sau đó mới vùi hai đầu rễ xuống </a:t>
            </a:r>
            <a:r>
              <a:rPr lang="vi-VN" sz="2400" dirty="0">
                <a:solidFill>
                  <a:srgbClr val="000000"/>
                </a:solidFill>
                <a:latin typeface="Times New Roman" panose="02020603050405020304" pitchFamily="18" charset="0"/>
                <a:cs typeface="Times New Roman" panose="02020603050405020304" pitchFamily="18" charset="0"/>
              </a:rPr>
              <a:t>đất. </a:t>
            </a:r>
            <a:r>
              <a:rPr lang="vi-VN" sz="2400" dirty="0">
                <a:solidFill>
                  <a:srgbClr val="000000"/>
                </a:solidFill>
                <a:latin typeface="Times New Roman" panose="02020603050405020304" pitchFamily="18" charset="0"/>
                <a:cs typeface="Times New Roman" panose="02020603050405020304" pitchFamily="18" charset="0"/>
              </a:rPr>
              <a:t>Sau này, chiếc rễ đa ấy lớn lên thành cây đa con có vòng lá tròn. Thiếu nhi tới thăm vườn Bác rất thích chơi ở đây. </a:t>
            </a:r>
            <a:endParaRPr lang="en-US" sz="2400" dirty="0">
              <a:solidFill>
                <a:srgbClr val="3D3F4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5389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8156233" y="1201054"/>
            <a:ext cx="994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0" y="1614201"/>
            <a:ext cx="74216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04925" y="3362702"/>
            <a:ext cx="5822847" cy="1615827"/>
          </a:xfrm>
          <a:prstGeom prst="rect">
            <a:avLst/>
          </a:prstGeom>
        </p:spPr>
        <p:txBody>
          <a:bodyPr wrap="square">
            <a:spAutoFit/>
          </a:bodyPr>
          <a:lstStyle/>
          <a:p>
            <a:pPr algn="just" defTabSz="685800">
              <a:defRPr/>
            </a:pPr>
            <a:r>
              <a:rPr lang="vi-VN" sz="4950" dirty="0">
                <a:solidFill>
                  <a:srgbClr val="3D3F41"/>
                </a:solidFill>
                <a:latin typeface="Times New Roman" panose="02020603050405020304" pitchFamily="18" charset="0"/>
                <a:cs typeface="Times New Roman" panose="02020603050405020304" pitchFamily="18" charset="0"/>
              </a:rPr>
              <a:t>Em thấy Bác Hồ rất yêu thương thiếu nhi.</a:t>
            </a:r>
            <a:endParaRPr lang="en-US" sz="14925" dirty="0">
              <a:solidFill>
                <a:srgbClr val="3D3F41"/>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C7E38039-87D2-C646-B480-50248336FD1C}"/>
              </a:ext>
            </a:extLst>
          </p:cNvPr>
          <p:cNvSpPr/>
          <p:nvPr/>
        </p:nvSpPr>
        <p:spPr>
          <a:xfrm>
            <a:off x="405582" y="1830548"/>
            <a:ext cx="2931529" cy="1479975"/>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ct val="107000"/>
              </a:lnSpc>
              <a:spcAft>
                <a:spcPts val="600"/>
              </a:spcAft>
              <a:defRPr/>
            </a:pPr>
            <a:r>
              <a:rPr lang="en-US"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rPr>
              <a:t>(3) </a:t>
            </a:r>
            <a:r>
              <a:rPr lang="vi-VN" sz="2100" dirty="0">
                <a:solidFill>
                  <a:srgbClr val="E7E6E6">
                    <a:lumMod val="10000"/>
                  </a:srgbClr>
                </a:solidFill>
                <a:latin typeface="Arial" panose="020B0604020202020204" pitchFamily="34" charset="0"/>
                <a:ea typeface="Calibri" panose="020F0502020204030204" pitchFamily="34" charset="0"/>
                <a:cs typeface="Times New Roman" panose="02020603050405020304" pitchFamily="18" charset="0"/>
              </a:rPr>
              <a:t>Em có suy nghĩ gì về việc làm của Bác?</a:t>
            </a:r>
            <a:endParaRPr lang="en-US" sz="2100" dirty="0">
              <a:solidFill>
                <a:srgbClr val="E7E6E6">
                  <a:lumMod val="10000"/>
                </a:srgbClr>
              </a:solidFill>
              <a:latin typeface="Calibri" panose="020F0502020204030204"/>
              <a:ea typeface="Calibri" panose="020F0502020204030204" pitchFamily="34" charset="0"/>
              <a:cs typeface="Times New Roman" panose="02020603050405020304" pitchFamily="18" charset="0"/>
            </a:endParaRPr>
          </a:p>
        </p:txBody>
      </p:sp>
      <p:pic>
        <p:nvPicPr>
          <p:cNvPr id="6" name="Picture 2" descr="Học sinh tiểu học Miễn phí PNG và Clip nghệ thuật | Red scarves, Girl red  dress, Red hair little girl"/>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246511" y="2845976"/>
            <a:ext cx="3496970" cy="29820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682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2168237" y="1062066"/>
            <a:ext cx="6809508" cy="4090093"/>
          </a:xfrm>
          <a:prstGeom prst="wedgeEllipseCallout">
            <a:avLst>
              <a:gd name="adj1" fmla="val -46171"/>
              <a:gd name="adj2" fmla="val 43367"/>
            </a:avLst>
          </a:prstGeom>
          <a:solidFill>
            <a:srgbClr val="00B050">
              <a:alpha val="16000"/>
            </a:srgbClr>
          </a:solidFill>
          <a:ln>
            <a:no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US" sz="1350">
              <a:solidFill>
                <a:srgbClr val="FFFFFF"/>
              </a:solidFill>
              <a:latin typeface="Arial"/>
            </a:endParaRPr>
          </a:p>
        </p:txBody>
      </p:sp>
      <p:pic>
        <p:nvPicPr>
          <p:cNvPr id="4" name="图片 3">
            <a:extLst>
              <a:ext uri="{FF2B5EF4-FFF2-40B4-BE49-F238E27FC236}">
                <a16:creationId xmlns:a16="http://schemas.microsoft.com/office/drawing/2014/main" id="{FC0A1A83-51F7-4A09-8F7E-DBFF2B173D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95" y="3819525"/>
            <a:ext cx="2405063" cy="2181225"/>
          </a:xfrm>
          <a:prstGeom prst="rect">
            <a:avLst/>
          </a:prstGeom>
        </p:spPr>
      </p:pic>
      <p:sp>
        <p:nvSpPr>
          <p:cNvPr id="5" name="TextBox 4"/>
          <p:cNvSpPr txBox="1"/>
          <p:nvPr/>
        </p:nvSpPr>
        <p:spPr>
          <a:xfrm>
            <a:off x="2474843" y="1994968"/>
            <a:ext cx="6381759" cy="2746906"/>
          </a:xfrm>
          <a:prstGeom prst="rect">
            <a:avLst/>
          </a:prstGeom>
          <a:noFill/>
        </p:spPr>
        <p:txBody>
          <a:bodyPr wrap="square" rtlCol="0">
            <a:spAutoFit/>
          </a:bodyPr>
          <a:lstStyle/>
          <a:p>
            <a:pPr algn="ctr" defTabSz="685800">
              <a:defRPr/>
            </a:pPr>
            <a:r>
              <a:rPr lang="vi-VN" sz="8625" b="1" dirty="0">
                <a:solidFill>
                  <a:srgbClr val="3D3F41">
                    <a:lumMod val="50000"/>
                  </a:srgbClr>
                </a:solidFill>
                <a:latin typeface="#9Slide05 Bodega Script" pitchFamily="2" charset="0"/>
                <a:cs typeface="#9Slide05 Bodega Script" pitchFamily="2" charset="0"/>
              </a:rPr>
              <a:t>Viết 4-5 câu về việc em vừa kể ở trên.</a:t>
            </a:r>
            <a:endParaRPr lang="en-US" sz="8625" b="1" dirty="0">
              <a:solidFill>
                <a:srgbClr val="3D3F41">
                  <a:lumMod val="50000"/>
                </a:srgbClr>
              </a:solidFill>
              <a:latin typeface="#9Slide05 Bodega Script" pitchFamily="2" charset="0"/>
              <a:cs typeface="#9Slide05 Bodega Script" pitchFamily="2" charset="0"/>
            </a:endParaRPr>
          </a:p>
        </p:txBody>
      </p:sp>
    </p:spTree>
    <p:extLst>
      <p:ext uri="{BB962C8B-B14F-4D97-AF65-F5344CB8AC3E}">
        <p14:creationId xmlns:p14="http://schemas.microsoft.com/office/powerpoint/2010/main" val="102014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55598" y="0"/>
            <a:ext cx="1819957" cy="669414"/>
          </a:xfrm>
          <a:prstGeom prst="rect">
            <a:avLst/>
          </a:prstGeom>
        </p:spPr>
        <p:txBody>
          <a:bodyPr wrap="square">
            <a:spAutoFit/>
          </a:bodyPr>
          <a:lstStyle/>
          <a:p>
            <a:pPr defTabSz="685800">
              <a:defRPr/>
            </a:pPr>
            <a:r>
              <a:rPr lang="en-US" sz="3750" dirty="0">
                <a:solidFill>
                  <a:srgbClr val="002060"/>
                </a:solidFill>
                <a:latin typeface="UTM Androgyne" panose="02040603050506020204" pitchFamily="18" charset="0"/>
              </a:rPr>
              <a:t>GỢI Ý</a:t>
            </a:r>
          </a:p>
        </p:txBody>
      </p:sp>
      <p:sp>
        <p:nvSpPr>
          <p:cNvPr id="6" name="Rectangle 5"/>
          <p:cNvSpPr/>
          <p:nvPr/>
        </p:nvSpPr>
        <p:spPr>
          <a:xfrm>
            <a:off x="895870" y="1002872"/>
            <a:ext cx="7864308" cy="5016758"/>
          </a:xfrm>
          <a:prstGeom prst="rect">
            <a:avLst/>
          </a:prstGeom>
        </p:spPr>
        <p:txBody>
          <a:bodyPr wrap="square">
            <a:spAutoFit/>
          </a:bodyPr>
          <a:lstStyle/>
          <a:p>
            <a:pPr algn="just" defTabSz="685800">
              <a:defRPr/>
            </a:pP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Việc Bác Hồ trồng chiếc rễ đa </a:t>
            </a:r>
            <a:r>
              <a:rPr lang="vi-VN" sz="3200" dirty="0">
                <a:solidFill>
                  <a:srgbClr val="000000"/>
                </a:solidFill>
                <a:latin typeface="Times New Roman" panose="02020603050405020304" pitchFamily="18" charset="0"/>
                <a:cs typeface="Times New Roman" panose="02020603050405020304" pitchFamily="18" charset="0"/>
              </a:rPr>
              <a:t>khiến </a:t>
            </a:r>
            <a:r>
              <a:rPr lang="vi-VN" sz="3200" dirty="0">
                <a:solidFill>
                  <a:srgbClr val="000000"/>
                </a:solidFill>
                <a:latin typeface="Times New Roman" panose="02020603050405020304" pitchFamily="18" charset="0"/>
                <a:cs typeface="Times New Roman" panose="02020603050405020304" pitchFamily="18" charset="0"/>
              </a:rPr>
              <a:t>em rất ấn tượng. </a:t>
            </a:r>
            <a:r>
              <a:rPr lang="vi-VN" sz="3200" dirty="0">
                <a:solidFill>
                  <a:srgbClr val="000000"/>
                </a:solidFill>
                <a:latin typeface="Times New Roman" panose="02020603050405020304" pitchFamily="18" charset="0"/>
                <a:cs typeface="Times New Roman" panose="02020603050405020304" pitchFamily="18" charset="0"/>
              </a:rPr>
              <a:t>Khi thấy chiếc rễ đa nhỏ và dài </a:t>
            </a:r>
            <a:r>
              <a:rPr lang="en-US" sz="3200" dirty="0" err="1" smtClean="0">
                <a:solidFill>
                  <a:srgbClr val="000000"/>
                </a:solidFill>
                <a:latin typeface="Times New Roman" panose="02020603050405020304" pitchFamily="18" charset="0"/>
                <a:cs typeface="Times New Roman" panose="02020603050405020304" pitchFamily="18" charset="0"/>
              </a:rPr>
              <a:t>trên</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mặt</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đất</a:t>
            </a:r>
            <a:r>
              <a:rPr lang="en-US" sz="3200" dirty="0" smtClean="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Bác </a:t>
            </a:r>
            <a:r>
              <a:rPr lang="vi-VN" sz="3200" dirty="0">
                <a:solidFill>
                  <a:srgbClr val="000000"/>
                </a:solidFill>
                <a:latin typeface="Times New Roman" panose="02020603050405020304" pitchFamily="18" charset="0"/>
                <a:cs typeface="Times New Roman" panose="02020603050405020304" pitchFamily="18" charset="0"/>
              </a:rPr>
              <a:t>Hồ đã nghĩ cách trồng lại nó. Bác tỉ mỉ cuộn chiếc rễ đa thành vòng tròn, cùng chú cần vụ buộc nó vào hai cái cọc, sau đó mới vùi hai đầu rễ xuống đất. </a:t>
            </a:r>
            <a:r>
              <a:rPr lang="en-US" sz="3200" dirty="0" err="1">
                <a:solidFill>
                  <a:srgbClr val="000000"/>
                </a:solidFill>
                <a:latin typeface="Times New Roman" panose="02020603050405020304" pitchFamily="18" charset="0"/>
                <a:cs typeface="Times New Roman" panose="02020603050405020304" pitchFamily="18" charset="0"/>
              </a:rPr>
              <a:t>Sau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này</a:t>
            </a:r>
            <a:r>
              <a:rPr lang="vi-VN"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chiếc rễ đa </a:t>
            </a:r>
            <a:r>
              <a:rPr lang="vi-VN" sz="3200" dirty="0">
                <a:solidFill>
                  <a:srgbClr val="000000"/>
                </a:solidFill>
                <a:latin typeface="Times New Roman" panose="02020603050405020304" pitchFamily="18" charset="0"/>
                <a:cs typeface="Times New Roman" panose="02020603050405020304" pitchFamily="18" charset="0"/>
              </a:rPr>
              <a:t>trở </a:t>
            </a:r>
            <a:r>
              <a:rPr lang="vi-VN" sz="3200" dirty="0">
                <a:solidFill>
                  <a:srgbClr val="000000"/>
                </a:solidFill>
                <a:latin typeface="Times New Roman" panose="02020603050405020304" pitchFamily="18" charset="0"/>
                <a:cs typeface="Times New Roman" panose="02020603050405020304" pitchFamily="18" charset="0"/>
              </a:rPr>
              <a:t>thành cây đa con có vòng lá tròn. Thiếu nhi tới thăm vườn Bác rất thích chơi ở đây. </a:t>
            </a:r>
            <a:r>
              <a:rPr lang="en-US" sz="3200" dirty="0">
                <a:solidFill>
                  <a:srgbClr val="000000"/>
                </a:solidFill>
                <a:latin typeface="Times New Roman" panose="02020603050405020304" pitchFamily="18" charset="0"/>
                <a:cs typeface="Times New Roman" panose="02020603050405020304" pitchFamily="18" charset="0"/>
              </a:rPr>
              <a:t>Q</a:t>
            </a:r>
            <a:r>
              <a:rPr lang="vi-VN" sz="3200" dirty="0">
                <a:solidFill>
                  <a:srgbClr val="000000"/>
                </a:solidFill>
                <a:latin typeface="Times New Roman" panose="02020603050405020304" pitchFamily="18" charset="0"/>
                <a:cs typeface="Times New Roman" panose="02020603050405020304" pitchFamily="18" charset="0"/>
              </a:rPr>
              <a:t>ua </a:t>
            </a:r>
            <a:r>
              <a:rPr lang="vi-VN" sz="3200" dirty="0">
                <a:solidFill>
                  <a:srgbClr val="000000"/>
                </a:solidFill>
                <a:latin typeface="Times New Roman" panose="02020603050405020304" pitchFamily="18" charset="0"/>
                <a:cs typeface="Times New Roman" panose="02020603050405020304" pitchFamily="18" charset="0"/>
              </a:rPr>
              <a:t>một việc làm </a:t>
            </a:r>
            <a:r>
              <a:rPr lang="en-US" sz="3200" dirty="0" err="1">
                <a:solidFill>
                  <a:srgbClr val="000000"/>
                </a:solidFill>
                <a:latin typeface="Times New Roman" panose="02020603050405020304" pitchFamily="18" charset="0"/>
                <a:cs typeface="Times New Roman" panose="02020603050405020304" pitchFamily="18" charset="0"/>
              </a:rPr>
              <a:t>này</a:t>
            </a:r>
            <a:r>
              <a:rPr lang="vi-VN"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em </a:t>
            </a:r>
            <a:r>
              <a:rPr lang="vi-VN"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thấy </a:t>
            </a:r>
            <a:r>
              <a:rPr lang="vi-VN" sz="3200" dirty="0">
                <a:solidFill>
                  <a:srgbClr val="000000"/>
                </a:solidFill>
                <a:latin typeface="Times New Roman" panose="02020603050405020304" pitchFamily="18" charset="0"/>
                <a:cs typeface="Times New Roman" panose="02020603050405020304" pitchFamily="18" charset="0"/>
              </a:rPr>
              <a:t>Bác </a:t>
            </a:r>
            <a:r>
              <a:rPr lang="vi-VN" sz="3200" dirty="0">
                <a:solidFill>
                  <a:srgbClr val="000000"/>
                </a:solidFill>
                <a:latin typeface="Times New Roman" panose="02020603050405020304" pitchFamily="18" charset="0"/>
                <a:cs typeface="Times New Roman" panose="02020603050405020304" pitchFamily="18" charset="0"/>
              </a:rPr>
              <a:t>Hồ rất yêu thương thiếu nhi.</a:t>
            </a:r>
          </a:p>
        </p:txBody>
      </p:sp>
    </p:spTree>
    <p:custDataLst>
      <p:tags r:id="rId1"/>
    </p:custDataLst>
    <p:extLst>
      <p:ext uri="{BB962C8B-B14F-4D97-AF65-F5344CB8AC3E}">
        <p14:creationId xmlns:p14="http://schemas.microsoft.com/office/powerpoint/2010/main" val="194978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3">
            <a:extLst>
              <a:ext uri="{FF2B5EF4-FFF2-40B4-BE49-F238E27FC236}">
                <a16:creationId xmlns:a16="http://schemas.microsoft.com/office/drawing/2014/main" id="{361D4EAB-336E-4B29-B514-09E9EA33B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9179" y="183060"/>
            <a:ext cx="5174087" cy="6250300"/>
          </a:xfrm>
          <a:prstGeom prst="rect">
            <a:avLst/>
          </a:prstGeom>
        </p:spPr>
      </p:pic>
      <p:pic>
        <p:nvPicPr>
          <p:cNvPr id="8" name="图片 5">
            <a:extLst>
              <a:ext uri="{FF2B5EF4-FFF2-40B4-BE49-F238E27FC236}">
                <a16:creationId xmlns:a16="http://schemas.microsoft.com/office/drawing/2014/main" id="{CF79171E-F9EC-430B-8266-59244DDCCF5E}"/>
              </a:ext>
            </a:extLst>
          </p:cNvPr>
          <p:cNvPicPr>
            <a:picLocks noChangeAspect="1"/>
          </p:cNvPicPr>
          <p:nvPr/>
        </p:nvPicPr>
        <p:blipFill>
          <a:blip r:embed="rId5"/>
          <a:stretch>
            <a:fillRect/>
          </a:stretch>
        </p:blipFill>
        <p:spPr>
          <a:xfrm>
            <a:off x="1058093" y="1127840"/>
            <a:ext cx="5486400" cy="4046616"/>
          </a:xfrm>
          <a:prstGeom prst="rect">
            <a:avLst/>
          </a:prstGeom>
        </p:spPr>
      </p:pic>
      <p:pic>
        <p:nvPicPr>
          <p:cNvPr id="9" name="图片 7">
            <a:extLst>
              <a:ext uri="{FF2B5EF4-FFF2-40B4-BE49-F238E27FC236}">
                <a16:creationId xmlns:a16="http://schemas.microsoft.com/office/drawing/2014/main" id="{35F3A632-EAAE-435F-B060-CEF19BAF7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119439"/>
            <a:ext cx="9144000" cy="2609850"/>
          </a:xfrm>
          <a:prstGeom prst="rect">
            <a:avLst/>
          </a:prstGeom>
        </p:spPr>
      </p:pic>
      <p:pic>
        <p:nvPicPr>
          <p:cNvPr id="10" name="图片 11">
            <a:extLst>
              <a:ext uri="{FF2B5EF4-FFF2-40B4-BE49-F238E27FC236}">
                <a16:creationId xmlns:a16="http://schemas.microsoft.com/office/drawing/2014/main" id="{C9502201-D05A-4517-8A35-13D7D3B36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348162"/>
            <a:ext cx="9144000" cy="1652588"/>
          </a:xfrm>
          <a:prstGeom prst="rect">
            <a:avLst/>
          </a:prstGeom>
        </p:spPr>
      </p:pic>
      <p:pic>
        <p:nvPicPr>
          <p:cNvPr id="12" name="图片 20">
            <a:extLst>
              <a:ext uri="{FF2B5EF4-FFF2-40B4-BE49-F238E27FC236}">
                <a16:creationId xmlns:a16="http://schemas.microsoft.com/office/drawing/2014/main" id="{B6AAA7AA-E5AE-4F8A-BB6E-2F19B6CBAC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068" y="1025548"/>
            <a:ext cx="1479321" cy="1906466"/>
          </a:xfrm>
          <a:prstGeom prst="rect">
            <a:avLst/>
          </a:prstGeom>
        </p:spPr>
      </p:pic>
      <p:sp>
        <p:nvSpPr>
          <p:cNvPr id="13" name="TextBox 12"/>
          <p:cNvSpPr txBox="1"/>
          <p:nvPr/>
        </p:nvSpPr>
        <p:spPr>
          <a:xfrm>
            <a:off x="1777230" y="1611907"/>
            <a:ext cx="4257675" cy="2400657"/>
          </a:xfrm>
          <a:prstGeom prst="rect">
            <a:avLst/>
          </a:prstGeom>
          <a:noFill/>
        </p:spPr>
        <p:txBody>
          <a:bodyPr wrap="square" rtlCol="0">
            <a:spAutoFit/>
          </a:bodyPr>
          <a:lstStyle/>
          <a:p>
            <a:pPr algn="ctr" defTabSz="685800">
              <a:defRPr/>
            </a:pPr>
            <a:r>
              <a:rPr lang="vi-VN" sz="7500" dirty="0">
                <a:solidFill>
                  <a:srgbClr val="FF0000"/>
                </a:solidFill>
                <a:latin typeface="UTM Cookies" panose="02040603050506020204" pitchFamily="18" charset="0"/>
              </a:rPr>
              <a:t>ĐỌC MỞ RỘNG</a:t>
            </a:r>
            <a:endParaRPr lang="en-US" sz="7500" dirty="0">
              <a:solidFill>
                <a:srgbClr val="FF0000"/>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14830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9、12、13、15、19、23"/>
  <p:tag name="KSO_WM_TEMPLATE_CATEGORY" val="custom"/>
  <p:tag name="KSO_WM_TEMPLATE_INDEX" val="160394"/>
  <p:tag name="KSO_WM_TAG_VERSION" val="1.0"/>
  <p:tag name="KSO_WM_SLIDE_ID" val="custom160394_1"/>
  <p:tag name="KSO_WM_SLIDE_INDEX" val="1"/>
  <p:tag name="KSO_WM_SLIDE_ITEM_CNT" val="2"/>
  <p:tag name="KSO_WM_SLIDE_LAYOUT" val="a_b"/>
  <p:tag name="KSO_WM_SLIDE_LAYOUT_CNT" val="1_1"/>
  <p:tag name="KSO_WM_SLIDE_TYPE" val="title"/>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9"/>
  <p:tag name="KSO_WM_SLIDE_INDEX" val="19"/>
  <p:tag name="KSO_WM_SLIDE_ITEM_CNT" val="3"/>
  <p:tag name="KSO_WM_SLIDE_LAYOUT" val="a_l"/>
  <p:tag name="KSO_WM_SLIDE_LAYOUT_CNT" val="1_1"/>
  <p:tag name="KSO_WM_SLIDE_TYPE" val="text"/>
  <p:tag name="KSO_WM_BEAUTIFY_FLAG" val="#wm#"/>
  <p:tag name="KSO_WM_SLIDE_POSITION" val="127*177"/>
  <p:tag name="KSO_WM_SLIDE_SIZE" val="705*240"/>
  <p:tag name="KSO_WM_DIAGRAM_GROUP_CODE" val="l1-2"/>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3"/>
  <p:tag name="KSO_WM_SLIDE_INDEX" val="3"/>
  <p:tag name="KSO_WM_SLIDE_ITEM_CNT" val="2"/>
  <p:tag name="KSO_WM_SLIDE_LAYOUT" val="a_f"/>
  <p:tag name="KSO_WM_SLIDE_LAYOUT_CNT" val="1_2"/>
  <p:tag name="KSO_WM_SLIDE_TYPE" val="text"/>
  <p:tag name="KSO_WM_BEAUTIFY_FLAG" val="#wm#"/>
  <p:tag name="KSO_WM_SLIDE_POSITION" val="66*116"/>
  <p:tag name="KSO_WM_SLIDE_SIZE" val="828*375"/>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7*l_i*1_1"/>
  <p:tag name="KSO_WM_UNIT_CLEAR" val="1"/>
  <p:tag name="KSO_WM_UNIT_LAYERLEVEL" val="1_1"/>
  <p:tag name="KSO_WM_DIAGRAM_GROUP_CODE" val="l1-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7*l_i*1_2"/>
  <p:tag name="KSO_WM_UNIT_CLEAR" val="1"/>
  <p:tag name="KSO_WM_UNIT_LAYERLEVEL" val="1_1"/>
  <p:tag name="KSO_WM_DIAGRAM_GROUP_CODE" val="l1-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7*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3"/>
  <p:tag name="KSO_WM_SLIDE_INDEX" val="13"/>
  <p:tag name="KSO_WM_SLIDE_ITEM_CNT" val="2"/>
  <p:tag name="KSO_WM_SLIDE_LAYOUT" val="a_f_d"/>
  <p:tag name="KSO_WM_SLIDE_LAYOUT_CNT" val="1_1_1"/>
  <p:tag name="KSO_WM_SLIDE_TYPE" val="text"/>
  <p:tag name="KSO_WM_BEAUTIFY_FLAG" val="#wm#"/>
  <p:tag name="KSO_WM_SLIDE_POSITION" val="288*118"/>
  <p:tag name="KSO_WM_SLIDE_SIZE" val="696*299"/>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3"/>
  <p:tag name="KSO_WM_SLIDE_INDEX" val="3"/>
  <p:tag name="KSO_WM_SLIDE_ITEM_CNT" val="2"/>
  <p:tag name="KSO_WM_SLIDE_LAYOUT" val="a_f"/>
  <p:tag name="KSO_WM_SLIDE_LAYOUT_CNT" val="1_2"/>
  <p:tag name="KSO_WM_SLIDE_TYPE" val="text"/>
  <p:tag name="KSO_WM_BEAUTIFY_FLAG" val="#wm#"/>
  <p:tag name="KSO_WM_SLIDE_POSITION" val="66*116"/>
  <p:tag name="KSO_WM_SLIDE_SIZE" val="828*375"/>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2"/>
  <p:tag name="KSO_WM_SLIDE_INDEX" val="22"/>
  <p:tag name="KSO_WM_SLIDE_ITEM_CNT" val="6"/>
  <p:tag name="KSO_WM_SLIDE_LAYOUT" val="a_l"/>
  <p:tag name="KSO_WM_SLIDE_LAYOUT_CNT" val="1_1"/>
  <p:tag name="KSO_WM_SLIDE_TYPE" val="text"/>
  <p:tag name="KSO_WM_BEAUTIFY_FLAG" val="#wm#"/>
  <p:tag name="KSO_WM_SLIDE_POSITION" val="119*143"/>
  <p:tag name="KSO_WM_SLIDE_SIZE" val="779*294"/>
  <p:tag name="KSO_WM_DIAGRAM_GROUP_CODE" val="l1-2"/>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3"/>
  <p:tag name="KSO_WM_SLIDE_INDEX" val="23"/>
  <p:tag name="KSO_WM_SLIDE_ITEM_CNT" val="0"/>
  <p:tag name="KSO_WM_SLIDE_TYPE" val="endPage"/>
  <p:tag name="KSO_WM_BEAUTIFY_FLAG" val="#wm#"/>
  <p:tag name="KSO_WM_SLIDE_POSITION" val="49*29"/>
  <p:tag name="KSO_WM_SLIDE_SIZE" val="544*458"/>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4"/>
  <p:tag name="KSO_WM_SLIDE_INDEX" val="4"/>
  <p:tag name="KSO_WM_SLIDE_ITEM_CNT" val="2"/>
  <p:tag name="KSO_WM_SLIDE_LAYOUT" val="a_f_d"/>
  <p:tag name="KSO_WM_SLIDE_LAYOUT_CNT" val="1_1_1"/>
  <p:tag name="KSO_WM_SLIDE_TYPE" val="text"/>
  <p:tag name="KSO_WM_BEAUTIFY_FLAG" val="#wm#"/>
  <p:tag name="KSO_WM_SLIDE_POSITION" val="77*52"/>
  <p:tag name="KSO_WM_SLIDE_SIZE" val="814*426"/>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heme/theme1.xml><?xml version="1.0" encoding="utf-8"?>
<a:theme xmlns:a="http://schemas.openxmlformats.org/drawingml/2006/main" name="A000120140530B01PPB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479</Words>
  <Application>Microsoft Office PowerPoint</Application>
  <PresentationFormat>On-screen Show (4:3)</PresentationFormat>
  <Paragraphs>53</Paragraphs>
  <Slides>14</Slides>
  <Notes>12</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14</vt:i4>
      </vt:variant>
    </vt:vector>
  </HeadingPairs>
  <TitlesOfParts>
    <vt:vector size="38" baseType="lpstr">
      <vt:lpstr>UVF Valentine</vt:lpstr>
      <vt:lpstr>UTM Androgyne</vt:lpstr>
      <vt:lpstr>Dela Gothic One</vt:lpstr>
      <vt:lpstr>UVF Hypografic</vt:lpstr>
      <vt:lpstr>#9Slide03 AmpleSoft Bold</vt:lpstr>
      <vt:lpstr>等线 Light</vt:lpstr>
      <vt:lpstr>Calibri</vt:lpstr>
      <vt:lpstr>UTM Showcard</vt:lpstr>
      <vt:lpstr>#9Slide05 Bodega Script</vt:lpstr>
      <vt:lpstr>SVN-Ready</vt:lpstr>
      <vt:lpstr>Times New Roman</vt:lpstr>
      <vt:lpstr>Cambria</vt:lpstr>
      <vt:lpstr>#9Slide07 HoneyCream</vt:lpstr>
      <vt:lpstr>Calibri Light</vt:lpstr>
      <vt:lpstr>Century Gothic</vt:lpstr>
      <vt:lpstr>UVN Sang Song Nang</vt:lpstr>
      <vt:lpstr>UTM Cookies</vt:lpstr>
      <vt:lpstr>SVN-Dancing Script</vt:lpstr>
      <vt:lpstr>SVN-Newton</vt:lpstr>
      <vt:lpstr>Arial</vt:lpstr>
      <vt:lpstr>宋体</vt:lpstr>
      <vt:lpstr>等线</vt:lpstr>
      <vt:lpstr>A000120140530B01PPBG</vt:lpstr>
      <vt:lpstr>Office Theme</vt:lpstr>
      <vt:lpstr>Viết đoạn văn  kể về một sự việc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đoạn văn  kể về một sự việc</dc:title>
  <dc:creator>MANG NON</dc:creator>
  <cp:keywords>MANG NON</cp:keywords>
  <cp:lastModifiedBy>Techsi.vn</cp:lastModifiedBy>
  <cp:revision>6</cp:revision>
  <dcterms:created xsi:type="dcterms:W3CDTF">2023-04-08T08:38:25Z</dcterms:created>
  <dcterms:modified xsi:type="dcterms:W3CDTF">2023-04-21T02:21:39Z</dcterms:modified>
</cp:coreProperties>
</file>