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  <p:sldMasterId id="2147483996" r:id="rId2"/>
  </p:sldMasterIdLst>
  <p:notesMasterIdLst>
    <p:notesMasterId r:id="rId33"/>
  </p:notesMasterIdLst>
  <p:handoutMasterIdLst>
    <p:handoutMasterId r:id="rId34"/>
  </p:handoutMasterIdLst>
  <p:sldIdLst>
    <p:sldId id="3240" r:id="rId3"/>
    <p:sldId id="3242" r:id="rId4"/>
    <p:sldId id="3192" r:id="rId5"/>
    <p:sldId id="3247" r:id="rId6"/>
    <p:sldId id="3248" r:id="rId7"/>
    <p:sldId id="3249" r:id="rId8"/>
    <p:sldId id="3253" r:id="rId9"/>
    <p:sldId id="3254" r:id="rId10"/>
    <p:sldId id="3250" r:id="rId11"/>
    <p:sldId id="3252" r:id="rId12"/>
    <p:sldId id="3241" r:id="rId13"/>
    <p:sldId id="3174" r:id="rId14"/>
    <p:sldId id="284" r:id="rId15"/>
    <p:sldId id="317" r:id="rId16"/>
    <p:sldId id="3173" r:id="rId17"/>
    <p:sldId id="3255" r:id="rId18"/>
    <p:sldId id="3256" r:id="rId19"/>
    <p:sldId id="3257" r:id="rId20"/>
    <p:sldId id="3259" r:id="rId21"/>
    <p:sldId id="3260" r:id="rId22"/>
    <p:sldId id="3258" r:id="rId23"/>
    <p:sldId id="3261" r:id="rId24"/>
    <p:sldId id="3262" r:id="rId25"/>
    <p:sldId id="3268" r:id="rId26"/>
    <p:sldId id="3263" r:id="rId27"/>
    <p:sldId id="292" r:id="rId28"/>
    <p:sldId id="3265" r:id="rId29"/>
    <p:sldId id="3266" r:id="rId30"/>
    <p:sldId id="3267" r:id="rId31"/>
    <p:sldId id="3246" r:id="rId32"/>
  </p:sldIdLst>
  <p:sldSz cx="12858750" cy="7232650"/>
  <p:notesSz cx="6858000" cy="9144000"/>
  <p:custDataLst>
    <p:tags r:id="rId3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A26"/>
    <a:srgbClr val="BD8769"/>
    <a:srgbClr val="F16904"/>
    <a:srgbClr val="223D5E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20" autoAdjust="0"/>
    <p:restoredTop sz="92986" autoAdjust="0"/>
  </p:normalViewPr>
  <p:slideViewPr>
    <p:cSldViewPr>
      <p:cViewPr varScale="1">
        <p:scale>
          <a:sx n="70" d="100"/>
          <a:sy n="70" d="100"/>
        </p:scale>
        <p:origin x="756" y="60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450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042315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900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872946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049103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52642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755781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41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4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91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6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9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5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43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ECE9-5176-4E57-B4C4-570EB4C2C3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9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75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56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36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65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53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0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79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390" y="289598"/>
            <a:ext cx="11573970" cy="120564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2391" y="1687902"/>
            <a:ext cx="5727977" cy="47728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87166" y="1687902"/>
            <a:ext cx="5729194" cy="232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87166" y="4131906"/>
            <a:ext cx="5729194" cy="23288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5840491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638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79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12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2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8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4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1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4027" r:id="rId2"/>
    <p:sldLayoutId id="2147484025" r:id="rId3"/>
    <p:sldLayoutId id="2147483994" r:id="rId4"/>
    <p:sldLayoutId id="2147483982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6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9" r:id="rId2"/>
    <p:sldLayoutId id="2147484026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4" r:id="rId14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18" Type="http://schemas.openxmlformats.org/officeDocument/2006/relationships/image" Target="../media/image24.png"/><Relationship Id="rId3" Type="http://schemas.microsoft.com/office/2007/relationships/hdphoto" Target="../media/hdphoto6.wdp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17" Type="http://schemas.microsoft.com/office/2007/relationships/hdphoto" Target="../media/hdphoto13.wdp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0.png"/><Relationship Id="rId19" Type="http://schemas.microsoft.com/office/2007/relationships/hdphoto" Target="../media/hdphoto14.wdp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472309"/>
            <a:ext cx="12858045" cy="3760341"/>
          </a:xfrm>
          <a:prstGeom prst="rect">
            <a:avLst/>
          </a:prstGeom>
        </p:spPr>
      </p:pic>
      <p:pic>
        <p:nvPicPr>
          <p:cNvPr id="3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575" y="-901823"/>
            <a:ext cx="609600" cy="609600"/>
          </a:xfrm>
          <a:prstGeom prst="rect">
            <a:avLst/>
          </a:prstGeom>
        </p:spPr>
      </p:pic>
      <p:pic>
        <p:nvPicPr>
          <p:cNvPr id="1026" name="Picture 2" descr="Bút Chì Hoạt Hình Màu Vàng Với Ba Lô Nháy Mắt Và Cho Đi Được Hình minh họa  Sẵn có - Tải xuống Hình ảnh Ngay bây giờ - iStock">
            <a:extLst>
              <a:ext uri="{FF2B5EF4-FFF2-40B4-BE49-F238E27FC236}">
                <a16:creationId xmlns:a16="http://schemas.microsoft.com/office/drawing/2014/main" id="{CCD16EAD-FB0C-4170-ADB2-313C5547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6000" y1="46222" x2="56000" y2="46222"/>
                        <a14:foregroundMark x1="48889" y1="53333" x2="48889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6512">
            <a:off x="1028775" y="447973"/>
            <a:ext cx="1639069" cy="16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2EC17-B8C9-45E4-A04F-D27C22B46F51}"/>
              </a:ext>
            </a:extLst>
          </p:cNvPr>
          <p:cNvSpPr txBox="1"/>
          <p:nvPr/>
        </p:nvSpPr>
        <p:spPr>
          <a:xfrm>
            <a:off x="2972991" y="1889324"/>
            <a:ext cx="8142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Chào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mừng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các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con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đến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với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tiết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Tiếng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#9Slide03 Nanami Rounded Light" pitchFamily="2" charset="0"/>
              </a:rPr>
              <a:t>Việt</a:t>
            </a:r>
            <a:endParaRPr lang="en-US" sz="5400" dirty="0">
              <a:solidFill>
                <a:schemeClr val="accent1">
                  <a:lumMod val="75000"/>
                </a:schemeClr>
              </a:solidFill>
              <a:latin typeface="#9Slide03 Nanami Rounde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690E54-4EB6-45D0-BF22-C80454028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59" y="1044717"/>
            <a:ext cx="10500736" cy="3849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9AD06-CD80-4C83-A06B-8EEAEACD7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59" y="2552631"/>
            <a:ext cx="10500736" cy="3849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5EA40-CC90-4AD4-9751-1FA6B58C74FF}"/>
              </a:ext>
            </a:extLst>
          </p:cNvPr>
          <p:cNvSpPr txBox="1"/>
          <p:nvPr/>
        </p:nvSpPr>
        <p:spPr>
          <a:xfrm>
            <a:off x="5349255" y="2162037"/>
            <a:ext cx="5100994" cy="69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Tiếng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Việt</a:t>
            </a:r>
            <a:endParaRPr lang="en-US" sz="3937" b="1" dirty="0">
              <a:solidFill>
                <a:srgbClr val="461E64"/>
              </a:solidFill>
              <a:latin typeface="HP001 4 hàng" panose="020B0603050302020204" pitchFamily="34" charset="0"/>
              <a:ea typeface="+mn-e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E14B40-2EF4-48A5-99D3-4A892433CDA1}"/>
              </a:ext>
            </a:extLst>
          </p:cNvPr>
          <p:cNvCxnSpPr/>
          <p:nvPr/>
        </p:nvCxnSpPr>
        <p:spPr>
          <a:xfrm>
            <a:off x="1714760" y="1044718"/>
            <a:ext cx="0" cy="3212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CB1F96-9C7E-405C-BE2D-C7A2B1D4633C}"/>
              </a:ext>
            </a:extLst>
          </p:cNvPr>
          <p:cNvCxnSpPr/>
          <p:nvPr/>
        </p:nvCxnSpPr>
        <p:spPr>
          <a:xfrm>
            <a:off x="1714760" y="2643450"/>
            <a:ext cx="0" cy="3758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CB7710-0494-41E8-825B-26351B5A0DE9}"/>
              </a:ext>
            </a:extLst>
          </p:cNvPr>
          <p:cNvSpPr txBox="1"/>
          <p:nvPr/>
        </p:nvSpPr>
        <p:spPr>
          <a:xfrm>
            <a:off x="2324919" y="1405953"/>
            <a:ext cx="12158335" cy="69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Thứ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sáu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ngày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smtClean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29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tháng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smtClean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3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năm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smtClean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2024</a:t>
            </a:r>
            <a:endParaRPr lang="en-US" sz="3937" b="1" dirty="0">
              <a:solidFill>
                <a:srgbClr val="461E64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A1F8B-D478-44E5-AFB2-9F4CD9673E21}"/>
              </a:ext>
            </a:extLst>
          </p:cNvPr>
          <p:cNvSpPr txBox="1"/>
          <p:nvPr/>
        </p:nvSpPr>
        <p:spPr>
          <a:xfrm>
            <a:off x="4557167" y="2918121"/>
            <a:ext cx="10049699" cy="69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37" b="1" smtClean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Đọc mở rộng</a:t>
            </a:r>
            <a:endParaRPr lang="en-US" sz="3937" b="1" dirty="0">
              <a:solidFill>
                <a:srgbClr val="461E64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A1F8B-D478-44E5-AFB2-9F4CD9673E21}"/>
              </a:ext>
            </a:extLst>
          </p:cNvPr>
          <p:cNvSpPr txBox="1"/>
          <p:nvPr/>
        </p:nvSpPr>
        <p:spPr>
          <a:xfrm>
            <a:off x="2356340" y="5150369"/>
            <a:ext cx="10049699" cy="69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Viết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đoạn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văn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giới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thiệu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một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đồ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dùng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học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tập</a:t>
            </a:r>
            <a:endParaRPr lang="en-US" sz="3937" b="1" dirty="0">
              <a:solidFill>
                <a:srgbClr val="461E64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5EA40-CC90-4AD4-9751-1FA6B58C74FF}"/>
              </a:ext>
            </a:extLst>
          </p:cNvPr>
          <p:cNvSpPr txBox="1"/>
          <p:nvPr/>
        </p:nvSpPr>
        <p:spPr>
          <a:xfrm>
            <a:off x="5349255" y="4408413"/>
            <a:ext cx="5100994" cy="69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Tiếng</a:t>
            </a:r>
            <a:r>
              <a:rPr lang="en-US" sz="3937" b="1" dirty="0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3937" b="1" dirty="0" err="1">
                <a:solidFill>
                  <a:srgbClr val="461E64"/>
                </a:solidFill>
                <a:latin typeface="HP001 4 hàng" panose="020B0603050302020204" pitchFamily="34" charset="0"/>
                <a:ea typeface="+mn-ea"/>
              </a:rPr>
              <a:t>Việt</a:t>
            </a:r>
            <a:endParaRPr lang="en-US" sz="3937" b="1" dirty="0">
              <a:solidFill>
                <a:srgbClr val="461E64"/>
              </a:solidFill>
              <a:latin typeface="HP001 4 hàng" panose="020B0603050302020204" pitchFamily="34" charset="0"/>
              <a:ea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981103" y="4048373"/>
            <a:ext cx="5112568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4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302425"/>
            <a:ext cx="12858045" cy="29302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953824" y="1602483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96778" y="558516"/>
              <a:ext cx="489432" cy="4966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23375" y="3589479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88031" y="598153"/>
              <a:ext cx="489432" cy="4966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9A4ED0-2FDD-4DD0-86A2-DE4E8222D9BE}"/>
              </a:ext>
            </a:extLst>
          </p:cNvPr>
          <p:cNvSpPr txBox="1"/>
          <p:nvPr/>
        </p:nvSpPr>
        <p:spPr>
          <a:xfrm>
            <a:off x="3874949" y="1730654"/>
            <a:ext cx="739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FF7129-799B-4C22-856F-32CAC946E7DF}"/>
              </a:ext>
            </a:extLst>
          </p:cNvPr>
          <p:cNvSpPr txBox="1"/>
          <p:nvPr/>
        </p:nvSpPr>
        <p:spPr>
          <a:xfrm>
            <a:off x="3794942" y="3482451"/>
            <a:ext cx="747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– 5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0B9412-95A8-490F-9B7C-219E52CF6BE8}"/>
              </a:ext>
            </a:extLst>
          </p:cNvPr>
          <p:cNvGrpSpPr/>
          <p:nvPr/>
        </p:nvGrpSpPr>
        <p:grpSpPr>
          <a:xfrm>
            <a:off x="1460823" y="1456085"/>
            <a:ext cx="9817403" cy="5013252"/>
            <a:chOff x="1300618" y="1271821"/>
            <a:chExt cx="9817403" cy="5013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786D1D3-5B35-4F15-B0DA-B110CFF55F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51B049D-E9D3-446A-9295-B88500160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F10FC4-A8DB-4648-BFA7-8255914BE02B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6A2FA-C69A-436F-95F4-00C60FA31446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D6440E-D652-499E-9A24-5ADCD0C58FBD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16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45E35-AA5E-4168-B8EF-800F44AF48ED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6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49405D-4822-4224-B977-B0444DA4AE84}"/>
                </a:ext>
              </a:extLst>
            </p:cNvPr>
            <p:cNvGrpSpPr/>
            <p:nvPr/>
          </p:nvGrpSpPr>
          <p:grpSpPr>
            <a:xfrm>
              <a:off x="8453611" y="2400375"/>
              <a:ext cx="2664410" cy="2129157"/>
              <a:chOff x="4830610" y="1884218"/>
              <a:chExt cx="1869166" cy="1607128"/>
            </a:xfrm>
          </p:grpSpPr>
          <p:sp>
            <p:nvSpPr>
              <p:cNvPr id="19" name="Rounded Rectangle 49">
                <a:extLst>
                  <a:ext uri="{FF2B5EF4-FFF2-40B4-BE49-F238E27FC236}">
                    <a16:creationId xmlns:a16="http://schemas.microsoft.com/office/drawing/2014/main" id="{B4BC9507-9944-4855-8A6E-8F2B85CC9112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AA5144-B167-45A4-8279-B5AC354168C1}"/>
                  </a:ext>
                </a:extLst>
              </p:cNvPr>
              <p:cNvSpPr txBox="1"/>
              <p:nvPr/>
            </p:nvSpPr>
            <p:spPr>
              <a:xfrm>
                <a:off x="4895300" y="2000677"/>
                <a:ext cx="1804476" cy="137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(2) Nó có đặc điểm gì? (hình dạng, màu sắc,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…)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524146-B09A-423F-9F09-2441F2069DC8}"/>
                </a:ext>
              </a:extLst>
            </p:cNvPr>
            <p:cNvGrpSpPr/>
            <p:nvPr/>
          </p:nvGrpSpPr>
          <p:grpSpPr>
            <a:xfrm>
              <a:off x="3921621" y="5046809"/>
              <a:ext cx="4413183" cy="1238264"/>
              <a:chOff x="1743586" y="3867973"/>
              <a:chExt cx="3369674" cy="965116"/>
            </a:xfrm>
          </p:grpSpPr>
          <p:sp>
            <p:nvSpPr>
              <p:cNvPr id="17" name="Rounded Rectangle 50">
                <a:extLst>
                  <a:ext uri="{FF2B5EF4-FFF2-40B4-BE49-F238E27FC236}">
                    <a16:creationId xmlns:a16="http://schemas.microsoft.com/office/drawing/2014/main" id="{CB77355E-803A-4FEE-A8FA-145001C69452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5C5A93-3B00-47FA-BAAA-21871D659F6E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743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(3)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3754D8-96DD-4961-A1EC-EFB89AFFC956}"/>
                </a:ext>
              </a:extLst>
            </p:cNvPr>
            <p:cNvGrpSpPr/>
            <p:nvPr/>
          </p:nvGrpSpPr>
          <p:grpSpPr>
            <a:xfrm>
              <a:off x="1300618" y="2532291"/>
              <a:ext cx="2346274" cy="2129156"/>
              <a:chOff x="-235703" y="1792813"/>
              <a:chExt cx="2244639" cy="1607128"/>
            </a:xfrm>
          </p:grpSpPr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08E98B07-E576-4B1A-A87C-1849DF588A5F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66A2F1-AE60-4E57-B454-AC892A924171}"/>
                  </a:ext>
                </a:extLst>
              </p:cNvPr>
              <p:cNvSpPr txBox="1"/>
              <p:nvPr/>
            </p:nvSpPr>
            <p:spPr>
              <a:xfrm>
                <a:off x="-235703" y="1948229"/>
                <a:ext cx="2188877" cy="1370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(4) 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đó như thế nào?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82AAD4-703C-457F-823B-D6C293C4C86D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7A64DF-4427-4CC9-A376-49338C500346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03631"/>
              <a:chOff x="2282035" y="823636"/>
              <a:chExt cx="2293928" cy="803564"/>
            </a:xfrm>
          </p:grpSpPr>
          <p:sp>
            <p:nvSpPr>
              <p:cNvPr id="13" name="Rounded Rectangle 25">
                <a:extLst>
                  <a:ext uri="{FF2B5EF4-FFF2-40B4-BE49-F238E27FC236}">
                    <a16:creationId xmlns:a16="http://schemas.microsoft.com/office/drawing/2014/main" id="{038C5143-5AC3-4955-83E4-8BAEC6B723E6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CD24A9-9952-4186-8EB4-7EA7FAD00525}"/>
                  </a:ext>
                </a:extLst>
              </p:cNvPr>
              <p:cNvSpPr txBox="1"/>
              <p:nvPr/>
            </p:nvSpPr>
            <p:spPr>
              <a:xfrm>
                <a:off x="2282035" y="826097"/>
                <a:ext cx="2293928" cy="76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(1)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2989B1-1585-4E16-9EA5-9EF35BF4F5CD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C06EF-CAE0-45A8-86D3-EA331383E747}"/>
              </a:ext>
            </a:extLst>
          </p:cNvPr>
          <p:cNvGrpSpPr/>
          <p:nvPr/>
        </p:nvGrpSpPr>
        <p:grpSpPr>
          <a:xfrm>
            <a:off x="1172791" y="400961"/>
            <a:ext cx="10777433" cy="548640"/>
            <a:chOff x="238537" y="232458"/>
            <a:chExt cx="10777433" cy="5486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17D7DE-45B2-49AC-8C3B-E987E8DBA9C7}"/>
                </a:ext>
              </a:extLst>
            </p:cNvPr>
            <p:cNvSpPr txBox="1"/>
            <p:nvPr/>
          </p:nvSpPr>
          <p:spPr>
            <a:xfrm>
              <a:off x="722280" y="232458"/>
              <a:ext cx="1029369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baseline="-25000" dirty="0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baseline="-25000" dirty="0" err="1">
                  <a:solidFill>
                    <a:srgbClr val="008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vi-VN" sz="4000" b="1" baseline="-25000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491D83-84FE-4406-B788-C9DE76CEA600}"/>
                </a:ext>
              </a:extLst>
            </p:cNvPr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E1AAE-42C1-4C9D-8BF3-E75E433922E0}"/>
              </a:ext>
            </a:extLst>
          </p:cNvPr>
          <p:cNvCxnSpPr>
            <a:cxnSpLocks/>
          </p:cNvCxnSpPr>
          <p:nvPr/>
        </p:nvCxnSpPr>
        <p:spPr>
          <a:xfrm>
            <a:off x="1820863" y="949601"/>
            <a:ext cx="38884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599;p9">
            <a:extLst>
              <a:ext uri="{FF2B5EF4-FFF2-40B4-BE49-F238E27FC236}">
                <a16:creationId xmlns:a16="http://schemas.microsoft.com/office/drawing/2014/main" id="{689ABF85-C011-43BB-A744-3A7FB78280FC}"/>
              </a:ext>
            </a:extLst>
          </p:cNvPr>
          <p:cNvSpPr/>
          <p:nvPr/>
        </p:nvSpPr>
        <p:spPr>
          <a:xfrm>
            <a:off x="5049882" y="1486038"/>
            <a:ext cx="2562020" cy="99300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2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25482" y="890629"/>
            <a:ext cx="2285406" cy="176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27" y="636779"/>
            <a:ext cx="2199931" cy="2310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290" y="890630"/>
            <a:ext cx="2140108" cy="2140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9456775" y="217923"/>
            <a:ext cx="464414" cy="2741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806280" y="630074"/>
            <a:ext cx="2572994" cy="2140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5239980" y="3898329"/>
            <a:ext cx="1248681" cy="2145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44438" y="4045121"/>
            <a:ext cx="1697203" cy="1852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963563" y="4320207"/>
            <a:ext cx="2642469" cy="1550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449085" y="3878289"/>
            <a:ext cx="1937496" cy="21656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181" y="2606046"/>
            <a:ext cx="1577519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Sách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4620" y="2947209"/>
            <a:ext cx="140612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Vở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7673" y="2985836"/>
            <a:ext cx="299251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Thước kẻ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2726" y="2985836"/>
            <a:ext cx="299251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Bút mực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77780" y="2963064"/>
            <a:ext cx="1960679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Bút chì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817" y="5869935"/>
            <a:ext cx="140612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Tẩy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8132" y="5934514"/>
            <a:ext cx="140612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Kéo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01732" y="5934514"/>
            <a:ext cx="250219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Bút màu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7514" y="5966624"/>
            <a:ext cx="250219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Bút nhớ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10139152" y="4271553"/>
            <a:ext cx="1743536" cy="15777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069709" y="5849290"/>
            <a:ext cx="2502196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Dập ghim</a:t>
            </a:r>
            <a:endParaRPr lang="vi-VN" sz="3375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" y="-7009"/>
            <a:ext cx="12858044" cy="7232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C0D298-47AC-4912-8022-B969E5732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9579" y="660311"/>
            <a:ext cx="1190025" cy="893489"/>
            <a:chOff x="5307830" y="325570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8ED9F95-2ADE-4C89-BD97-AF7DB8DB36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1898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DD52534-E915-42C0-890A-5B19A15B5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1898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01F1CEA4-5DA0-41E1-A743-4F227AE62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39321" y="1735598"/>
            <a:ext cx="4945411" cy="4339827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endParaRPr lang="en-US" sz="1898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D1A722-B699-4DA0-B7AC-F06CC81AD5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82384" y="660311"/>
            <a:ext cx="3327007" cy="2949005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endParaRPr lang="en-US" sz="1898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F5AA1-A9C1-469A-BEDF-269B82709B3C}"/>
              </a:ext>
            </a:extLst>
          </p:cNvPr>
          <p:cNvSpPr txBox="1"/>
          <p:nvPr/>
        </p:nvSpPr>
        <p:spPr>
          <a:xfrm>
            <a:off x="308627" y="4172565"/>
            <a:ext cx="7848939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 defTabSz="964326" fontAlgn="auto">
              <a:lnSpc>
                <a:spcPct val="90000"/>
              </a:lnSpc>
              <a:spcAft>
                <a:spcPts val="633"/>
              </a:spcAft>
            </a:pPr>
            <a:r>
              <a:rPr lang="en-US" sz="3375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CÓ THỂ DÙNG MẪU CÂU: </a:t>
            </a: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</a:pP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</a:pP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…….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05310EA4-527F-462B-AA0B-4CAEDC06D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5" y="1161142"/>
            <a:ext cx="1947342" cy="194734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17B1A6B-02D7-407B-87A6-32742BAC0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52" y="2355396"/>
            <a:ext cx="2861750" cy="31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3B8373-BACA-4F60-8E81-36FD2C672DA1}"/>
              </a:ext>
            </a:extLst>
          </p:cNvPr>
          <p:cNvSpPr txBox="1"/>
          <p:nvPr/>
        </p:nvSpPr>
        <p:spPr>
          <a:xfrm>
            <a:off x="1892871" y="1888133"/>
            <a:ext cx="6335017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33"/>
              </a:spcAf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CÓ THỂ DÙNG CÂU ĐỐ/ CÂU HỎI : </a:t>
            </a:r>
          </a:p>
          <a:p>
            <a:pPr>
              <a:lnSpc>
                <a:spcPct val="90000"/>
              </a:lnSpc>
              <a:spcAft>
                <a:spcPts val="633"/>
              </a:spcAft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33"/>
              </a:spcAft>
            </a:pP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  <a:spcAft>
                <a:spcPts val="633"/>
              </a:spcAft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</a:t>
            </a:r>
          </a:p>
          <a:p>
            <a:pPr>
              <a:lnSpc>
                <a:spcPct val="170000"/>
              </a:lnSpc>
              <a:spcAft>
                <a:spcPts val="633"/>
              </a:spcAft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68812378-52F1-4E4A-82C2-42267BF0E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03" y="2824237"/>
            <a:ext cx="3276164" cy="387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0B9412-95A8-490F-9B7C-219E52CF6BE8}"/>
              </a:ext>
            </a:extLst>
          </p:cNvPr>
          <p:cNvGrpSpPr/>
          <p:nvPr/>
        </p:nvGrpSpPr>
        <p:grpSpPr>
          <a:xfrm>
            <a:off x="1460823" y="1456085"/>
            <a:ext cx="9817403" cy="5013252"/>
            <a:chOff x="1300618" y="1271821"/>
            <a:chExt cx="9817403" cy="5013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786D1D3-5B35-4F15-B0DA-B110CFF55F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51B049D-E9D3-446A-9295-B88500160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F10FC4-A8DB-4648-BFA7-8255914BE02B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6A2FA-C69A-436F-95F4-00C60FA31446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D6440E-D652-499E-9A24-5ADCD0C58FBD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16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45E35-AA5E-4168-B8EF-800F44AF48ED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6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49405D-4822-4224-B977-B0444DA4AE84}"/>
                </a:ext>
              </a:extLst>
            </p:cNvPr>
            <p:cNvGrpSpPr/>
            <p:nvPr/>
          </p:nvGrpSpPr>
          <p:grpSpPr>
            <a:xfrm>
              <a:off x="8453611" y="2400375"/>
              <a:ext cx="2664410" cy="2129157"/>
              <a:chOff x="4830610" y="1884218"/>
              <a:chExt cx="1869166" cy="1607128"/>
            </a:xfrm>
          </p:grpSpPr>
          <p:sp>
            <p:nvSpPr>
              <p:cNvPr id="19" name="Rounded Rectangle 49">
                <a:extLst>
                  <a:ext uri="{FF2B5EF4-FFF2-40B4-BE49-F238E27FC236}">
                    <a16:creationId xmlns:a16="http://schemas.microsoft.com/office/drawing/2014/main" id="{B4BC9507-9944-4855-8A6E-8F2B85CC9112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AA5144-B167-45A4-8279-B5AC354168C1}"/>
                  </a:ext>
                </a:extLst>
              </p:cNvPr>
              <p:cNvSpPr txBox="1"/>
              <p:nvPr/>
            </p:nvSpPr>
            <p:spPr>
              <a:xfrm>
                <a:off x="4895300" y="2000677"/>
                <a:ext cx="1804476" cy="137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(2) Nó có đặc điểm gì? (hình dạng, màu sắc,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…)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524146-B09A-423F-9F09-2441F2069DC8}"/>
                </a:ext>
              </a:extLst>
            </p:cNvPr>
            <p:cNvGrpSpPr/>
            <p:nvPr/>
          </p:nvGrpSpPr>
          <p:grpSpPr>
            <a:xfrm>
              <a:off x="3921621" y="5046809"/>
              <a:ext cx="4413183" cy="1238264"/>
              <a:chOff x="1743586" y="3867973"/>
              <a:chExt cx="3369674" cy="965116"/>
            </a:xfrm>
          </p:grpSpPr>
          <p:sp>
            <p:nvSpPr>
              <p:cNvPr id="17" name="Rounded Rectangle 50">
                <a:extLst>
                  <a:ext uri="{FF2B5EF4-FFF2-40B4-BE49-F238E27FC236}">
                    <a16:creationId xmlns:a16="http://schemas.microsoft.com/office/drawing/2014/main" id="{CB77355E-803A-4FEE-A8FA-145001C69452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5C5A93-3B00-47FA-BAAA-21871D659F6E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743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(3)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3754D8-96DD-4961-A1EC-EFB89AFFC956}"/>
                </a:ext>
              </a:extLst>
            </p:cNvPr>
            <p:cNvGrpSpPr/>
            <p:nvPr/>
          </p:nvGrpSpPr>
          <p:grpSpPr>
            <a:xfrm>
              <a:off x="1300618" y="2532291"/>
              <a:ext cx="2346274" cy="2129156"/>
              <a:chOff x="-235703" y="1792813"/>
              <a:chExt cx="2244639" cy="1607128"/>
            </a:xfrm>
          </p:grpSpPr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08E98B07-E576-4B1A-A87C-1849DF588A5F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66A2F1-AE60-4E57-B454-AC892A924171}"/>
                  </a:ext>
                </a:extLst>
              </p:cNvPr>
              <p:cNvSpPr txBox="1"/>
              <p:nvPr/>
            </p:nvSpPr>
            <p:spPr>
              <a:xfrm>
                <a:off x="-235703" y="1948229"/>
                <a:ext cx="2188877" cy="1370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(4) 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đó như thế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nào?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82AAD4-703C-457F-823B-D6C293C4C86D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7A64DF-4427-4CC9-A376-49338C500346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03631"/>
              <a:chOff x="2282035" y="823636"/>
              <a:chExt cx="2293928" cy="803564"/>
            </a:xfrm>
          </p:grpSpPr>
          <p:sp>
            <p:nvSpPr>
              <p:cNvPr id="13" name="Rounded Rectangle 25">
                <a:extLst>
                  <a:ext uri="{FF2B5EF4-FFF2-40B4-BE49-F238E27FC236}">
                    <a16:creationId xmlns:a16="http://schemas.microsoft.com/office/drawing/2014/main" id="{038C5143-5AC3-4955-83E4-8BAEC6B723E6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CD24A9-9952-4186-8EB4-7EA7FAD00525}"/>
                  </a:ext>
                </a:extLst>
              </p:cNvPr>
              <p:cNvSpPr txBox="1"/>
              <p:nvPr/>
            </p:nvSpPr>
            <p:spPr>
              <a:xfrm>
                <a:off x="2282035" y="826097"/>
                <a:ext cx="2293928" cy="76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(1)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lang="en-US" sz="2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2989B1-1585-4E16-9EA5-9EF35BF4F5CD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C06EF-CAE0-45A8-86D3-EA331383E747}"/>
              </a:ext>
            </a:extLst>
          </p:cNvPr>
          <p:cNvGrpSpPr/>
          <p:nvPr/>
        </p:nvGrpSpPr>
        <p:grpSpPr>
          <a:xfrm>
            <a:off x="1172791" y="400961"/>
            <a:ext cx="10777433" cy="548640"/>
            <a:chOff x="238537" y="232458"/>
            <a:chExt cx="10777433" cy="5486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17D7DE-45B2-49AC-8C3B-E987E8DBA9C7}"/>
                </a:ext>
              </a:extLst>
            </p:cNvPr>
            <p:cNvSpPr txBox="1"/>
            <p:nvPr/>
          </p:nvSpPr>
          <p:spPr>
            <a:xfrm>
              <a:off x="722280" y="232458"/>
              <a:ext cx="10293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về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dùng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3200" b="1" baseline="-25000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baseline="-25000" dirty="0" err="1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em</a:t>
              </a:r>
              <a:endParaRPr lang="vi-VN" sz="3200" b="1" baseline="-25000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491D83-84FE-4406-B788-C9DE76CEA600}"/>
                </a:ext>
              </a:extLst>
            </p:cNvPr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baseline="-250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E1AAE-42C1-4C9D-8BF3-E75E433922E0}"/>
              </a:ext>
            </a:extLst>
          </p:cNvPr>
          <p:cNvCxnSpPr>
            <a:cxnSpLocks/>
          </p:cNvCxnSpPr>
          <p:nvPr/>
        </p:nvCxnSpPr>
        <p:spPr>
          <a:xfrm>
            <a:off x="1820863" y="949601"/>
            <a:ext cx="352839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599;p9">
            <a:extLst>
              <a:ext uri="{FF2B5EF4-FFF2-40B4-BE49-F238E27FC236}">
                <a16:creationId xmlns:a16="http://schemas.microsoft.com/office/drawing/2014/main" id="{689ABF85-C011-43BB-A744-3A7FB78280FC}"/>
              </a:ext>
            </a:extLst>
          </p:cNvPr>
          <p:cNvSpPr/>
          <p:nvPr/>
        </p:nvSpPr>
        <p:spPr>
          <a:xfrm>
            <a:off x="5049882" y="1486038"/>
            <a:ext cx="2562020" cy="99300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Google Shape;606;p9">
            <a:extLst>
              <a:ext uri="{FF2B5EF4-FFF2-40B4-BE49-F238E27FC236}">
                <a16:creationId xmlns:a16="http://schemas.microsoft.com/office/drawing/2014/main" id="{CBFB92CC-F988-4BCC-AD7E-9626ED4D13A8}"/>
              </a:ext>
            </a:extLst>
          </p:cNvPr>
          <p:cNvCxnSpPr>
            <a:endCxn id="31" idx="1"/>
          </p:cNvCxnSpPr>
          <p:nvPr/>
        </p:nvCxnSpPr>
        <p:spPr>
          <a:xfrm rot="10800000" flipH="1">
            <a:off x="7653814" y="615173"/>
            <a:ext cx="893100" cy="939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608;p9">
            <a:extLst>
              <a:ext uri="{FF2B5EF4-FFF2-40B4-BE49-F238E27FC236}">
                <a16:creationId xmlns:a16="http://schemas.microsoft.com/office/drawing/2014/main" id="{280E92FA-ADAF-4DBA-B465-B44F4D2CBAFD}"/>
              </a:ext>
            </a:extLst>
          </p:cNvPr>
          <p:cNvCxnSpPr/>
          <p:nvPr/>
        </p:nvCxnSpPr>
        <p:spPr>
          <a:xfrm>
            <a:off x="7680362" y="1555172"/>
            <a:ext cx="86655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609;p9">
            <a:extLst>
              <a:ext uri="{FF2B5EF4-FFF2-40B4-BE49-F238E27FC236}">
                <a16:creationId xmlns:a16="http://schemas.microsoft.com/office/drawing/2014/main" id="{06DD94C3-891E-4E18-B353-99F65721FC2E}"/>
              </a:ext>
            </a:extLst>
          </p:cNvPr>
          <p:cNvCxnSpPr>
            <a:endCxn id="33" idx="1"/>
          </p:cNvCxnSpPr>
          <p:nvPr/>
        </p:nvCxnSpPr>
        <p:spPr>
          <a:xfrm>
            <a:off x="7680348" y="1555144"/>
            <a:ext cx="877200" cy="84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607;p9">
            <a:extLst>
              <a:ext uri="{FF2B5EF4-FFF2-40B4-BE49-F238E27FC236}">
                <a16:creationId xmlns:a16="http://schemas.microsoft.com/office/drawing/2014/main" id="{C7B2C964-3F52-4588-BBFD-E3804DCCAB5B}"/>
              </a:ext>
            </a:extLst>
          </p:cNvPr>
          <p:cNvSpPr txBox="1"/>
          <p:nvPr/>
        </p:nvSpPr>
        <p:spPr>
          <a:xfrm>
            <a:off x="8546914" y="415118"/>
            <a:ext cx="14885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Trực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tiếp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611;p9">
            <a:extLst>
              <a:ext uri="{FF2B5EF4-FFF2-40B4-BE49-F238E27FC236}">
                <a16:creationId xmlns:a16="http://schemas.microsoft.com/office/drawing/2014/main" id="{363A23C5-5179-476D-98B8-AC8769E6883C}"/>
              </a:ext>
            </a:extLst>
          </p:cNvPr>
          <p:cNvSpPr txBox="1"/>
          <p:nvPr/>
        </p:nvSpPr>
        <p:spPr>
          <a:xfrm>
            <a:off x="8546914" y="1355117"/>
            <a:ext cx="20520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 câu hỏi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10;p9">
            <a:extLst>
              <a:ext uri="{FF2B5EF4-FFF2-40B4-BE49-F238E27FC236}">
                <a16:creationId xmlns:a16="http://schemas.microsoft.com/office/drawing/2014/main" id="{7E2041ED-E7ED-4360-BF87-2BF55776C6D3}"/>
              </a:ext>
            </a:extLst>
          </p:cNvPr>
          <p:cNvSpPr txBox="1"/>
          <p:nvPr/>
        </p:nvSpPr>
        <p:spPr>
          <a:xfrm>
            <a:off x="8557548" y="2195089"/>
            <a:ext cx="20414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 câu đố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599;p9">
            <a:extLst>
              <a:ext uri="{FF2B5EF4-FFF2-40B4-BE49-F238E27FC236}">
                <a16:creationId xmlns:a16="http://schemas.microsoft.com/office/drawing/2014/main" id="{3971D25E-E4C6-4BD6-BE07-208A0E52D440}"/>
              </a:ext>
            </a:extLst>
          </p:cNvPr>
          <p:cNvSpPr/>
          <p:nvPr/>
        </p:nvSpPr>
        <p:spPr>
          <a:xfrm>
            <a:off x="8613816" y="2634967"/>
            <a:ext cx="2375224" cy="210336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7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D38CD-10D3-40B0-93C8-8A45ADDEAEF2}"/>
              </a:ext>
            </a:extLst>
          </p:cNvPr>
          <p:cNvSpPr txBox="1"/>
          <p:nvPr/>
        </p:nvSpPr>
        <p:spPr>
          <a:xfrm>
            <a:off x="1418736" y="2058347"/>
            <a:ext cx="9306773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33"/>
              </a:spcAft>
            </a:pPr>
            <a:r>
              <a:rPr lang="en-US" sz="2953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 CÓ THỂ DÙNG MẪU  CÂU : </a:t>
            </a:r>
          </a:p>
          <a:p>
            <a:pPr>
              <a:lnSpc>
                <a:spcPct val="90000"/>
              </a:lnSpc>
              <a:spcAft>
                <a:spcPts val="633"/>
              </a:spcAft>
            </a:pPr>
            <a:endParaRPr lang="en-US" sz="2953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633"/>
              </a:spcAft>
            </a:pPr>
            <a:endParaRPr lang="en-US" sz="2953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633"/>
              </a:spcAft>
            </a:pP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Tên</a:t>
            </a:r>
            <a:r>
              <a:rPr lang="en-US" sz="2953" dirty="0">
                <a:latin typeface="+mj-lt"/>
                <a:ea typeface="+mj-ea"/>
                <a:cs typeface="+mj-cs"/>
              </a:rPr>
              <a:t>  </a:t>
            </a:r>
            <a:r>
              <a:rPr lang="en-US" sz="2953" dirty="0" err="1">
                <a:latin typeface="+mj-lt"/>
                <a:ea typeface="+mj-ea"/>
                <a:cs typeface="+mj-cs"/>
              </a:rPr>
              <a:t>đồ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vật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của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em</a:t>
            </a:r>
            <a:r>
              <a:rPr lang="en-US" sz="2953" dirty="0">
                <a:latin typeface="+mj-lt"/>
                <a:ea typeface="+mj-ea"/>
                <a:cs typeface="+mj-cs"/>
              </a:rPr>
              <a:t> + </a:t>
            </a:r>
            <a:r>
              <a:rPr lang="en-US" sz="2953" dirty="0" err="1">
                <a:latin typeface="+mj-lt"/>
                <a:ea typeface="+mj-ea"/>
                <a:cs typeface="+mj-cs"/>
              </a:rPr>
              <a:t>khoác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một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chiếc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áo</a:t>
            </a:r>
            <a:r>
              <a:rPr lang="en-US" sz="2953" dirty="0">
                <a:latin typeface="+mj-lt"/>
                <a:ea typeface="+mj-ea"/>
                <a:cs typeface="+mj-cs"/>
              </a:rPr>
              <a:t> + </a:t>
            </a:r>
            <a:r>
              <a:rPr lang="en-US" sz="2953" dirty="0" err="1">
                <a:latin typeface="+mj-lt"/>
                <a:ea typeface="+mj-ea"/>
                <a:cs typeface="+mj-cs"/>
              </a:rPr>
              <a:t>từ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ngữ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màu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sắc</a:t>
            </a:r>
            <a:endParaRPr lang="en-US" sz="2953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633"/>
              </a:spcAft>
            </a:pPr>
            <a:r>
              <a:rPr lang="en-US" sz="2953" dirty="0">
                <a:latin typeface="+mj-lt"/>
                <a:ea typeface="+mj-ea"/>
                <a:cs typeface="+mj-cs"/>
              </a:rPr>
              <a:t>                                      </a:t>
            </a:r>
            <a:r>
              <a:rPr lang="en-US" sz="2953" dirty="0" err="1">
                <a:latin typeface="+mj-lt"/>
                <a:ea typeface="+mj-ea"/>
                <a:cs typeface="+mj-cs"/>
              </a:rPr>
              <a:t>mặc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một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chiếc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áo</a:t>
            </a:r>
            <a:endParaRPr lang="en-US" sz="2953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Aft>
                <a:spcPts val="633"/>
              </a:spcAft>
            </a:pPr>
            <a:r>
              <a:rPr lang="en-US" sz="2953" dirty="0">
                <a:latin typeface="+mj-lt"/>
                <a:ea typeface="+mj-ea"/>
                <a:cs typeface="+mj-cs"/>
              </a:rPr>
              <a:t>                                      bao </a:t>
            </a:r>
            <a:r>
              <a:rPr lang="en-US" sz="2953" dirty="0" err="1">
                <a:latin typeface="+mj-lt"/>
                <a:ea typeface="+mj-ea"/>
                <a:cs typeface="+mj-cs"/>
              </a:rPr>
              <a:t>phủ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  <a:r>
              <a:rPr lang="en-US" sz="2953" dirty="0" err="1">
                <a:latin typeface="+mj-lt"/>
                <a:ea typeface="+mj-ea"/>
                <a:cs typeface="+mj-cs"/>
              </a:rPr>
              <a:t>bởi</a:t>
            </a:r>
            <a:r>
              <a:rPr lang="en-US" sz="2953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 descr="Dibujo de Una mochila escolar pintado por en Dibujos.net el día 03-11-20 a  las 21:04:10. Imprime, pinta o colorea tus propios dibujos!">
            <a:extLst>
              <a:ext uri="{FF2B5EF4-FFF2-40B4-BE49-F238E27FC236}">
                <a16:creationId xmlns:a16="http://schemas.microsoft.com/office/drawing/2014/main" id="{98189A6B-1FD2-4920-A863-9BB6DE156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9" b="91064" l="10000" r="90000">
                        <a14:foregroundMark x1="50333" y1="9362" x2="50333" y2="9362"/>
                        <a14:foregroundMark x1="60333" y1="9149" x2="60333" y2="9149"/>
                        <a14:foregroundMark x1="46167" y1="91064" x2="46167" y2="9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63" y="3544317"/>
            <a:ext cx="4012681" cy="31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E3DE1-5655-4074-A8A6-E3F64F060EE2}"/>
              </a:ext>
            </a:extLst>
          </p:cNvPr>
          <p:cNvSpPr txBox="1"/>
          <p:nvPr/>
        </p:nvSpPr>
        <p:spPr>
          <a:xfrm>
            <a:off x="5651527" y="4624025"/>
            <a:ext cx="637956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53" dirty="0" err="1">
                <a:latin typeface="#9Slide03 Ample" panose="02000000000000000000" pitchFamily="2" charset="0"/>
              </a:rPr>
              <a:t>Balo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khoác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chiếc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áo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màu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xanh</a:t>
            </a:r>
            <a:r>
              <a:rPr lang="en-US" sz="2953" dirty="0"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latin typeface="#9Slide03 Ample" panose="02000000000000000000" pitchFamily="2" charset="0"/>
              </a:rPr>
              <a:t>lá</a:t>
            </a:r>
            <a:r>
              <a:rPr lang="en-US" sz="2953" dirty="0">
                <a:latin typeface="#9Slide03 Ampl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52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5E989-BE82-4441-BFB9-AA948F00AB89}"/>
              </a:ext>
            </a:extLst>
          </p:cNvPr>
          <p:cNvSpPr txBox="1"/>
          <p:nvPr/>
        </p:nvSpPr>
        <p:spPr>
          <a:xfrm>
            <a:off x="1553682" y="1964346"/>
            <a:ext cx="9306773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b="1" dirty="0">
                <a:solidFill>
                  <a:srgbClr val="70AD47">
                    <a:lumMod val="75000"/>
                  </a:srgbClr>
                </a:solidFill>
                <a:latin typeface="Calibri Light"/>
                <a:ea typeface="+mn-ea"/>
              </a:rPr>
              <a:t>CON CÓ THỂ DÙNG MẪU  CÂU : </a:t>
            </a: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Tên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đồ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vật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của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em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+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khoác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một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chiếc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áo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+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từ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ngữ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màu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sắc</a:t>
            </a: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                                    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mặc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một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chiếc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áo</a:t>
            </a: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                                     bao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phủ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Calibri Light"/>
                <a:ea typeface="+mn-ea"/>
              </a:rPr>
              <a:t>bởi</a:t>
            </a:r>
            <a:r>
              <a:rPr lang="en-US" sz="2953" dirty="0">
                <a:solidFill>
                  <a:prstClr val="black"/>
                </a:solidFill>
                <a:latin typeface="Calibri Light"/>
                <a:ea typeface="+mn-ea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018CB-EECA-450C-8816-1EAC19104574}"/>
              </a:ext>
            </a:extLst>
          </p:cNvPr>
          <p:cNvSpPr txBox="1"/>
          <p:nvPr/>
        </p:nvSpPr>
        <p:spPr>
          <a:xfrm>
            <a:off x="5786473" y="4530023"/>
            <a:ext cx="6379569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Hộp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chì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màu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một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chiếc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áo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rực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rỡ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như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bảy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sắc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cầu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vồng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..</a:t>
            </a:r>
          </a:p>
        </p:txBody>
      </p:sp>
      <p:pic>
        <p:nvPicPr>
          <p:cNvPr id="4" name="Picture 2" descr="Hộp bút chì màu cao cấp PENSING 12/24 màu hộp thiếc | Shopee Việt Nam">
            <a:extLst>
              <a:ext uri="{FF2B5EF4-FFF2-40B4-BE49-F238E27FC236}">
                <a16:creationId xmlns:a16="http://schemas.microsoft.com/office/drawing/2014/main" id="{27389634-9675-4B1B-813E-AE9EE6AD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11" y="3832349"/>
            <a:ext cx="2644553" cy="2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0B9412-95A8-490F-9B7C-219E52CF6BE8}"/>
              </a:ext>
            </a:extLst>
          </p:cNvPr>
          <p:cNvGrpSpPr/>
          <p:nvPr/>
        </p:nvGrpSpPr>
        <p:grpSpPr>
          <a:xfrm>
            <a:off x="1460823" y="1456085"/>
            <a:ext cx="9817403" cy="5013252"/>
            <a:chOff x="1300618" y="1271821"/>
            <a:chExt cx="9817403" cy="5013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786D1D3-5B35-4F15-B0DA-B110CFF55F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51B049D-E9D3-446A-9295-B88500160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F10FC4-A8DB-4648-BFA7-8255914BE02B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6A2FA-C69A-436F-95F4-00C60FA31446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D6440E-D652-499E-9A24-5ADCD0C58FBD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16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45E35-AA5E-4168-B8EF-800F44AF48ED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6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49405D-4822-4224-B977-B0444DA4AE84}"/>
                </a:ext>
              </a:extLst>
            </p:cNvPr>
            <p:cNvGrpSpPr/>
            <p:nvPr/>
          </p:nvGrpSpPr>
          <p:grpSpPr>
            <a:xfrm>
              <a:off x="8453611" y="2400375"/>
              <a:ext cx="2664410" cy="2129157"/>
              <a:chOff x="4830610" y="1884218"/>
              <a:chExt cx="1869166" cy="1607128"/>
            </a:xfrm>
          </p:grpSpPr>
          <p:sp>
            <p:nvSpPr>
              <p:cNvPr id="19" name="Rounded Rectangle 49">
                <a:extLst>
                  <a:ext uri="{FF2B5EF4-FFF2-40B4-BE49-F238E27FC236}">
                    <a16:creationId xmlns:a16="http://schemas.microsoft.com/office/drawing/2014/main" id="{B4BC9507-9944-4855-8A6E-8F2B85CC9112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AA5144-B167-45A4-8279-B5AC354168C1}"/>
                  </a:ext>
                </a:extLst>
              </p:cNvPr>
              <p:cNvSpPr txBox="1"/>
              <p:nvPr/>
            </p:nvSpPr>
            <p:spPr>
              <a:xfrm>
                <a:off x="4895300" y="2000677"/>
                <a:ext cx="1804476" cy="137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(2) Nó có đặc điểm gì?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(hình dạng, màu sắc,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…)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524146-B09A-423F-9F09-2441F2069DC8}"/>
                </a:ext>
              </a:extLst>
            </p:cNvPr>
            <p:cNvGrpSpPr/>
            <p:nvPr/>
          </p:nvGrpSpPr>
          <p:grpSpPr>
            <a:xfrm>
              <a:off x="3921621" y="5046809"/>
              <a:ext cx="4413183" cy="1238264"/>
              <a:chOff x="1743586" y="3867973"/>
              <a:chExt cx="3369674" cy="965116"/>
            </a:xfrm>
          </p:grpSpPr>
          <p:sp>
            <p:nvSpPr>
              <p:cNvPr id="17" name="Rounded Rectangle 50">
                <a:extLst>
                  <a:ext uri="{FF2B5EF4-FFF2-40B4-BE49-F238E27FC236}">
                    <a16:creationId xmlns:a16="http://schemas.microsoft.com/office/drawing/2014/main" id="{CB77355E-803A-4FEE-A8FA-145001C69452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5C5A93-3B00-47FA-BAAA-21871D659F6E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743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(3)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3754D8-96DD-4961-A1EC-EFB89AFFC956}"/>
                </a:ext>
              </a:extLst>
            </p:cNvPr>
            <p:cNvGrpSpPr/>
            <p:nvPr/>
          </p:nvGrpSpPr>
          <p:grpSpPr>
            <a:xfrm>
              <a:off x="1300618" y="2532291"/>
              <a:ext cx="2346274" cy="2129156"/>
              <a:chOff x="-235703" y="1792813"/>
              <a:chExt cx="2244639" cy="1607128"/>
            </a:xfrm>
          </p:grpSpPr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08E98B07-E576-4B1A-A87C-1849DF588A5F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66A2F1-AE60-4E57-B454-AC892A924171}"/>
                  </a:ext>
                </a:extLst>
              </p:cNvPr>
              <p:cNvSpPr txBox="1"/>
              <p:nvPr/>
            </p:nvSpPr>
            <p:spPr>
              <a:xfrm>
                <a:off x="-235703" y="1948229"/>
                <a:ext cx="2188877" cy="1370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(4)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đó như thế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nào?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82AAD4-703C-457F-823B-D6C293C4C86D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7A64DF-4427-4CC9-A376-49338C500346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03631"/>
              <a:chOff x="2282035" y="823636"/>
              <a:chExt cx="2293928" cy="803564"/>
            </a:xfrm>
          </p:grpSpPr>
          <p:sp>
            <p:nvSpPr>
              <p:cNvPr id="13" name="Rounded Rectangle 25">
                <a:extLst>
                  <a:ext uri="{FF2B5EF4-FFF2-40B4-BE49-F238E27FC236}">
                    <a16:creationId xmlns:a16="http://schemas.microsoft.com/office/drawing/2014/main" id="{038C5143-5AC3-4955-83E4-8BAEC6B723E6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CD24A9-9952-4186-8EB4-7EA7FAD00525}"/>
                  </a:ext>
                </a:extLst>
              </p:cNvPr>
              <p:cNvSpPr txBox="1"/>
              <p:nvPr/>
            </p:nvSpPr>
            <p:spPr>
              <a:xfrm>
                <a:off x="2282035" y="826097"/>
                <a:ext cx="2293928" cy="76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(1)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2989B1-1585-4E16-9EA5-9EF35BF4F5CD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C06EF-CAE0-45A8-86D3-EA331383E747}"/>
              </a:ext>
            </a:extLst>
          </p:cNvPr>
          <p:cNvGrpSpPr/>
          <p:nvPr/>
        </p:nvGrpSpPr>
        <p:grpSpPr>
          <a:xfrm>
            <a:off x="1172791" y="400961"/>
            <a:ext cx="10777433" cy="548640"/>
            <a:chOff x="238537" y="232458"/>
            <a:chExt cx="10777433" cy="5486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17D7DE-45B2-49AC-8C3B-E987E8DBA9C7}"/>
                </a:ext>
              </a:extLst>
            </p:cNvPr>
            <p:cNvSpPr txBox="1"/>
            <p:nvPr/>
          </p:nvSpPr>
          <p:spPr>
            <a:xfrm>
              <a:off x="722280" y="232458"/>
              <a:ext cx="10293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học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em</a:t>
              </a:r>
              <a:endParaRPr kumimoji="0" lang="vi-VN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491D83-84FE-4406-B788-C9DE76CEA600}"/>
                </a:ext>
              </a:extLst>
            </p:cNvPr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E1AAE-42C1-4C9D-8BF3-E75E433922E0}"/>
              </a:ext>
            </a:extLst>
          </p:cNvPr>
          <p:cNvCxnSpPr>
            <a:cxnSpLocks/>
          </p:cNvCxnSpPr>
          <p:nvPr/>
        </p:nvCxnSpPr>
        <p:spPr>
          <a:xfrm>
            <a:off x="1820863" y="949601"/>
            <a:ext cx="352839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oogle Shape;606;p9">
            <a:extLst>
              <a:ext uri="{FF2B5EF4-FFF2-40B4-BE49-F238E27FC236}">
                <a16:creationId xmlns:a16="http://schemas.microsoft.com/office/drawing/2014/main" id="{CBFB92CC-F988-4BCC-AD7E-9626ED4D13A8}"/>
              </a:ext>
            </a:extLst>
          </p:cNvPr>
          <p:cNvCxnSpPr>
            <a:endCxn id="31" idx="1"/>
          </p:cNvCxnSpPr>
          <p:nvPr/>
        </p:nvCxnSpPr>
        <p:spPr>
          <a:xfrm rot="10800000" flipH="1">
            <a:off x="7653814" y="615173"/>
            <a:ext cx="893100" cy="939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608;p9">
            <a:extLst>
              <a:ext uri="{FF2B5EF4-FFF2-40B4-BE49-F238E27FC236}">
                <a16:creationId xmlns:a16="http://schemas.microsoft.com/office/drawing/2014/main" id="{280E92FA-ADAF-4DBA-B465-B44F4D2CBAFD}"/>
              </a:ext>
            </a:extLst>
          </p:cNvPr>
          <p:cNvCxnSpPr/>
          <p:nvPr/>
        </p:nvCxnSpPr>
        <p:spPr>
          <a:xfrm>
            <a:off x="7680362" y="1555172"/>
            <a:ext cx="86655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609;p9">
            <a:extLst>
              <a:ext uri="{FF2B5EF4-FFF2-40B4-BE49-F238E27FC236}">
                <a16:creationId xmlns:a16="http://schemas.microsoft.com/office/drawing/2014/main" id="{06DD94C3-891E-4E18-B353-99F65721FC2E}"/>
              </a:ext>
            </a:extLst>
          </p:cNvPr>
          <p:cNvCxnSpPr>
            <a:endCxn id="33" idx="1"/>
          </p:cNvCxnSpPr>
          <p:nvPr/>
        </p:nvCxnSpPr>
        <p:spPr>
          <a:xfrm>
            <a:off x="7680348" y="1555144"/>
            <a:ext cx="877200" cy="84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607;p9">
            <a:extLst>
              <a:ext uri="{FF2B5EF4-FFF2-40B4-BE49-F238E27FC236}">
                <a16:creationId xmlns:a16="http://schemas.microsoft.com/office/drawing/2014/main" id="{C7B2C964-3F52-4588-BBFD-E3804DCCAB5B}"/>
              </a:ext>
            </a:extLst>
          </p:cNvPr>
          <p:cNvSpPr txBox="1"/>
          <p:nvPr/>
        </p:nvSpPr>
        <p:spPr>
          <a:xfrm>
            <a:off x="8546914" y="415118"/>
            <a:ext cx="14885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tiếp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611;p9">
            <a:extLst>
              <a:ext uri="{FF2B5EF4-FFF2-40B4-BE49-F238E27FC236}">
                <a16:creationId xmlns:a16="http://schemas.microsoft.com/office/drawing/2014/main" id="{363A23C5-5179-476D-98B8-AC8769E6883C}"/>
              </a:ext>
            </a:extLst>
          </p:cNvPr>
          <p:cNvSpPr txBox="1"/>
          <p:nvPr/>
        </p:nvSpPr>
        <p:spPr>
          <a:xfrm>
            <a:off x="8546914" y="1355117"/>
            <a:ext cx="20520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 câu hỏi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10;p9">
            <a:extLst>
              <a:ext uri="{FF2B5EF4-FFF2-40B4-BE49-F238E27FC236}">
                <a16:creationId xmlns:a16="http://schemas.microsoft.com/office/drawing/2014/main" id="{7E2041ED-E7ED-4360-BF87-2BF55776C6D3}"/>
              </a:ext>
            </a:extLst>
          </p:cNvPr>
          <p:cNvSpPr txBox="1"/>
          <p:nvPr/>
        </p:nvSpPr>
        <p:spPr>
          <a:xfrm>
            <a:off x="8557548" y="2195089"/>
            <a:ext cx="20414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 câu đố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599;p9">
            <a:extLst>
              <a:ext uri="{FF2B5EF4-FFF2-40B4-BE49-F238E27FC236}">
                <a16:creationId xmlns:a16="http://schemas.microsoft.com/office/drawing/2014/main" id="{F77AFC05-64DE-4360-B320-FD7A8EE94B7D}"/>
              </a:ext>
            </a:extLst>
          </p:cNvPr>
          <p:cNvSpPr/>
          <p:nvPr/>
        </p:nvSpPr>
        <p:spPr>
          <a:xfrm>
            <a:off x="4182046" y="5276989"/>
            <a:ext cx="4312960" cy="119234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8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2180903" y="1835470"/>
            <a:ext cx="3036104" cy="2553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4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4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C00E1FEB-4C50-4425-832E-221595474698}"/>
              </a:ext>
            </a:extLst>
          </p:cNvPr>
          <p:cNvSpPr txBox="1"/>
          <p:nvPr/>
        </p:nvSpPr>
        <p:spPr>
          <a:xfrm>
            <a:off x="5061223" y="2417815"/>
            <a:ext cx="68444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lang="en-US" sz="9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8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1CBD77-4BE2-4DA0-95A0-B5DF0B14F046}"/>
              </a:ext>
            </a:extLst>
          </p:cNvPr>
          <p:cNvSpPr txBox="1"/>
          <p:nvPr/>
        </p:nvSpPr>
        <p:spPr>
          <a:xfrm>
            <a:off x="1775989" y="510399"/>
            <a:ext cx="9306773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b="1" dirty="0">
                <a:solidFill>
                  <a:srgbClr val="70AD47">
                    <a:lumMod val="75000"/>
                  </a:srgbClr>
                </a:solidFill>
                <a:latin typeface="Calibri Light"/>
              </a:rPr>
              <a:t>ĐỐ CON NÊU ĐƯỢC CÔNG DỤNG CỦA CÁC ĐỒ VẬT</a:t>
            </a:r>
            <a:r>
              <a:rPr lang="en-US" sz="2953" b="1" dirty="0">
                <a:solidFill>
                  <a:srgbClr val="70AD47">
                    <a:lumMod val="75000"/>
                  </a:srgbClr>
                </a:solidFill>
                <a:latin typeface="Calibri Light"/>
                <a:ea typeface="+mn-ea"/>
              </a:rPr>
              <a:t>: </a:t>
            </a: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BAB5E-EE3C-49B5-A5D5-27022A390505}"/>
              </a:ext>
            </a:extLst>
          </p:cNvPr>
          <p:cNvSpPr txBox="1"/>
          <p:nvPr/>
        </p:nvSpPr>
        <p:spPr>
          <a:xfrm>
            <a:off x="5697455" y="2549236"/>
            <a:ext cx="637956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Kết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nối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thầy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cô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và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bạn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bè</a:t>
            </a:r>
            <a:endParaRPr lang="en-US" sz="2953" dirty="0">
              <a:solidFill>
                <a:prstClr val="black"/>
              </a:solidFill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6" name="AutoShape 2" descr="Vẽ sách tô màu Máy tính để bàn Phim hoạt hình - máy tính png tải về - Miễn  phí trong suốt Phim Hoạt Hình png Tải về.">
            <a:extLst>
              <a:ext uri="{FF2B5EF4-FFF2-40B4-BE49-F238E27FC236}">
                <a16:creationId xmlns:a16="http://schemas.microsoft.com/office/drawing/2014/main" id="{A52D3CEE-DEB2-4313-A949-A8ED6C5D9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8650" y="3455600"/>
            <a:ext cx="321451" cy="3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5219DF7-73C6-45C1-9AB9-CE410B4D8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3" b="96020" l="7171" r="92032">
                        <a14:foregroundMark x1="53386" y1="17413" x2="53386" y2="17413"/>
                        <a14:foregroundMark x1="72510" y1="21393" x2="72510" y2="21393"/>
                        <a14:foregroundMark x1="76494" y1="14925" x2="57769" y2="20398"/>
                        <a14:foregroundMark x1="57769" y1="20398" x2="56972" y2="19900"/>
                        <a14:foregroundMark x1="56574" y1="19403" x2="56574" y2="19403"/>
                        <a14:foregroundMark x1="60159" y1="4478" x2="58167" y2="5970"/>
                        <a14:foregroundMark x1="74104" y1="5970" x2="77291" y2="7463"/>
                        <a14:foregroundMark x1="33865" y1="88557" x2="58566" y2="96517"/>
                        <a14:foregroundMark x1="58566" y1="96517" x2="61355" y2="95025"/>
                        <a14:foregroundMark x1="85657" y1="67662" x2="89243" y2="77114"/>
                        <a14:foregroundMark x1="88048" y1="64179" x2="92032" y2="73632"/>
                        <a14:foregroundMark x1="9960" y1="7463" x2="18725" y2="19403"/>
                        <a14:foregroundMark x1="15139" y1="5473" x2="20717" y2="13930"/>
                        <a14:foregroundMark x1="18725" y1="9453" x2="21116" y2="9950"/>
                        <a14:foregroundMark x1="12749" y1="3483" x2="14343" y2="4975"/>
                        <a14:foregroundMark x1="7171" y1="14925" x2="9960" y2="14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23" y="2680221"/>
            <a:ext cx="3730056" cy="2987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ADE8C-1DFF-4707-B96C-F040DCF3C0A0}"/>
              </a:ext>
            </a:extLst>
          </p:cNvPr>
          <p:cNvSpPr txBox="1"/>
          <p:nvPr/>
        </p:nvSpPr>
        <p:spPr>
          <a:xfrm>
            <a:off x="5697455" y="3579808"/>
            <a:ext cx="637956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Tìm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hiểu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thế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giới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xung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quanh</a:t>
            </a:r>
            <a:endParaRPr lang="en-US" sz="2953" dirty="0">
              <a:solidFill>
                <a:prstClr val="black"/>
              </a:solidFill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9FEE0-7A80-44BF-994B-E0D37676FFF1}"/>
              </a:ext>
            </a:extLst>
          </p:cNvPr>
          <p:cNvSpPr txBox="1"/>
          <p:nvPr/>
        </p:nvSpPr>
        <p:spPr>
          <a:xfrm>
            <a:off x="5697455" y="4787031"/>
            <a:ext cx="6379569" cy="546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Giải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trí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sau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giờ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học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căng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</a:rPr>
              <a:t>thẳng</a:t>
            </a:r>
            <a:endParaRPr lang="en-US" sz="2953" dirty="0">
              <a:solidFill>
                <a:prstClr val="black"/>
              </a:solidFill>
              <a:latin typeface="#9Slide03 Ample" panose="02000000000000000000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31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75AA8F-CEC4-4441-974F-8FE6A47B2629}"/>
              </a:ext>
            </a:extLst>
          </p:cNvPr>
          <p:cNvSpPr txBox="1"/>
          <p:nvPr/>
        </p:nvSpPr>
        <p:spPr>
          <a:xfrm>
            <a:off x="1775989" y="510399"/>
            <a:ext cx="9306773" cy="1651979"/>
          </a:xfrm>
          <a:prstGeom prst="rect">
            <a:avLst/>
          </a:prstGeom>
        </p:spPr>
        <p:txBody>
          <a:bodyPr vert="horz" lIns="96435" tIns="48218" rIns="96435" bIns="48218" rtlCol="0" anchor="b">
            <a:noAutofit/>
          </a:bodyPr>
          <a:lstStyle/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r>
              <a:rPr lang="en-US" sz="2953" b="1" dirty="0">
                <a:solidFill>
                  <a:srgbClr val="70AD47">
                    <a:lumMod val="75000"/>
                  </a:srgbClr>
                </a:solidFill>
                <a:latin typeface="Calibri Light"/>
                <a:ea typeface="+mn-ea"/>
              </a:rPr>
              <a:t>ĐỐ CON NÊU ĐƯỢC CÔNG DỤNG CỦA CÁC ĐỒ VẬT: </a:t>
            </a:r>
          </a:p>
          <a:p>
            <a:pPr defTabSz="964326" fontAlgn="auto">
              <a:lnSpc>
                <a:spcPct val="90000"/>
              </a:lnSpc>
              <a:spcAft>
                <a:spcPts val="633"/>
              </a:spcAft>
              <a:defRPr/>
            </a:pPr>
            <a:endParaRPr lang="en-US" sz="2953" dirty="0">
              <a:solidFill>
                <a:prstClr val="black"/>
              </a:solidFill>
              <a:latin typeface="Calibri Light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47984-C3D7-491A-ADF5-242A03F6203E}"/>
              </a:ext>
            </a:extLst>
          </p:cNvPr>
          <p:cNvSpPr txBox="1"/>
          <p:nvPr/>
        </p:nvSpPr>
        <p:spPr>
          <a:xfrm>
            <a:off x="5492223" y="3273935"/>
            <a:ext cx="6379569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Tô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màu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cho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bức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tranh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của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em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thêm</a:t>
            </a:r>
            <a:r>
              <a:rPr lang="en-US" sz="2953" dirty="0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 </a:t>
            </a:r>
            <a:r>
              <a:rPr lang="en-US" sz="2953" dirty="0" err="1">
                <a:solidFill>
                  <a:prstClr val="black"/>
                </a:solidFill>
                <a:latin typeface="#9Slide03 Ample" panose="02000000000000000000" pitchFamily="2" charset="0"/>
                <a:ea typeface="+mn-ea"/>
              </a:rPr>
              <a:t>đẹp</a:t>
            </a:r>
            <a:endParaRPr lang="en-US" sz="2953" dirty="0">
              <a:solidFill>
                <a:prstClr val="black"/>
              </a:solidFill>
              <a:latin typeface="#9Slide03 Ample" panose="02000000000000000000" pitchFamily="2" charset="0"/>
              <a:ea typeface="+mn-ea"/>
            </a:endParaRPr>
          </a:p>
        </p:txBody>
      </p:sp>
      <p:sp>
        <p:nvSpPr>
          <p:cNvPr id="4" name="AutoShape 2" descr="Vẽ sách tô màu Máy tính để bàn Phim hoạt hình - máy tính png tải về - Miễn  phí trong suốt Phim Hoạt Hình png Tải về.">
            <a:extLst>
              <a:ext uri="{FF2B5EF4-FFF2-40B4-BE49-F238E27FC236}">
                <a16:creationId xmlns:a16="http://schemas.microsoft.com/office/drawing/2014/main" id="{2BACECF1-3C75-4186-8604-0AA489972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8650" y="3455600"/>
            <a:ext cx="321451" cy="3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98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7473F5D6-5852-40B4-8318-8C8F798F1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52" y="2660315"/>
            <a:ext cx="2942592" cy="29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0B9412-95A8-490F-9B7C-219E52CF6BE8}"/>
              </a:ext>
            </a:extLst>
          </p:cNvPr>
          <p:cNvGrpSpPr/>
          <p:nvPr/>
        </p:nvGrpSpPr>
        <p:grpSpPr>
          <a:xfrm>
            <a:off x="1989885" y="1555073"/>
            <a:ext cx="9817403" cy="5013252"/>
            <a:chOff x="1300618" y="1271821"/>
            <a:chExt cx="9817403" cy="501325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786D1D3-5B35-4F15-B0DA-B110CFF55FDF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51B049D-E9D3-446A-9295-B88500160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4F10FC4-A8DB-4648-BFA7-8255914BE02B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6A2FA-C69A-436F-95F4-00C60FA31446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CD6440E-D652-499E-9A24-5ADCD0C58FBD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16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745E35-AA5E-4168-B8EF-800F44AF48ED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6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49405D-4822-4224-B977-B0444DA4AE84}"/>
                </a:ext>
              </a:extLst>
            </p:cNvPr>
            <p:cNvGrpSpPr/>
            <p:nvPr/>
          </p:nvGrpSpPr>
          <p:grpSpPr>
            <a:xfrm>
              <a:off x="8453611" y="2400375"/>
              <a:ext cx="2664410" cy="2129157"/>
              <a:chOff x="4830610" y="1884218"/>
              <a:chExt cx="1869166" cy="1607128"/>
            </a:xfrm>
          </p:grpSpPr>
          <p:sp>
            <p:nvSpPr>
              <p:cNvPr id="19" name="Rounded Rectangle 49">
                <a:extLst>
                  <a:ext uri="{FF2B5EF4-FFF2-40B4-BE49-F238E27FC236}">
                    <a16:creationId xmlns:a16="http://schemas.microsoft.com/office/drawing/2014/main" id="{B4BC9507-9944-4855-8A6E-8F2B85CC9112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AA5144-B167-45A4-8279-B5AC354168C1}"/>
                  </a:ext>
                </a:extLst>
              </p:cNvPr>
              <p:cNvSpPr txBox="1"/>
              <p:nvPr/>
            </p:nvSpPr>
            <p:spPr>
              <a:xfrm>
                <a:off x="4895300" y="2000677"/>
                <a:ext cx="1804476" cy="137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(2) Nó có đặc điểm gì?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(hình dạng, màu sắc,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…)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524146-B09A-423F-9F09-2441F2069DC8}"/>
                </a:ext>
              </a:extLst>
            </p:cNvPr>
            <p:cNvGrpSpPr/>
            <p:nvPr/>
          </p:nvGrpSpPr>
          <p:grpSpPr>
            <a:xfrm>
              <a:off x="3921621" y="5046809"/>
              <a:ext cx="4413183" cy="1238264"/>
              <a:chOff x="1743586" y="3867973"/>
              <a:chExt cx="3369674" cy="965116"/>
            </a:xfrm>
          </p:grpSpPr>
          <p:sp>
            <p:nvSpPr>
              <p:cNvPr id="17" name="Rounded Rectangle 50">
                <a:extLst>
                  <a:ext uri="{FF2B5EF4-FFF2-40B4-BE49-F238E27FC236}">
                    <a16:creationId xmlns:a16="http://schemas.microsoft.com/office/drawing/2014/main" id="{CB77355E-803A-4FEE-A8FA-145001C69452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5C5A93-3B00-47FA-BAAA-21871D659F6E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743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(3)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3754D8-96DD-4961-A1EC-EFB89AFFC956}"/>
                </a:ext>
              </a:extLst>
            </p:cNvPr>
            <p:cNvGrpSpPr/>
            <p:nvPr/>
          </p:nvGrpSpPr>
          <p:grpSpPr>
            <a:xfrm>
              <a:off x="1300618" y="2532291"/>
              <a:ext cx="2346274" cy="2129156"/>
              <a:chOff x="-235703" y="1792813"/>
              <a:chExt cx="2244639" cy="1607128"/>
            </a:xfrm>
          </p:grpSpPr>
          <p:sp>
            <p:nvSpPr>
              <p:cNvPr id="15" name="Rounded Rectangle 20">
                <a:extLst>
                  <a:ext uri="{FF2B5EF4-FFF2-40B4-BE49-F238E27FC236}">
                    <a16:creationId xmlns:a16="http://schemas.microsoft.com/office/drawing/2014/main" id="{08E98B07-E576-4B1A-A87C-1849DF588A5F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66A2F1-AE60-4E57-B454-AC892A924171}"/>
                  </a:ext>
                </a:extLst>
              </p:cNvPr>
              <p:cNvSpPr txBox="1"/>
              <p:nvPr/>
            </p:nvSpPr>
            <p:spPr>
              <a:xfrm>
                <a:off x="-235703" y="1948229"/>
                <a:ext cx="2188877" cy="1370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(4)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đó như thế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nào?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82AAD4-703C-457F-823B-D6C293C4C86D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7A64DF-4427-4CC9-A376-49338C500346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03631"/>
              <a:chOff x="2282035" y="823636"/>
              <a:chExt cx="2293928" cy="803564"/>
            </a:xfrm>
          </p:grpSpPr>
          <p:sp>
            <p:nvSpPr>
              <p:cNvPr id="13" name="Rounded Rectangle 25">
                <a:extLst>
                  <a:ext uri="{FF2B5EF4-FFF2-40B4-BE49-F238E27FC236}">
                    <a16:creationId xmlns:a16="http://schemas.microsoft.com/office/drawing/2014/main" id="{038C5143-5AC3-4955-83E4-8BAEC6B723E6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CD24A9-9952-4186-8EB4-7EA7FAD00525}"/>
                  </a:ext>
                </a:extLst>
              </p:cNvPr>
              <p:cNvSpPr txBox="1"/>
              <p:nvPr/>
            </p:nvSpPr>
            <p:spPr>
              <a:xfrm>
                <a:off x="2282035" y="826097"/>
                <a:ext cx="2293928" cy="76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(1)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  <a:endParaRPr kumimoji="0" lang="x-none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2989B1-1585-4E16-9EA5-9EF35BF4F5CD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C06EF-CAE0-45A8-86D3-EA331383E747}"/>
              </a:ext>
            </a:extLst>
          </p:cNvPr>
          <p:cNvGrpSpPr/>
          <p:nvPr/>
        </p:nvGrpSpPr>
        <p:grpSpPr>
          <a:xfrm>
            <a:off x="1172791" y="400961"/>
            <a:ext cx="10777433" cy="548640"/>
            <a:chOff x="238537" y="232458"/>
            <a:chExt cx="10777433" cy="54864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17D7DE-45B2-49AC-8C3B-E987E8DBA9C7}"/>
                </a:ext>
              </a:extLst>
            </p:cNvPr>
            <p:cNvSpPr txBox="1"/>
            <p:nvPr/>
          </p:nvSpPr>
          <p:spPr>
            <a:xfrm>
              <a:off x="722280" y="232458"/>
              <a:ext cx="10293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học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Arial" pitchFamily="34" charset="0"/>
                </a:rPr>
                <a:t>em</a:t>
              </a:r>
              <a:endParaRPr kumimoji="0" lang="vi-VN" sz="3200" b="1" i="0" u="none" strike="noStrike" kern="1200" cap="none" spc="0" normalizeH="0" baseline="-2500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3491D83-84FE-4406-B788-C9DE76CEA600}"/>
                </a:ext>
              </a:extLst>
            </p:cNvPr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E1AAE-42C1-4C9D-8BF3-E75E433922E0}"/>
              </a:ext>
            </a:extLst>
          </p:cNvPr>
          <p:cNvCxnSpPr>
            <a:cxnSpLocks/>
          </p:cNvCxnSpPr>
          <p:nvPr/>
        </p:nvCxnSpPr>
        <p:spPr>
          <a:xfrm>
            <a:off x="1820863" y="949601"/>
            <a:ext cx="352839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oogle Shape;606;p9">
            <a:extLst>
              <a:ext uri="{FF2B5EF4-FFF2-40B4-BE49-F238E27FC236}">
                <a16:creationId xmlns:a16="http://schemas.microsoft.com/office/drawing/2014/main" id="{CBFB92CC-F988-4BCC-AD7E-9626ED4D13A8}"/>
              </a:ext>
            </a:extLst>
          </p:cNvPr>
          <p:cNvCxnSpPr>
            <a:endCxn id="31" idx="1"/>
          </p:cNvCxnSpPr>
          <p:nvPr/>
        </p:nvCxnSpPr>
        <p:spPr>
          <a:xfrm rot="10800000" flipH="1">
            <a:off x="8085559" y="792044"/>
            <a:ext cx="893100" cy="939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608;p9">
            <a:extLst>
              <a:ext uri="{FF2B5EF4-FFF2-40B4-BE49-F238E27FC236}">
                <a16:creationId xmlns:a16="http://schemas.microsoft.com/office/drawing/2014/main" id="{280E92FA-ADAF-4DBA-B465-B44F4D2CBAFD}"/>
              </a:ext>
            </a:extLst>
          </p:cNvPr>
          <p:cNvCxnSpPr/>
          <p:nvPr/>
        </p:nvCxnSpPr>
        <p:spPr>
          <a:xfrm>
            <a:off x="8112107" y="1732043"/>
            <a:ext cx="86655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609;p9">
            <a:extLst>
              <a:ext uri="{FF2B5EF4-FFF2-40B4-BE49-F238E27FC236}">
                <a16:creationId xmlns:a16="http://schemas.microsoft.com/office/drawing/2014/main" id="{06DD94C3-891E-4E18-B353-99F65721FC2E}"/>
              </a:ext>
            </a:extLst>
          </p:cNvPr>
          <p:cNvCxnSpPr>
            <a:endCxn id="33" idx="1"/>
          </p:cNvCxnSpPr>
          <p:nvPr/>
        </p:nvCxnSpPr>
        <p:spPr>
          <a:xfrm>
            <a:off x="8112093" y="1732015"/>
            <a:ext cx="877200" cy="84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607;p9">
            <a:extLst>
              <a:ext uri="{FF2B5EF4-FFF2-40B4-BE49-F238E27FC236}">
                <a16:creationId xmlns:a16="http://schemas.microsoft.com/office/drawing/2014/main" id="{C7B2C964-3F52-4588-BBFD-E3804DCCAB5B}"/>
              </a:ext>
            </a:extLst>
          </p:cNvPr>
          <p:cNvSpPr txBox="1"/>
          <p:nvPr/>
        </p:nvSpPr>
        <p:spPr>
          <a:xfrm>
            <a:off x="8978659" y="591989"/>
            <a:ext cx="14885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tiếp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611;p9">
            <a:extLst>
              <a:ext uri="{FF2B5EF4-FFF2-40B4-BE49-F238E27FC236}">
                <a16:creationId xmlns:a16="http://schemas.microsoft.com/office/drawing/2014/main" id="{363A23C5-5179-476D-98B8-AC8769E6883C}"/>
              </a:ext>
            </a:extLst>
          </p:cNvPr>
          <p:cNvSpPr txBox="1"/>
          <p:nvPr/>
        </p:nvSpPr>
        <p:spPr>
          <a:xfrm>
            <a:off x="8978659" y="1531988"/>
            <a:ext cx="205208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 câu hỏi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10;p9">
            <a:extLst>
              <a:ext uri="{FF2B5EF4-FFF2-40B4-BE49-F238E27FC236}">
                <a16:creationId xmlns:a16="http://schemas.microsoft.com/office/drawing/2014/main" id="{7E2041ED-E7ED-4360-BF87-2BF55776C6D3}"/>
              </a:ext>
            </a:extLst>
          </p:cNvPr>
          <p:cNvSpPr txBox="1"/>
          <p:nvPr/>
        </p:nvSpPr>
        <p:spPr>
          <a:xfrm>
            <a:off x="8989293" y="2371960"/>
            <a:ext cx="20414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Bằng câu đố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599;p9">
            <a:extLst>
              <a:ext uri="{FF2B5EF4-FFF2-40B4-BE49-F238E27FC236}">
                <a16:creationId xmlns:a16="http://schemas.microsoft.com/office/drawing/2014/main" id="{F77AFC05-64DE-4360-B320-FD7A8EE94B7D}"/>
              </a:ext>
            </a:extLst>
          </p:cNvPr>
          <p:cNvSpPr/>
          <p:nvPr/>
        </p:nvSpPr>
        <p:spPr>
          <a:xfrm>
            <a:off x="2011871" y="2868683"/>
            <a:ext cx="2345220" cy="210191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8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46;p11" descr="F:\1-原创素材\1_mm1102\PPT\PPT_014\materaials\pageimg_g16.png">
            <a:extLst>
              <a:ext uri="{FF2B5EF4-FFF2-40B4-BE49-F238E27FC236}">
                <a16:creationId xmlns:a16="http://schemas.microsoft.com/office/drawing/2014/main" id="{48F79C6A-29F1-44A7-99C8-A1FCD13614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148" y="-134795"/>
            <a:ext cx="6291408" cy="3160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48;p11">
            <a:extLst>
              <a:ext uri="{FF2B5EF4-FFF2-40B4-BE49-F238E27FC236}">
                <a16:creationId xmlns:a16="http://schemas.microsoft.com/office/drawing/2014/main" id="{5640BBD7-E938-46A9-BDA6-75AE92291367}"/>
              </a:ext>
            </a:extLst>
          </p:cNvPr>
          <p:cNvSpPr/>
          <p:nvPr/>
        </p:nvSpPr>
        <p:spPr>
          <a:xfrm>
            <a:off x="8084507" y="839723"/>
            <a:ext cx="2922962" cy="785648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6420" tIns="48197" rIns="96420" bIns="48197" anchor="ctr" anchorCtr="0">
            <a:no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531" b="1" kern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Thời gian: 3 phút</a:t>
            </a:r>
            <a:endParaRPr sz="2531" b="1" kern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9;p11">
            <a:extLst>
              <a:ext uri="{FF2B5EF4-FFF2-40B4-BE49-F238E27FC236}">
                <a16:creationId xmlns:a16="http://schemas.microsoft.com/office/drawing/2014/main" id="{B96FA494-4FB6-4879-BD5E-3A0C160378B3}"/>
              </a:ext>
            </a:extLst>
          </p:cNvPr>
          <p:cNvSpPr txBox="1"/>
          <p:nvPr/>
        </p:nvSpPr>
        <p:spPr>
          <a:xfrm>
            <a:off x="820888" y="1006311"/>
            <a:ext cx="5269999" cy="191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20" tIns="48197" rIns="96420" bIns="48197" anchor="t" anchorCtr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953" b="1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Nhiệm vụ hoạt động nhóm:</a:t>
            </a:r>
            <a:endParaRPr sz="147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01352" indent="-301352" defTabSz="9643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95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Giới thiệu về một đồ chơi </a:t>
            </a:r>
            <a:endParaRPr sz="147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95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yêu thích. </a:t>
            </a:r>
            <a:endParaRPr sz="147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953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650;p11">
            <a:extLst>
              <a:ext uri="{FF2B5EF4-FFF2-40B4-BE49-F238E27FC236}">
                <a16:creationId xmlns:a16="http://schemas.microsoft.com/office/drawing/2014/main" id="{933A7D1A-7C87-4A5A-85B8-F96EA95897C7}"/>
              </a:ext>
            </a:extLst>
          </p:cNvPr>
          <p:cNvGrpSpPr/>
          <p:nvPr/>
        </p:nvGrpSpPr>
        <p:grpSpPr>
          <a:xfrm>
            <a:off x="1614433" y="3025222"/>
            <a:ext cx="3682907" cy="1247856"/>
            <a:chOff x="2650134" y="927837"/>
            <a:chExt cx="5621970" cy="1403180"/>
          </a:xfrm>
        </p:grpSpPr>
        <p:sp>
          <p:nvSpPr>
            <p:cNvPr id="6" name="Google Shape;651;p11">
              <a:extLst>
                <a:ext uri="{FF2B5EF4-FFF2-40B4-BE49-F238E27FC236}">
                  <a16:creationId xmlns:a16="http://schemas.microsoft.com/office/drawing/2014/main" id="{A49D3D63-E254-4F85-8E9B-F3B5205E40C4}"/>
                </a:ext>
              </a:extLst>
            </p:cNvPr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6420" tIns="48197" rIns="96420" bIns="48197" anchor="ctr" anchorCtr="0">
              <a:noAutofit/>
            </a:bodyPr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98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7" name="Google Shape;652;p11">
              <a:extLst>
                <a:ext uri="{FF2B5EF4-FFF2-40B4-BE49-F238E27FC236}">
                  <a16:creationId xmlns:a16="http://schemas.microsoft.com/office/drawing/2014/main" id="{EE221DD7-99DC-43A9-85F2-C619E159C921}"/>
                </a:ext>
              </a:extLst>
            </p:cNvPr>
            <p:cNvSpPr txBox="1"/>
            <p:nvPr/>
          </p:nvSpPr>
          <p:spPr>
            <a:xfrm>
              <a:off x="3210146" y="1307947"/>
              <a:ext cx="4501942" cy="620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420" tIns="48197" rIns="96420" bIns="48197" anchor="t" anchorCtr="0">
              <a:spAutoFit/>
            </a:bodyPr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2953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476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4B41CE-B342-4FBA-958C-1D497084E25A}"/>
              </a:ext>
            </a:extLst>
          </p:cNvPr>
          <p:cNvGrpSpPr/>
          <p:nvPr/>
        </p:nvGrpSpPr>
        <p:grpSpPr>
          <a:xfrm>
            <a:off x="4930478" y="3025222"/>
            <a:ext cx="7873830" cy="3749602"/>
            <a:chOff x="1320054" y="1271821"/>
            <a:chExt cx="9644982" cy="5090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08D9752-DBAB-494F-8AFD-571DF17B3CC5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4F1C93-43FF-4C80-8CD2-5FA07EA06F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305D67-5E01-4A25-993D-3A91821331B5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E4F92A-559B-47D1-8D9E-0532C5AA6FB5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D0E062C-4713-468D-A4AC-3787DE5EA4B3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9A5C0F-8590-4FB8-BA4A-F784E842261E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427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1ABEF-65E5-48F8-A6D6-31776D433358}"/>
                </a:ext>
              </a:extLst>
            </p:cNvPr>
            <p:cNvGrpSpPr/>
            <p:nvPr/>
          </p:nvGrpSpPr>
          <p:grpSpPr>
            <a:xfrm>
              <a:off x="8392839" y="2400375"/>
              <a:ext cx="2572197" cy="2208433"/>
              <a:chOff x="4787977" y="1884218"/>
              <a:chExt cx="1804476" cy="1666967"/>
            </a:xfrm>
          </p:grpSpPr>
          <p:sp>
            <p:nvSpPr>
              <p:cNvPr id="25" name="Rounded Rectangle 49">
                <a:extLst>
                  <a:ext uri="{FF2B5EF4-FFF2-40B4-BE49-F238E27FC236}">
                    <a16:creationId xmlns:a16="http://schemas.microsoft.com/office/drawing/2014/main" id="{E767DC75-8E05-4489-A319-96ED430051ED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B4CA85-6BC0-4C65-8013-6F3E67A07ABC}"/>
                  </a:ext>
                </a:extLst>
              </p:cNvPr>
              <p:cNvSpPr txBox="1"/>
              <p:nvPr/>
            </p:nvSpPr>
            <p:spPr>
              <a:xfrm>
                <a:off x="4787977" y="1942560"/>
                <a:ext cx="1804476" cy="16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(2) Nó có đặc điểm gì?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(hình dạng, màu sắc,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…)</a:t>
                </a: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D5F010-13E9-4F18-AFAF-E554682F02DE}"/>
                </a:ext>
              </a:extLst>
            </p:cNvPr>
            <p:cNvGrpSpPr/>
            <p:nvPr/>
          </p:nvGrpSpPr>
          <p:grpSpPr>
            <a:xfrm>
              <a:off x="3921621" y="5046810"/>
              <a:ext cx="4413183" cy="1315878"/>
              <a:chOff x="1743586" y="3867973"/>
              <a:chExt cx="3369674" cy="1025609"/>
            </a:xfrm>
          </p:grpSpPr>
          <p:sp>
            <p:nvSpPr>
              <p:cNvPr id="23" name="Rounded Rectangle 50">
                <a:extLst>
                  <a:ext uri="{FF2B5EF4-FFF2-40B4-BE49-F238E27FC236}">
                    <a16:creationId xmlns:a16="http://schemas.microsoft.com/office/drawing/2014/main" id="{CAAD7B4D-B841-4421-9656-682E4327BB93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913243-129C-4617-98E8-59283B57C325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879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(3)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364451-1C8C-4833-8455-2CC976976DB8}"/>
                </a:ext>
              </a:extLst>
            </p:cNvPr>
            <p:cNvGrpSpPr/>
            <p:nvPr/>
          </p:nvGrpSpPr>
          <p:grpSpPr>
            <a:xfrm>
              <a:off x="1320054" y="2532291"/>
              <a:ext cx="2326838" cy="2254909"/>
              <a:chOff x="-217109" y="1792813"/>
              <a:chExt cx="2226045" cy="1702049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805DC4C7-0FA2-40A9-874D-244CB1725ECE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B4EDA2-2C0E-4C9F-BAFE-F4E72A861F2B}"/>
                  </a:ext>
                </a:extLst>
              </p:cNvPr>
              <p:cNvSpPr txBox="1"/>
              <p:nvPr/>
            </p:nvSpPr>
            <p:spPr>
              <a:xfrm>
                <a:off x="-217109" y="1886236"/>
                <a:ext cx="2188876" cy="1608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(4)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đó như thế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nào?</a:t>
                </a: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65251B-9646-4816-8587-6BE905319334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A1B42C-BAE6-4E4E-A661-00047060C583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131326"/>
              <a:chOff x="2282035" y="823636"/>
              <a:chExt cx="2293928" cy="905804"/>
            </a:xfrm>
          </p:grpSpPr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1A1D0C90-A22D-4372-A2A6-DBCCB47F3150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262B98-7809-478A-9407-543A57315706}"/>
                  </a:ext>
                </a:extLst>
              </p:cNvPr>
              <p:cNvSpPr txBox="1"/>
              <p:nvPr/>
            </p:nvSpPr>
            <p:spPr>
              <a:xfrm>
                <a:off x="2282035" y="826097"/>
                <a:ext cx="2293928" cy="90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(1)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Arial"/>
                    <a:sym typeface="Arial"/>
                  </a:rPr>
                  <a:t>?</a:t>
                </a:r>
                <a:endPara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8D0807-7B2C-4C74-8DF7-97B6169E5486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2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408443414107667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696" y="379429"/>
            <a:ext cx="12550054" cy="663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BAC8BC-9C11-4870-AC01-F006E82E8539}"/>
              </a:ext>
            </a:extLst>
          </p:cNvPr>
          <p:cNvCxnSpPr/>
          <p:nvPr/>
        </p:nvCxnSpPr>
        <p:spPr>
          <a:xfrm flipV="1">
            <a:off x="2217274" y="880021"/>
            <a:ext cx="8964629" cy="683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555C69-2A37-40F1-85EB-F488F3135E32}"/>
              </a:ext>
            </a:extLst>
          </p:cNvPr>
          <p:cNvCxnSpPr/>
          <p:nvPr/>
        </p:nvCxnSpPr>
        <p:spPr>
          <a:xfrm>
            <a:off x="6313462" y="1445669"/>
            <a:ext cx="0" cy="505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6BA363B-1AD5-4498-B348-B7BD7FD1F488}"/>
              </a:ext>
            </a:extLst>
          </p:cNvPr>
          <p:cNvSpPr/>
          <p:nvPr/>
        </p:nvSpPr>
        <p:spPr>
          <a:xfrm>
            <a:off x="6688007" y="3971108"/>
            <a:ext cx="4741817" cy="27301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904AF-9994-4A69-8FC5-ED0D8289E2B4}"/>
              </a:ext>
            </a:extLst>
          </p:cNvPr>
          <p:cNvSpPr/>
          <p:nvPr/>
        </p:nvSpPr>
        <p:spPr>
          <a:xfrm>
            <a:off x="1685109" y="414180"/>
            <a:ext cx="9744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Viết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– 6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7B06A-F6A6-4A08-AF08-A6DA76C5D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78" y="1356383"/>
            <a:ext cx="5731438" cy="2525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08F205-AEF9-4147-B873-AFA73A297A84}"/>
              </a:ext>
            </a:extLst>
          </p:cNvPr>
          <p:cNvGrpSpPr/>
          <p:nvPr/>
        </p:nvGrpSpPr>
        <p:grpSpPr>
          <a:xfrm>
            <a:off x="0" y="1816125"/>
            <a:ext cx="6359445" cy="3315193"/>
            <a:chOff x="1320054" y="1271821"/>
            <a:chExt cx="9644982" cy="503847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DAF0F4-B56A-4648-9731-CBB5505BCD23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A7136A-3573-4294-A796-83980C12E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C56E68-B49B-47C1-9AE6-850E742D0608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546582-76AA-4CDB-8C14-A0B6737A4A9F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B8991C-2496-4DE7-B368-74DE1EC4186A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75B52F-6D37-4095-AF6C-9EA8541DFFAA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55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7C1C89-2537-4C49-B9B2-011C874D75C7}"/>
                </a:ext>
              </a:extLst>
            </p:cNvPr>
            <p:cNvGrpSpPr/>
            <p:nvPr/>
          </p:nvGrpSpPr>
          <p:grpSpPr>
            <a:xfrm>
              <a:off x="8392839" y="2400375"/>
              <a:ext cx="2572197" cy="2129157"/>
              <a:chOff x="4787977" y="1884218"/>
              <a:chExt cx="1804476" cy="1607128"/>
            </a:xfrm>
          </p:grpSpPr>
          <p:sp>
            <p:nvSpPr>
              <p:cNvPr id="25" name="Rounded Rectangle 49">
                <a:extLst>
                  <a:ext uri="{FF2B5EF4-FFF2-40B4-BE49-F238E27FC236}">
                    <a16:creationId xmlns:a16="http://schemas.microsoft.com/office/drawing/2014/main" id="{50E614A5-0C8D-4959-8FD1-7D9D9E022D59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5D3A08-AAC6-4001-914A-491ACDD0E875}"/>
                  </a:ext>
                </a:extLst>
              </p:cNvPr>
              <p:cNvSpPr txBox="1"/>
              <p:nvPr/>
            </p:nvSpPr>
            <p:spPr>
              <a:xfrm>
                <a:off x="4787977" y="1942560"/>
                <a:ext cx="1804476" cy="1518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(2) Nó có đặc điểm gì? 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(hình dạng, màu sắc,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…)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66012D-696E-497D-9A23-57CAB41963EE}"/>
                </a:ext>
              </a:extLst>
            </p:cNvPr>
            <p:cNvGrpSpPr/>
            <p:nvPr/>
          </p:nvGrpSpPr>
          <p:grpSpPr>
            <a:xfrm>
              <a:off x="3921621" y="5046811"/>
              <a:ext cx="4413183" cy="1263481"/>
              <a:chOff x="1743586" y="3867973"/>
              <a:chExt cx="3369674" cy="984770"/>
            </a:xfrm>
          </p:grpSpPr>
          <p:sp>
            <p:nvSpPr>
              <p:cNvPr id="23" name="Rounded Rectangle 50">
                <a:extLst>
                  <a:ext uri="{FF2B5EF4-FFF2-40B4-BE49-F238E27FC236}">
                    <a16:creationId xmlns:a16="http://schemas.microsoft.com/office/drawing/2014/main" id="{6C26BF22-6C8D-4F18-A4F0-11EAD0C02F29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FF84EC-8B98-4422-B611-2F576C10EEBA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83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(3)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E001CD-C591-4AB3-8313-20990EC68130}"/>
                </a:ext>
              </a:extLst>
            </p:cNvPr>
            <p:cNvGrpSpPr/>
            <p:nvPr/>
          </p:nvGrpSpPr>
          <p:grpSpPr>
            <a:xfrm>
              <a:off x="1320054" y="2532291"/>
              <a:ext cx="2326838" cy="2135148"/>
              <a:chOff x="-217109" y="1792813"/>
              <a:chExt cx="2226045" cy="1611651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E68DF596-1100-4F86-AD91-DD1D2E331DED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6C2FFD-B51D-44CC-9545-C3D4B38CF856}"/>
                  </a:ext>
                </a:extLst>
              </p:cNvPr>
              <p:cNvSpPr txBox="1"/>
              <p:nvPr/>
            </p:nvSpPr>
            <p:spPr>
              <a:xfrm>
                <a:off x="-217109" y="1886236"/>
                <a:ext cx="2188876" cy="151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(4)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đó như thế nào?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E71A91-A0DE-48E7-987F-D1409400AA67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B2D7C8-7C36-4051-9978-9F7A423E4800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78927"/>
              <a:chOff x="2282035" y="823636"/>
              <a:chExt cx="2293928" cy="863850"/>
            </a:xfrm>
          </p:grpSpPr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4F6EE48D-B862-4B8D-BA59-50A0A0DEA4CF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7CE23F-E854-49D4-93A8-596A679C1B74}"/>
                  </a:ext>
                </a:extLst>
              </p:cNvPr>
              <p:cNvSpPr txBox="1"/>
              <p:nvPr/>
            </p:nvSpPr>
            <p:spPr>
              <a:xfrm>
                <a:off x="2282035" y="826096"/>
                <a:ext cx="2293928" cy="86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(1)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1E77AD-82D9-4293-B019-F42D0E3A40C2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4BA4E9-E54E-4504-80AE-0A6C9263C3EA}"/>
              </a:ext>
            </a:extLst>
          </p:cNvPr>
          <p:cNvCxnSpPr/>
          <p:nvPr/>
        </p:nvCxnSpPr>
        <p:spPr>
          <a:xfrm>
            <a:off x="6429375" y="1378917"/>
            <a:ext cx="0" cy="25254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323F98-4400-4594-880D-EE8A64420079}"/>
              </a:ext>
            </a:extLst>
          </p:cNvPr>
          <p:cNvSpPr txBox="1"/>
          <p:nvPr/>
        </p:nvSpPr>
        <p:spPr>
          <a:xfrm>
            <a:off x="6688007" y="1537451"/>
            <a:ext cx="114005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baseline="-250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C515F-0D66-441E-A31C-D538CB34B73F}"/>
              </a:ext>
            </a:extLst>
          </p:cNvPr>
          <p:cNvSpPr txBox="1"/>
          <p:nvPr/>
        </p:nvSpPr>
        <p:spPr>
          <a:xfrm>
            <a:off x="8326375" y="2043569"/>
            <a:ext cx="1295547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baseline="-250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endParaRPr lang="en-US" sz="3200" b="1" baseline="-25000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80981" y="1056920"/>
            <a:ext cx="98915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0980" y="428826"/>
            <a:ext cx="7067333" cy="74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18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4218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b="1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4218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ngồi</a:t>
            </a:r>
            <a:endParaRPr lang="en-US" sz="4218" b="1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0026493" y="2089748"/>
            <a:ext cx="568810" cy="568810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843" tIns="42860" rIns="170843" bIns="183641" numCol="1" spcCol="1270" anchor="ctr" anchorCtr="0">
            <a:noAutofit/>
          </a:bodyPr>
          <a:lstStyle/>
          <a:p>
            <a:pPr algn="ctr" defTabSz="1500063" fontAlgn="auto">
              <a:lnSpc>
                <a:spcPct val="90000"/>
              </a:lnSpc>
              <a:spcAft>
                <a:spcPct val="35000"/>
              </a:spcAft>
            </a:pPr>
            <a:endParaRPr lang="en-US" sz="3375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260240" y="3548487"/>
            <a:ext cx="568810" cy="568810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843" tIns="42860" rIns="170843" bIns="183641" numCol="1" spcCol="1270" anchor="ctr" anchorCtr="0">
            <a:noAutofit/>
          </a:bodyPr>
          <a:lstStyle/>
          <a:p>
            <a:pPr algn="ctr" defTabSz="1500063" fontAlgn="auto">
              <a:lnSpc>
                <a:spcPct val="90000"/>
              </a:lnSpc>
              <a:spcAft>
                <a:spcPct val="35000"/>
              </a:spcAft>
            </a:pPr>
            <a:endParaRPr lang="en-US" sz="3375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31" y="2764825"/>
            <a:ext cx="5744347" cy="44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305416" y="1175384"/>
            <a:ext cx="6289888" cy="9365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81494" y="2646362"/>
            <a:ext cx="6370377" cy="93654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0063" fontAlgn="auto">
              <a:lnSpc>
                <a:spcPct val="90000"/>
              </a:lnSpc>
              <a:spcAft>
                <a:spcPct val="35000"/>
              </a:spcAft>
            </a:pPr>
            <a:r>
              <a:rPr lang="en-US" sz="2953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953" dirty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770742" y="4157774"/>
            <a:ext cx="5903205" cy="93654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0063" fontAlgn="auto">
              <a:lnSpc>
                <a:spcPct val="90000"/>
              </a:lnSpc>
              <a:spcAft>
                <a:spcPct val="35000"/>
              </a:spcAft>
            </a:pPr>
            <a:r>
              <a:rPr lang="en-US" sz="2953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73447" y="5671590"/>
            <a:ext cx="6005877" cy="936547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00063" fontAlgn="auto">
              <a:lnSpc>
                <a:spcPct val="90000"/>
              </a:lnSpc>
              <a:spcAft>
                <a:spcPct val="35000"/>
              </a:spcAft>
            </a:pPr>
            <a:r>
              <a:rPr lang="en-US" sz="2953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953" dirty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595303" y="5120229"/>
            <a:ext cx="568810" cy="568810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843" tIns="42860" rIns="170843" bIns="183641" numCol="1" spcCol="1270" anchor="ctr" anchorCtr="0">
            <a:noAutofit/>
          </a:bodyPr>
          <a:lstStyle/>
          <a:p>
            <a:pPr algn="ctr" defTabSz="1500063" fontAlgn="auto">
              <a:lnSpc>
                <a:spcPct val="90000"/>
              </a:lnSpc>
              <a:spcAft>
                <a:spcPct val="35000"/>
              </a:spcAft>
            </a:pPr>
            <a:endParaRPr lang="en-US" sz="3375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575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BAC8BC-9C11-4870-AC01-F006E82E8539}"/>
              </a:ext>
            </a:extLst>
          </p:cNvPr>
          <p:cNvCxnSpPr/>
          <p:nvPr/>
        </p:nvCxnSpPr>
        <p:spPr>
          <a:xfrm>
            <a:off x="1998441" y="962886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555C69-2A37-40F1-85EB-F488F3135E32}"/>
              </a:ext>
            </a:extLst>
          </p:cNvPr>
          <p:cNvCxnSpPr/>
          <p:nvPr/>
        </p:nvCxnSpPr>
        <p:spPr>
          <a:xfrm>
            <a:off x="6313462" y="1445669"/>
            <a:ext cx="0" cy="5050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6BA363B-1AD5-4498-B348-B7BD7FD1F488}"/>
              </a:ext>
            </a:extLst>
          </p:cNvPr>
          <p:cNvSpPr/>
          <p:nvPr/>
        </p:nvSpPr>
        <p:spPr>
          <a:xfrm>
            <a:off x="6688007" y="3971108"/>
            <a:ext cx="4741817" cy="27301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904AF-9994-4A69-8FC5-ED0D8289E2B4}"/>
              </a:ext>
            </a:extLst>
          </p:cNvPr>
          <p:cNvSpPr/>
          <p:nvPr/>
        </p:nvSpPr>
        <p:spPr>
          <a:xfrm>
            <a:off x="1685109" y="414180"/>
            <a:ext cx="9744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Viết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– 6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7B06A-F6A6-4A08-AF08-A6DA76C5D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78" y="1356383"/>
            <a:ext cx="5731438" cy="25254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08F205-AEF9-4147-B873-AFA73A297A84}"/>
              </a:ext>
            </a:extLst>
          </p:cNvPr>
          <p:cNvGrpSpPr/>
          <p:nvPr/>
        </p:nvGrpSpPr>
        <p:grpSpPr>
          <a:xfrm>
            <a:off x="0" y="1816125"/>
            <a:ext cx="6359445" cy="3315193"/>
            <a:chOff x="1320054" y="1271821"/>
            <a:chExt cx="9644982" cy="503847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DAF0F4-B56A-4648-9731-CBB5505BCD23}"/>
                </a:ext>
              </a:extLst>
            </p:cNvPr>
            <p:cNvCxnSpPr>
              <a:cxnSpLocks/>
            </p:cNvCxnSpPr>
            <p:nvPr/>
          </p:nvCxnSpPr>
          <p:spPr>
            <a:xfrm>
              <a:off x="3627457" y="3616683"/>
              <a:ext cx="1507425" cy="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A7136A-3573-4294-A796-83980C12E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9055" y="3599568"/>
              <a:ext cx="2107281" cy="17115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C56E68-B49B-47C1-9AE6-850E742D0608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 flipV="1">
              <a:off x="6119290" y="4721277"/>
              <a:ext cx="2" cy="325534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546582-76AA-4CDB-8C14-A0B6737A4A9F}"/>
                </a:ext>
              </a:extLst>
            </p:cNvPr>
            <p:cNvGrpSpPr/>
            <p:nvPr/>
          </p:nvGrpSpPr>
          <p:grpSpPr>
            <a:xfrm>
              <a:off x="4985458" y="2568678"/>
              <a:ext cx="2221083" cy="2152599"/>
              <a:chOff x="2790444" y="2050473"/>
              <a:chExt cx="1450117" cy="110646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B8991C-2496-4DE7-B368-74DE1EC4186A}"/>
                  </a:ext>
                </a:extLst>
              </p:cNvPr>
              <p:cNvSpPr/>
              <p:nvPr/>
            </p:nvSpPr>
            <p:spPr>
              <a:xfrm>
                <a:off x="2826318" y="2050473"/>
                <a:ext cx="1408783" cy="1106467"/>
              </a:xfrm>
              <a:prstGeom prst="ellipse">
                <a:avLst/>
              </a:prstGeom>
              <a:solidFill>
                <a:srgbClr val="BAE5E4"/>
              </a:solidFill>
              <a:ln w="25400" cap="flat" cmpd="sng" algn="ctr">
                <a:solidFill>
                  <a:srgbClr val="BAE5E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75B52F-6D37-4095-AF6C-9EA8541DFFAA}"/>
                  </a:ext>
                </a:extLst>
              </p:cNvPr>
              <p:cNvSpPr txBox="1"/>
              <p:nvPr/>
            </p:nvSpPr>
            <p:spPr>
              <a:xfrm>
                <a:off x="2790444" y="2305423"/>
                <a:ext cx="1450117" cy="55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endParaRPr kumimoji="0" lang="x-non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7C1C89-2537-4C49-B9B2-011C874D75C7}"/>
                </a:ext>
              </a:extLst>
            </p:cNvPr>
            <p:cNvGrpSpPr/>
            <p:nvPr/>
          </p:nvGrpSpPr>
          <p:grpSpPr>
            <a:xfrm>
              <a:off x="8392839" y="2400375"/>
              <a:ext cx="2572197" cy="2129157"/>
              <a:chOff x="4787977" y="1884218"/>
              <a:chExt cx="1804476" cy="1607128"/>
            </a:xfrm>
          </p:grpSpPr>
          <p:sp>
            <p:nvSpPr>
              <p:cNvPr id="25" name="Rounded Rectangle 49">
                <a:extLst>
                  <a:ext uri="{FF2B5EF4-FFF2-40B4-BE49-F238E27FC236}">
                    <a16:creationId xmlns:a16="http://schemas.microsoft.com/office/drawing/2014/main" id="{50E614A5-0C8D-4959-8FD1-7D9D9E022D59}"/>
                  </a:ext>
                </a:extLst>
              </p:cNvPr>
              <p:cNvSpPr/>
              <p:nvPr/>
            </p:nvSpPr>
            <p:spPr>
              <a:xfrm>
                <a:off x="4830610" y="1884218"/>
                <a:ext cx="1666293" cy="1607128"/>
              </a:xfrm>
              <a:prstGeom prst="roundRect">
                <a:avLst/>
              </a:prstGeom>
              <a:solidFill>
                <a:srgbClr val="FC7D77">
                  <a:lumMod val="40000"/>
                  <a:lumOff val="60000"/>
                </a:srgbClr>
              </a:solidFill>
              <a:ln w="25400" cap="flat" cmpd="sng" algn="ctr">
                <a:solidFill>
                  <a:srgbClr val="FC7D77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5D3A08-AAC6-4001-914A-491ACDD0E875}"/>
                  </a:ext>
                </a:extLst>
              </p:cNvPr>
              <p:cNvSpPr txBox="1"/>
              <p:nvPr/>
            </p:nvSpPr>
            <p:spPr>
              <a:xfrm>
                <a:off x="4787977" y="1942560"/>
                <a:ext cx="1804476" cy="1518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(2) Nó có đặc điểm gì? 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(hình dạng, màu sắc,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chất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liệu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…)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66012D-696E-497D-9A23-57CAB41963EE}"/>
                </a:ext>
              </a:extLst>
            </p:cNvPr>
            <p:cNvGrpSpPr/>
            <p:nvPr/>
          </p:nvGrpSpPr>
          <p:grpSpPr>
            <a:xfrm>
              <a:off x="3921621" y="5046811"/>
              <a:ext cx="4413183" cy="1263481"/>
              <a:chOff x="1743586" y="3867973"/>
              <a:chExt cx="3369674" cy="984770"/>
            </a:xfrm>
          </p:grpSpPr>
          <p:sp>
            <p:nvSpPr>
              <p:cNvPr id="23" name="Rounded Rectangle 50">
                <a:extLst>
                  <a:ext uri="{FF2B5EF4-FFF2-40B4-BE49-F238E27FC236}">
                    <a16:creationId xmlns:a16="http://schemas.microsoft.com/office/drawing/2014/main" id="{6C26BF22-6C8D-4F18-A4F0-11EAD0C02F29}"/>
                  </a:ext>
                </a:extLst>
              </p:cNvPr>
              <p:cNvSpPr/>
              <p:nvPr/>
            </p:nvSpPr>
            <p:spPr>
              <a:xfrm>
                <a:off x="1813995" y="3867973"/>
                <a:ext cx="3299265" cy="965116"/>
              </a:xfrm>
              <a:prstGeom prst="roundRect">
                <a:avLst/>
              </a:prstGeom>
              <a:solidFill>
                <a:srgbClr val="D7EDA9"/>
              </a:solidFill>
              <a:ln w="25400" cap="flat" cmpd="sng" algn="ctr">
                <a:solidFill>
                  <a:srgbClr val="F4F6D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FF84EC-8B98-4422-B611-2F576C10EEBA}"/>
                  </a:ext>
                </a:extLst>
              </p:cNvPr>
              <p:cNvSpPr txBox="1"/>
              <p:nvPr/>
            </p:nvSpPr>
            <p:spPr>
              <a:xfrm>
                <a:off x="1743586" y="4014211"/>
                <a:ext cx="3299265" cy="83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(3)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Công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E001CD-C591-4AB3-8313-20990EC68130}"/>
                </a:ext>
              </a:extLst>
            </p:cNvPr>
            <p:cNvGrpSpPr/>
            <p:nvPr/>
          </p:nvGrpSpPr>
          <p:grpSpPr>
            <a:xfrm>
              <a:off x="1320054" y="2532291"/>
              <a:ext cx="2326838" cy="2135148"/>
              <a:chOff x="-217109" y="1792813"/>
              <a:chExt cx="2226045" cy="1611651"/>
            </a:xfrm>
          </p:grpSpPr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E68DF596-1100-4F86-AD91-DD1D2E331DED}"/>
                  </a:ext>
                </a:extLst>
              </p:cNvPr>
              <p:cNvSpPr/>
              <p:nvPr/>
            </p:nvSpPr>
            <p:spPr>
              <a:xfrm>
                <a:off x="-212299" y="1792813"/>
                <a:ext cx="2221235" cy="1607128"/>
              </a:xfrm>
              <a:prstGeom prst="roundRect">
                <a:avLst/>
              </a:prstGeom>
              <a:solidFill>
                <a:srgbClr val="FFAB40">
                  <a:lumMod val="20000"/>
                  <a:lumOff val="80000"/>
                </a:srgbClr>
              </a:solidFill>
              <a:ln w="25400" cap="flat" cmpd="sng" algn="ctr">
                <a:solidFill>
                  <a:srgbClr val="FFAB40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6C2FFD-B51D-44CC-9545-C3D4B38CF856}"/>
                  </a:ext>
                </a:extLst>
              </p:cNvPr>
              <p:cNvSpPr txBox="1"/>
              <p:nvPr/>
            </p:nvSpPr>
            <p:spPr>
              <a:xfrm>
                <a:off x="-217109" y="1886236"/>
                <a:ext cx="2188876" cy="151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(4)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E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quản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đó như thế nào?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E71A91-A0DE-48E7-987F-D1409400AA67}"/>
                </a:ext>
              </a:extLst>
            </p:cNvPr>
            <p:cNvCxnSpPr>
              <a:cxnSpLocks/>
            </p:cNvCxnSpPr>
            <p:nvPr/>
          </p:nvCxnSpPr>
          <p:spPr>
            <a:xfrm>
              <a:off x="6119290" y="2254548"/>
              <a:ext cx="0" cy="314130"/>
            </a:xfrm>
            <a:prstGeom prst="line">
              <a:avLst/>
            </a:prstGeom>
            <a:noFill/>
            <a:ln w="76200" cap="flat" cmpd="sng" algn="ctr">
              <a:solidFill>
                <a:srgbClr val="3F9795"/>
              </a:solidFill>
              <a:prstDash val="solid"/>
            </a:ln>
            <a:effectLst/>
          </p:spPr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B2D7C8-7C36-4051-9978-9F7A423E4800}"/>
                </a:ext>
              </a:extLst>
            </p:cNvPr>
            <p:cNvGrpSpPr/>
            <p:nvPr/>
          </p:nvGrpSpPr>
          <p:grpSpPr>
            <a:xfrm>
              <a:off x="4797806" y="1271821"/>
              <a:ext cx="2653907" cy="1078927"/>
              <a:chOff x="2282035" y="823636"/>
              <a:chExt cx="2293928" cy="863850"/>
            </a:xfrm>
          </p:grpSpPr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4F6EE48D-B862-4B8D-BA59-50A0A0DEA4CF}"/>
                  </a:ext>
                </a:extLst>
              </p:cNvPr>
              <p:cNvSpPr/>
              <p:nvPr/>
            </p:nvSpPr>
            <p:spPr>
              <a:xfrm>
                <a:off x="2356700" y="823636"/>
                <a:ext cx="2219253" cy="803564"/>
              </a:xfrm>
              <a:prstGeom prst="roundRect">
                <a:avLst/>
              </a:prstGeom>
              <a:solidFill>
                <a:srgbClr val="A889CC">
                  <a:lumMod val="20000"/>
                  <a:lumOff val="80000"/>
                </a:srgbClr>
              </a:solidFill>
              <a:ln w="25400" cap="flat" cmpd="sng" algn="ctr">
                <a:solidFill>
                  <a:srgbClr val="A889CC">
                    <a:lumMod val="20000"/>
                    <a:lumOff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7CE23F-E854-49D4-93A8-596A679C1B74}"/>
                  </a:ext>
                </a:extLst>
              </p:cNvPr>
              <p:cNvSpPr txBox="1"/>
              <p:nvPr/>
            </p:nvSpPr>
            <p:spPr>
              <a:xfrm>
                <a:off x="2282035" y="826096"/>
                <a:ext cx="2293928" cy="86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(1)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Giới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thiệu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đồ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dùng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vi-V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  <a:endParaRPr kumimoji="0" lang="x-non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1E77AD-82D9-4293-B019-F42D0E3A40C2}"/>
                </a:ext>
              </a:extLst>
            </p:cNvPr>
            <p:cNvSpPr/>
            <p:nvPr/>
          </p:nvSpPr>
          <p:spPr>
            <a:xfrm>
              <a:off x="5122104" y="2656059"/>
              <a:ext cx="1981059" cy="1960664"/>
            </a:xfrm>
            <a:prstGeom prst="ellipse">
              <a:avLst/>
            </a:prstGeom>
            <a:noFill/>
            <a:ln w="25400" cap="flat" cmpd="sng" algn="ctr">
              <a:solidFill>
                <a:srgbClr val="BAE5E4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4BA4E9-E54E-4504-80AE-0A6C9263C3EA}"/>
              </a:ext>
            </a:extLst>
          </p:cNvPr>
          <p:cNvCxnSpPr/>
          <p:nvPr/>
        </p:nvCxnSpPr>
        <p:spPr>
          <a:xfrm>
            <a:off x="6429375" y="1378917"/>
            <a:ext cx="0" cy="25254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btnInknoeActivity">
            <a:extLst>
              <a:ext uri="{FF2B5EF4-FFF2-40B4-BE49-F238E27FC236}">
                <a16:creationId xmlns:a16="http://schemas.microsoft.com/office/drawing/2014/main" id="{9044B435-3C99-4BAF-8969-BFA9AC176C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37" y="6164740"/>
            <a:ext cx="2219546" cy="5715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134B70-7EFA-4774-B273-02FF64E26BCA}"/>
              </a:ext>
            </a:extLst>
          </p:cNvPr>
          <p:cNvSpPr txBox="1"/>
          <p:nvPr/>
        </p:nvSpPr>
        <p:spPr>
          <a:xfrm>
            <a:off x="6688007" y="1537451"/>
            <a:ext cx="1140056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baseline="-250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F06061-8D4B-4F28-AD76-D6B62852A851}"/>
              </a:ext>
            </a:extLst>
          </p:cNvPr>
          <p:cNvSpPr txBox="1"/>
          <p:nvPr/>
        </p:nvSpPr>
        <p:spPr>
          <a:xfrm>
            <a:off x="8326375" y="2043569"/>
            <a:ext cx="1295547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baseline="-25000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baseline="-25000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endParaRPr lang="en-US" sz="3200" b="1" baseline="-25000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101BB3-2430-4D1B-A184-C9D135BFA755}"/>
              </a:ext>
            </a:extLst>
          </p:cNvPr>
          <p:cNvCxnSpPr/>
          <p:nvPr/>
        </p:nvCxnSpPr>
        <p:spPr>
          <a:xfrm>
            <a:off x="1685109" y="1096045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85C04A7-AFE6-42FF-9945-206CD39326B8}"/>
              </a:ext>
            </a:extLst>
          </p:cNvPr>
          <p:cNvSpPr/>
          <p:nvPr/>
        </p:nvSpPr>
        <p:spPr>
          <a:xfrm>
            <a:off x="1685109" y="414180"/>
            <a:ext cx="9744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– 6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3625191A-416C-416D-BF2E-FBFB10AB016A}"/>
              </a:ext>
            </a:extLst>
          </p:cNvPr>
          <p:cNvSpPr/>
          <p:nvPr/>
        </p:nvSpPr>
        <p:spPr>
          <a:xfrm>
            <a:off x="4836514" y="1914314"/>
            <a:ext cx="7369386" cy="3843283"/>
          </a:xfrm>
          <a:prstGeom prst="wedgeRoundRectCallout">
            <a:avLst>
              <a:gd name="adj1" fmla="val -65759"/>
              <a:gd name="adj2" fmla="val 3178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13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482163" indent="-482163" defTabSz="964326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82163" indent="-482163" defTabSz="964326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96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82152" indent="-482152" defTabSz="964326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1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01792" indent="-401792" defTabSz="964326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813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F8C8E-59CA-4A57-A117-A35181773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8" y="2151403"/>
            <a:ext cx="3495781" cy="43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302425"/>
            <a:ext cx="12858045" cy="29302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953824" y="1602483"/>
            <a:ext cx="841118" cy="841118"/>
            <a:chOff x="3529981" y="507683"/>
            <a:chExt cx="598350" cy="598350"/>
          </a:xfrm>
        </p:grpSpPr>
        <p:sp>
          <p:nvSpPr>
            <p:cNvPr id="7" name="椭圆 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3596778" y="558516"/>
              <a:ext cx="489432" cy="4966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23375" y="3589479"/>
            <a:ext cx="841118" cy="841118"/>
            <a:chOff x="3529981" y="507683"/>
            <a:chExt cx="598350" cy="598350"/>
          </a:xfrm>
        </p:grpSpPr>
        <p:sp>
          <p:nvSpPr>
            <p:cNvPr id="13" name="椭圆 12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8"/>
            <p:cNvSpPr txBox="1"/>
            <p:nvPr/>
          </p:nvSpPr>
          <p:spPr>
            <a:xfrm>
              <a:off x="3588031" y="598153"/>
              <a:ext cx="489432" cy="4966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9A4ED0-2FDD-4DD0-86A2-DE4E8222D9BE}"/>
              </a:ext>
            </a:extLst>
          </p:cNvPr>
          <p:cNvSpPr txBox="1"/>
          <p:nvPr/>
        </p:nvSpPr>
        <p:spPr>
          <a:xfrm>
            <a:off x="3874949" y="1730654"/>
            <a:ext cx="739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FF7129-799B-4C22-856F-32CAC946E7DF}"/>
              </a:ext>
            </a:extLst>
          </p:cNvPr>
          <p:cNvSpPr txBox="1"/>
          <p:nvPr/>
        </p:nvSpPr>
        <p:spPr>
          <a:xfrm>
            <a:off x="3794942" y="3482451"/>
            <a:ext cx="747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– 5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7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6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9" grpId="0"/>
          <p:bldP spid="10" grpId="0"/>
          <p:bldP spid="11" grpId="0"/>
          <p:bldP spid="2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4845199" y="181176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Ba lô 3D Jump Phong Cách 2D Vẽ Cartoon Túi Giấy Comic Backpack Messenger  Tote Thời Trang Dễ Thương Túi Sinh Viên Unisex Bolos 4 màu|backpack  3d|backpack messengercomic backpack - AliExpress">
            <a:extLst>
              <a:ext uri="{FF2B5EF4-FFF2-40B4-BE49-F238E27FC236}">
                <a16:creationId xmlns:a16="http://schemas.microsoft.com/office/drawing/2014/main" id="{A32CA6A8-408B-4B68-B722-CA877CA6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750" l="10000" r="90000">
                        <a14:foregroundMark x1="41750" y1="91500" x2="51125" y2="90875"/>
                        <a14:foregroundMark x1="51125" y1="90875" x2="59250" y2="91750"/>
                        <a14:foregroundMark x1="59250" y1="91750" x2="68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633" y="4264397"/>
            <a:ext cx="2896245" cy="28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2.16857E-6 L 0.48098 -0.089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9" y="-4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52" y="3472308"/>
            <a:ext cx="12858045" cy="3760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69DE2-B004-455B-B4FC-764A85935933}"/>
              </a:ext>
            </a:extLst>
          </p:cNvPr>
          <p:cNvSpPr txBox="1"/>
          <p:nvPr/>
        </p:nvSpPr>
        <p:spPr>
          <a:xfrm>
            <a:off x="2972991" y="1816125"/>
            <a:ext cx="747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3497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3323574" y="1593500"/>
            <a:ext cx="3744416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50B34C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Dẻo</a:t>
            </a:r>
            <a:r>
              <a:rPr lang="en-US" sz="2800" baseline="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giầy</a:t>
            </a:r>
            <a:endParaRPr lang="en-US" sz="2800" dirty="0">
              <a:solidFill>
                <a:srgbClr val="50B34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baseline="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aseline="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cục tẩy">
            <a:extLst>
              <a:ext uri="{FF2B5EF4-FFF2-40B4-BE49-F238E27FC236}">
                <a16:creationId xmlns:a16="http://schemas.microsoft.com/office/drawing/2014/main" id="{E6CEBABA-9178-491C-934E-2D38525F2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4" t="11697" r="4326" b="11697"/>
          <a:stretch/>
        </p:blipFill>
        <p:spPr bwMode="auto">
          <a:xfrm>
            <a:off x="7941543" y="2896245"/>
            <a:ext cx="2160240" cy="29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77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6395094" y="1097953"/>
            <a:ext cx="57700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vằn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50B34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endParaRPr lang="en-US" sz="2800" dirty="0">
              <a:solidFill>
                <a:srgbClr val="50B34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endParaRPr lang="en-US" sz="2800" dirty="0">
              <a:solidFill>
                <a:srgbClr val="50B34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rgbClr val="50B34C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Đọc dàn bài cho bài văn Tả cái thước kẻ của em sau đây và cho biế">
            <a:extLst>
              <a:ext uri="{FF2B5EF4-FFF2-40B4-BE49-F238E27FC236}">
                <a16:creationId xmlns:a16="http://schemas.microsoft.com/office/drawing/2014/main" id="{D58F732A-F4C1-4647-8BB5-AA1A50C1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735">
            <a:off x="2434255" y="3220919"/>
            <a:ext cx="3076803" cy="20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6213351" y="1582264"/>
            <a:ext cx="5770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B34C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Cuốn Sách Hoạt Hình Vẽ Đọc - Sách phim hoạt hình 668*723 minh bạch Png Tải  về miễn phí - Khu Vực, Cười, điện Màu Xanh.">
            <a:extLst>
              <a:ext uri="{FF2B5EF4-FFF2-40B4-BE49-F238E27FC236}">
                <a16:creationId xmlns:a16="http://schemas.microsoft.com/office/drawing/2014/main" id="{FD2B88BE-403E-4214-92C0-36E53284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2" b="96154" l="4167" r="96759">
                        <a14:foregroundMark x1="28704" y1="9829" x2="30093" y2="34188"/>
                        <a14:foregroundMark x1="30093" y1="34188" x2="19907" y2="67949"/>
                        <a14:foregroundMark x1="19907" y1="67949" x2="9259" y2="50427"/>
                        <a14:foregroundMark x1="9259" y1="50427" x2="17593" y2="23077"/>
                        <a14:foregroundMark x1="6019" y1="80342" x2="61111" y2="91880"/>
                        <a14:foregroundMark x1="7870" y1="62821" x2="40278" y2="69658"/>
                        <a14:foregroundMark x1="4167" y1="73504" x2="44907" y2="72650"/>
                        <a14:foregroundMark x1="48611" y1="68803" x2="53241" y2="85897"/>
                        <a14:foregroundMark x1="53241" y1="85897" x2="53241" y2="84615"/>
                        <a14:foregroundMark x1="29167" y1="58974" x2="37963" y2="82906"/>
                        <a14:foregroundMark x1="7407" y1="69231" x2="33333" y2="83761"/>
                        <a14:foregroundMark x1="88426" y1="23932" x2="76852" y2="89744"/>
                        <a14:foregroundMark x1="62500" y1="96154" x2="71296" y2="96581"/>
                        <a14:foregroundMark x1="29630" y1="62393" x2="55556" y2="68376"/>
                        <a14:foregroundMark x1="33333" y1="19231" x2="58796" y2="32479"/>
                        <a14:foregroundMark x1="50000" y1="25641" x2="53241" y2="50855"/>
                        <a14:foregroundMark x1="60185" y1="20085" x2="59259" y2="47436"/>
                        <a14:foregroundMark x1="41204" y1="73932" x2="43981" y2="82906"/>
                        <a14:foregroundMark x1="93981" y1="13248" x2="92130" y2="23932"/>
                        <a14:foregroundMark x1="35185" y1="3846" x2="85185" y2="9402"/>
                        <a14:foregroundMark x1="30556" y1="2564" x2="75463" y2="18803"/>
                        <a14:foregroundMark x1="75463" y1="18803" x2="77778" y2="18376"/>
                        <a14:foregroundMark x1="97222" y1="11538" x2="97222" y2="16239"/>
                        <a14:foregroundMark x1="62037" y1="2137" x2="64815" y2="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657" y="2896245"/>
            <a:ext cx="2489448" cy="26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4135E-6 L 0.47433 0.012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6" y="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5493271" y="1744117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phau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ngòm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4BC3E7-D601-43B0-A185-C4BA5A6E8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444" y1="37946" x2="52444" y2="37946"/>
                        <a14:foregroundMark x1="59556" y1="37946" x2="59556" y2="37946"/>
                        <a14:foregroundMark x1="52889" y1="36607" x2="52889" y2="36607"/>
                        <a14:foregroundMark x1="75556" y1="43750" x2="75556" y2="43750"/>
                        <a14:foregroundMark x1="74667" y1="37946" x2="74667" y2="37946"/>
                        <a14:foregroundMark x1="49333" y1="65625" x2="49333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542" y="2863893"/>
            <a:ext cx="3008215" cy="29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48776 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5D14C-B8AD-4514-B456-2BB9CE222F0E}"/>
              </a:ext>
            </a:extLst>
          </p:cNvPr>
          <p:cNvSpPr txBox="1"/>
          <p:nvPr/>
        </p:nvSpPr>
        <p:spPr>
          <a:xfrm>
            <a:off x="1244799" y="70903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ộ sưu tập những hình ảnh dấu chấm hỏi đẹp, sáng tạo nhất">
            <a:extLst>
              <a:ext uri="{FF2B5EF4-FFF2-40B4-BE49-F238E27FC236}">
                <a16:creationId xmlns:a16="http://schemas.microsoft.com/office/drawing/2014/main" id="{FA8C2D0C-FC65-441E-8F40-8F91CF922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7" b="90000" l="10000" r="90000">
                        <a14:foregroundMark x1="51667" y1="9357" x2="51667" y2="9357"/>
                        <a14:foregroundMark x1="54167" y1="76500" x2="54167" y2="76500"/>
                        <a14:foregroundMark x1="51354" y1="70714" x2="51354" y2="70714"/>
                        <a14:foregroundMark x1="56719" y1="69500" x2="56719" y2="69500"/>
                        <a14:foregroundMark x1="57031" y1="69143" x2="57031" y2="69143"/>
                        <a14:foregroundMark x1="57865" y1="70714" x2="57865" y2="70714"/>
                        <a14:foregroundMark x1="64688" y1="78071" x2="64688" y2="78071"/>
                        <a14:foregroundMark x1="64115" y1="83071" x2="64115" y2="83071"/>
                        <a14:foregroundMark x1="66667" y1="76500" x2="66667" y2="76500"/>
                        <a14:foregroundMark x1="66094" y1="76500" x2="63802" y2="83857"/>
                        <a14:foregroundMark x1="45156" y1="71857" x2="45990" y2="78857"/>
                        <a14:foregroundMark x1="52500" y1="70714" x2="60677" y2="70286"/>
                        <a14:foregroundMark x1="49115" y1="72643" x2="57604" y2="67214"/>
                        <a14:foregroundMark x1="42865" y1="72214" x2="5390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" y="519981"/>
            <a:ext cx="1404895" cy="10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0812E-2ED0-4EF2-941D-6C56A8B61292}"/>
              </a:ext>
            </a:extLst>
          </p:cNvPr>
          <p:cNvSpPr txBox="1"/>
          <p:nvPr/>
        </p:nvSpPr>
        <p:spPr>
          <a:xfrm>
            <a:off x="5421263" y="1744117"/>
            <a:ext cx="6562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D3D38-758C-481B-B524-141DF0BD3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5139" y="2863893"/>
            <a:ext cx="2325409" cy="29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48776 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C00E1FEB-4C50-4425-832E-221595474698}"/>
              </a:ext>
            </a:extLst>
          </p:cNvPr>
          <p:cNvSpPr txBox="1"/>
          <p:nvPr/>
        </p:nvSpPr>
        <p:spPr>
          <a:xfrm>
            <a:off x="1676847" y="1795956"/>
            <a:ext cx="97210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đoạn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văn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giới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thiệu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đồ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dùng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học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0B34C">
                    <a:lumMod val="60000"/>
                    <a:lumOff val="40000"/>
                  </a:srgbClr>
                </a:solidFill>
                <a:effectLst>
                  <a:outerShdw dist="63500" dir="2700000" algn="tl">
                    <a:srgbClr val="000000"/>
                  </a:outerShdw>
                </a:effectLst>
                <a:uLnTx/>
                <a:uFillTx/>
                <a:latin typeface="UTM Showcard" panose="02040603050506020204" pitchFamily="18" charset="0"/>
                <a:ea typeface="宋体" panose="02010600030101010101" pitchFamily="2" charset="-122"/>
                <a:cs typeface="+mn-cs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0B34C">
                  <a:lumMod val="60000"/>
                  <a:lumOff val="40000"/>
                </a:srgbClr>
              </a:solidFill>
              <a:effectLst>
                <a:outerShdw dist="63500" dir="2700000" algn="tl">
                  <a:srgbClr val="000000"/>
                </a:outerShdw>
              </a:effectLst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学校幼儿教育PPT模板"/>
  <p:tag name="INKNOELEADERBOARD" val="9062282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1235</Words>
  <Application>Microsoft Office PowerPoint</Application>
  <PresentationFormat>Custom</PresentationFormat>
  <Paragraphs>190</Paragraphs>
  <Slides>30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宋体</vt:lpstr>
      <vt:lpstr>#9Slide03 Ample</vt:lpstr>
      <vt:lpstr>#9Slide03 Nanami Rounded Light</vt:lpstr>
      <vt:lpstr>Aachen</vt:lpstr>
      <vt:lpstr>Arial</vt:lpstr>
      <vt:lpstr>Arial Rounded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Showcard</vt:lpstr>
      <vt:lpstr>www.33ppt.com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学校幼儿教育PPT模板</dc:title>
  <dc:subject>www.33ppt.com</dc:subject>
  <dc:creator/>
  <cp:keywords>www.33ppt.com</cp:keywords>
  <dc:description>www.33ppt.com</dc:description>
  <cp:lastModifiedBy/>
  <cp:revision>1</cp:revision>
  <dcterms:created xsi:type="dcterms:W3CDTF">2016-10-17T14:00:15Z</dcterms:created>
  <dcterms:modified xsi:type="dcterms:W3CDTF">2024-03-29T03:06:10Z</dcterms:modified>
  <cp:category>www.33ppt.com</cp:category>
</cp:coreProperties>
</file>