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4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5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6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7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  <p:sldMasterId id="2147483713" r:id="rId3"/>
    <p:sldMasterId id="2147483718" r:id="rId4"/>
    <p:sldMasterId id="2147483730" r:id="rId5"/>
    <p:sldMasterId id="2147483743" r:id="rId6"/>
    <p:sldMasterId id="2147483770" r:id="rId7"/>
    <p:sldMasterId id="2147483798" r:id="rId8"/>
  </p:sldMasterIdLst>
  <p:notesMasterIdLst>
    <p:notesMasterId r:id="rId31"/>
  </p:notesMasterIdLst>
  <p:handoutMasterIdLst>
    <p:handoutMasterId r:id="rId32"/>
  </p:handoutMasterIdLst>
  <p:sldIdLst>
    <p:sldId id="277" r:id="rId9"/>
    <p:sldId id="325" r:id="rId10"/>
    <p:sldId id="2884" r:id="rId11"/>
    <p:sldId id="2007577124" r:id="rId12"/>
    <p:sldId id="2007577125" r:id="rId13"/>
    <p:sldId id="2007577126" r:id="rId14"/>
    <p:sldId id="2007577127" r:id="rId15"/>
    <p:sldId id="269" r:id="rId16"/>
    <p:sldId id="267" r:id="rId17"/>
    <p:sldId id="266" r:id="rId18"/>
    <p:sldId id="264" r:id="rId19"/>
    <p:sldId id="2007577128" r:id="rId20"/>
    <p:sldId id="2007577129" r:id="rId21"/>
    <p:sldId id="2007577130" r:id="rId22"/>
    <p:sldId id="2007577131" r:id="rId23"/>
    <p:sldId id="2007577132" r:id="rId24"/>
    <p:sldId id="2007577099" r:id="rId25"/>
    <p:sldId id="2899" r:id="rId26"/>
    <p:sldId id="2897" r:id="rId27"/>
    <p:sldId id="2892" r:id="rId28"/>
    <p:sldId id="2007577133" r:id="rId29"/>
    <p:sldId id="421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F9F9"/>
    <a:srgbClr val="C4DFEA"/>
    <a:srgbClr val="B3EBDC"/>
    <a:srgbClr val="FEFFFE"/>
    <a:srgbClr val="E5EAEC"/>
    <a:srgbClr val="A5DDEA"/>
    <a:srgbClr val="E3ABFF"/>
    <a:srgbClr val="DB93FF"/>
    <a:srgbClr val="CC66FF"/>
    <a:srgbClr val="00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4" autoAdjust="0"/>
    <p:restoredTop sz="95256" autoAdjust="0"/>
  </p:normalViewPr>
  <p:slideViewPr>
    <p:cSldViewPr snapToGrid="0">
      <p:cViewPr varScale="1">
        <p:scale>
          <a:sx n="82" d="100"/>
          <a:sy n="82" d="100"/>
        </p:scale>
        <p:origin x="720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8" d="100"/>
          <a:sy n="68" d="100"/>
        </p:scale>
        <p:origin x="3288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tableStyles" Target="tableStyle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theme" Target="theme/theme1.xml"/><Relationship Id="rId8" Type="http://schemas.openxmlformats.org/officeDocument/2006/relationships/slideMaster" Target="slideMasters/slideMaster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FCFA878-B618-4B38-93B9-AA47A0F2742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DA0C6BE-FECD-46F1-ADB3-715C6199A71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FCA410-CD9D-4AF8-9A2E-8427E7CB6714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2547BF-7567-448E-954F-E00478A3221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DDFFE7E-E5E4-485C-BD06-388DA587095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69882D-54B9-471E-A101-F23B82F0EB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36648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29BBF9-F1CD-4DB1-9F29-31EA2E81EB6B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624D078-CB59-4645-ADF2-42B2A6720A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2781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46801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011C3E-8D59-4B87-B56C-E94D4BA2B6F8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982083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FC7BF0-0F9F-4250-8448-99D98C14468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05938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6.sv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7.gif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8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761295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chemeClr val="accent2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709266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383467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506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96645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14404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058198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368553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87120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191696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7666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1957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069836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042172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43507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582515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552975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41149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682661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653082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415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0140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2571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EEAB96-CF87-4C6B-9D06-7EE1D08E93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1DED4BC-F33A-453C-A1D8-00EC72012D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BA66174-3328-40E4-AADF-655C79A2A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0B7521-C9F1-465B-9A65-1E05966CF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2B5226-FFCF-47FD-8A07-DAABD31F1B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4841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3738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2777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4379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9164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2278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0CCC1F2-EC4C-438A-A626-EF38FEB19E62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9B525D6-B33C-4B02-B16B-D7EC1E9A098D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lang="en-US" sz="1400" dirty="0"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032400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6969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6042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6915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5964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285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7422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233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0636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9215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4B79D43-DAE6-0F47-A9C1-04982654FBFB}" type="datetimeFigureOut">
              <a:rPr kumimoji="1" lang="zh-CN" altLang="en-US" smtClean="0"/>
              <a:t>2022/3/27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107921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521485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43026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452006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024564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7361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7514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35027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0199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97850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50622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96828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4B79D43-DAE6-0F47-A9C1-04982654FBFB}" type="datetimeFigureOut">
              <a:rPr kumimoji="1" lang="zh-CN" altLang="en-US" smtClean="0"/>
              <a:t>2022/3/27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42810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442298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83172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414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594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153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69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7904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732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3943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0401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23650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264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0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894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4532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276628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09442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4961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/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370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2681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31532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457174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54290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93728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689838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7104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7487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00050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55516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33396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3592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31543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683341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0727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2974497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294937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/>
                    <a:buNone/>
                  </a:pPr>
                  <a:endParaRPr sz="18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16959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09963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3379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endParaRPr sz="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2496565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293941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274D81-BE9C-4C9D-8371-8BC208C7A872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D5F6FF-76A1-4CE1-A727-BAA53E4938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72332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95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61585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94782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84896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38035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96016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25124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>
            <a:extLst>
              <a:ext uri="{FF2B5EF4-FFF2-40B4-BE49-F238E27FC236}">
                <a16:creationId xmlns:a16="http://schemas.microsoft.com/office/drawing/2014/main" id="{C747FDE4-8F45-F44C-B9B6-817871E1E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061906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0786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05411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26739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33933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chemeClr val="bg1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126300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127531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365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01146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16624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766423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442301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772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85334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05183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268586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29.jpg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26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81.xml"/><Relationship Id="rId21" Type="http://schemas.openxmlformats.org/officeDocument/2006/relationships/slideLayout" Target="../slideLayouts/slideLayout99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5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23" Type="http://schemas.openxmlformats.org/officeDocument/2006/relationships/slideLayout" Target="../slideLayouts/slideLayout101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88.xml"/><Relationship Id="rId19" Type="http://schemas.openxmlformats.org/officeDocument/2006/relationships/slideLayout" Target="../slideLayouts/slideLayout97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Relationship Id="rId22" Type="http://schemas.openxmlformats.org/officeDocument/2006/relationships/slideLayout" Target="../slideLayouts/slideLayout100.xml"/><Relationship Id="rId27" Type="http://schemas.openxmlformats.org/officeDocument/2006/relationships/slideLayout" Target="../slideLayouts/slideLayout10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278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0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7DF5B34-9C77-45C5-85E9-3A015F81C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A83B889-F396-45DA-B161-724BF9F2F1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24E844D-DE4F-4FAF-BFDE-BA985070E11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105ECC-05DB-4A25-8E6A-E61FCA6F5619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C921ED0-E56D-4194-9FFA-E75DFB455FE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4ACCD2A-BB2D-4007-B138-721B1B1A3C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886C911A-9196-4F09-87BE-8803B4E812A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矩形: 圆角 7">
            <a:extLst>
              <a:ext uri="{FF2B5EF4-FFF2-40B4-BE49-F238E27FC236}">
                <a16:creationId xmlns:a16="http://schemas.microsoft.com/office/drawing/2014/main" id="{2E8FB4BF-33B8-43C6-9F82-8C279FED7E46}"/>
              </a:ext>
            </a:extLst>
          </p:cNvPr>
          <p:cNvSpPr/>
          <p:nvPr userDrawn="1"/>
        </p:nvSpPr>
        <p:spPr>
          <a:xfrm>
            <a:off x="435426" y="551544"/>
            <a:ext cx="11306629" cy="5775778"/>
          </a:xfrm>
          <a:prstGeom prst="roundRect">
            <a:avLst>
              <a:gd name="adj" fmla="val 9362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FCE2831-91B0-4649-8FD8-B98AAAD8E19D}"/>
              </a:ext>
            </a:extLst>
          </p:cNvPr>
          <p:cNvSpPr txBox="1"/>
          <p:nvPr userDrawn="1"/>
        </p:nvSpPr>
        <p:spPr>
          <a:xfrm>
            <a:off x="8854310" y="56442"/>
            <a:ext cx="33376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/>
              <a:t>Hương</a:t>
            </a:r>
            <a:r>
              <a:rPr lang="en-US" sz="1200" dirty="0"/>
              <a:t> </a:t>
            </a:r>
            <a:r>
              <a:rPr lang="en-US" sz="1200" dirty="0" err="1"/>
              <a:t>Thảo</a:t>
            </a:r>
            <a:r>
              <a:rPr lang="en-US" sz="1200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318525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2022/3/27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05BA3E3-81DB-4B0F-8F02-7366E730191D}"/>
              </a:ext>
            </a:extLst>
          </p:cNvPr>
          <p:cNvSpPr txBox="1"/>
          <p:nvPr userDrawn="1"/>
        </p:nvSpPr>
        <p:spPr>
          <a:xfrm>
            <a:off x="8854310" y="56442"/>
            <a:ext cx="33376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/>
              <a:t>Hương</a:t>
            </a:r>
            <a:r>
              <a:rPr lang="en-US" sz="1200" dirty="0"/>
              <a:t> </a:t>
            </a:r>
            <a:r>
              <a:rPr lang="en-US" sz="1200" dirty="0" err="1"/>
              <a:t>Thảo</a:t>
            </a:r>
            <a:r>
              <a:rPr lang="en-US" sz="1200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8568996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42" r:id="rId5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96E9AE-D825-4BD0-BE5A-45DB0766ABA4}" type="datetimeFigureOut">
              <a:rPr lang="vi-VN" smtClean="0"/>
              <a:pPr/>
              <a:t>27/03/2022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C31CC28-F2B6-4965-B7FC-4FA9EABECE12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80562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96E9AE-D825-4BD0-BE5A-45DB0766ABA4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27/03/2022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C31CC28-F2B6-4965-B7FC-4FA9EABECE12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4842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FeistyForwarders_0968120672</a:t>
            </a:r>
            <a:endParaRPr sz="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3360777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  <p:sldLayoutId id="2147483755" r:id="rId12"/>
    <p:sldLayoutId id="2147483756" r:id="rId13"/>
    <p:sldLayoutId id="2147483757" r:id="rId14"/>
    <p:sldLayoutId id="2147483758" r:id="rId15"/>
    <p:sldLayoutId id="2147483759" r:id="rId16"/>
    <p:sldLayoutId id="2147483760" r:id="rId17"/>
    <p:sldLayoutId id="2147483761" r:id="rId18"/>
    <p:sldLayoutId id="2147483762" r:id="rId19"/>
    <p:sldLayoutId id="2147483763" r:id="rId20"/>
    <p:sldLayoutId id="2147483764" r:id="rId21"/>
    <p:sldLayoutId id="2147483765" r:id="rId22"/>
    <p:sldLayoutId id="2147483766" r:id="rId23"/>
    <p:sldLayoutId id="2147483767" r:id="rId24"/>
    <p:sldLayoutId id="2147483768" r:id="rId25"/>
    <p:sldLayoutId id="2147483769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815549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  <p:sldLayoutId id="2147483792" r:id="rId22"/>
    <p:sldLayoutId id="2147483793" r:id="rId23"/>
    <p:sldLayoutId id="2147483794" r:id="rId24"/>
    <p:sldLayoutId id="2147483795" r:id="rId25"/>
    <p:sldLayoutId id="2147483796" r:id="rId26"/>
    <p:sldLayoutId id="214748379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AC8C29A-69C7-4DE9-AC0F-DCD794D5DED7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C07769-2DC8-4584-ACE6-4B3A3BE80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43396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9" r:id="rId1"/>
    <p:sldLayoutId id="2147483800" r:id="rId2"/>
    <p:sldLayoutId id="2147483801" r:id="rId3"/>
    <p:sldLayoutId id="2147483802" r:id="rId4"/>
    <p:sldLayoutId id="2147483803" r:id="rId5"/>
    <p:sldLayoutId id="2147483804" r:id="rId6"/>
    <p:sldLayoutId id="2147483805" r:id="rId7"/>
    <p:sldLayoutId id="2147483806" r:id="rId8"/>
    <p:sldLayoutId id="2147483807" r:id="rId9"/>
    <p:sldLayoutId id="2147483808" r:id="rId10"/>
    <p:sldLayoutId id="2147483809" r:id="rId11"/>
    <p:sldLayoutId id="214748381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8.xml"/><Relationship Id="rId6" Type="http://schemas.openxmlformats.org/officeDocument/2006/relationships/image" Target="../media/image35.png"/><Relationship Id="rId5" Type="http://schemas.openxmlformats.org/officeDocument/2006/relationships/image" Target="../media/image34.GIF"/><Relationship Id="rId4" Type="http://schemas.openxmlformats.org/officeDocument/2006/relationships/image" Target="../media/image33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7" Type="http://schemas.openxmlformats.org/officeDocument/2006/relationships/image" Target="../media/image41.jpe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9.jpeg"/><Relationship Id="rId5" Type="http://schemas.openxmlformats.org/officeDocument/2006/relationships/image" Target="../media/image50.jpg"/><Relationship Id="rId4" Type="http://schemas.openxmlformats.org/officeDocument/2006/relationships/image" Target="../media/image58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3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audio" Target="../media/audio1.wav"/><Relationship Id="rId7" Type="http://schemas.microsoft.com/office/2007/relationships/hdphoto" Target="../media/hdphoto2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Relationship Id="rId9" Type="http://schemas.microsoft.com/office/2007/relationships/hdphoto" Target="../media/hdphoto3.wdp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3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7.xml"/><Relationship Id="rId6" Type="http://schemas.microsoft.com/office/2007/relationships/hdphoto" Target="../media/hdphoto4.wdp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eg"/><Relationship Id="rId3" Type="http://schemas.openxmlformats.org/officeDocument/2006/relationships/image" Target="../media/image37.jpg"/><Relationship Id="rId7" Type="http://schemas.openxmlformats.org/officeDocument/2006/relationships/image" Target="../media/image41.jpeg"/><Relationship Id="rId12" Type="http://schemas.openxmlformats.org/officeDocument/2006/relationships/image" Target="../media/image4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40.png"/><Relationship Id="rId11" Type="http://schemas.openxmlformats.org/officeDocument/2006/relationships/image" Target="../media/image45.jpeg"/><Relationship Id="rId5" Type="http://schemas.openxmlformats.org/officeDocument/2006/relationships/image" Target="../media/image39.jpeg"/><Relationship Id="rId10" Type="http://schemas.openxmlformats.org/officeDocument/2006/relationships/image" Target="../media/image44.jpeg"/><Relationship Id="rId4" Type="http://schemas.openxmlformats.org/officeDocument/2006/relationships/image" Target="../media/image38.jpeg"/><Relationship Id="rId9" Type="http://schemas.openxmlformats.org/officeDocument/2006/relationships/image" Target="../media/image4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7" Type="http://schemas.openxmlformats.org/officeDocument/2006/relationships/image" Target="../media/image51.jp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0.jpg"/><Relationship Id="rId5" Type="http://schemas.openxmlformats.org/officeDocument/2006/relationships/image" Target="../media/image49.png"/><Relationship Id="rId4" Type="http://schemas.openxmlformats.org/officeDocument/2006/relationships/slide" Target="slide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image" Target="../media/image52.png"/><Relationship Id="rId7" Type="http://schemas.openxmlformats.org/officeDocument/2006/relationships/image" Target="../media/image4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589" y="1583179"/>
            <a:ext cx="8809795" cy="193574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551419" y="3754623"/>
            <a:ext cx="6468110" cy="15684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Arial"/>
                <a:sym typeface="+mn-ea"/>
              </a:rPr>
              <a:t>Chào mừng các em </a:t>
            </a:r>
          </a:p>
          <a:p>
            <a:pPr marL="457200" marR="0" lvl="1" indent="0" algn="ctr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1200" cap="none" spc="0" normalizeH="0" baseline="0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UTM Cookies"/>
                <a:ea typeface="字魂17号-萌趣果冻体"/>
                <a:cs typeface="Arial"/>
                <a:sym typeface="+mn-ea"/>
              </a:rPr>
              <a:t>đến với tiết Toán</a:t>
            </a:r>
            <a:endParaRPr kumimoji="0" lang="en-US" altLang="zh-CN" sz="4800" b="1" i="1" u="none" strike="noStrike" kern="1200" cap="none" spc="0" normalizeH="0" baseline="0" noProof="0" dirty="0">
              <a:ln w="12700">
                <a:solidFill>
                  <a:srgbClr val="4F81BD"/>
                </a:solidFill>
                <a:prstDash val="solid"/>
              </a:ln>
              <a:pattFill prst="pct50">
                <a:fgClr>
                  <a:srgbClr val="4F81BD"/>
                </a:fgClr>
                <a:bgClr>
                  <a:srgbClr val="4F81BD">
                    <a:lumMod val="20000"/>
                    <a:lumOff val="80000"/>
                  </a:srgbClr>
                </a:bgClr>
              </a:pattFill>
              <a:effectLst>
                <a:outerShdw dist="38100" dir="2640000" algn="bl" rotWithShape="0">
                  <a:srgbClr val="4F81BD"/>
                </a:outerShdw>
              </a:effectLst>
              <a:uLnTx/>
              <a:uFillTx/>
              <a:latin typeface="UTM Cookies"/>
              <a:ea typeface="字魂17号-萌趣果冻体"/>
              <a:cs typeface="Arial"/>
              <a:sym typeface="+mn-ea"/>
            </a:endParaRPr>
          </a:p>
        </p:txBody>
      </p:sp>
      <p:pic>
        <p:nvPicPr>
          <p:cNvPr id="9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392767" y="4650317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59" descr="10004015438746072987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21401862" flipH="1">
            <a:off x="12496801" y="5925277"/>
            <a:ext cx="1322916" cy="1322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60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13819717" y="3124200"/>
            <a:ext cx="711200" cy="71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00603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089245" flipH="1">
            <a:off x="1043855" y="4535759"/>
            <a:ext cx="1279101" cy="1359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1182727" y="555172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58" descr="200712419435657_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-699748" y="2214501"/>
            <a:ext cx="673100" cy="673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67509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3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20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017 2.59259E-6 C -0.02673 -0.01605 -0.10139 -0.0784 -0.15885 -0.0963 C -0.21632 -0.1142 -0.27083 -0.10926 -0.34375 -0.10741 C -0.41684 -0.10556 -0.51319 -0.11389 -0.59635 -0.08519 C -0.67934 -0.05648 -0.73211 0.04074 -0.84323 0.06543 C -0.95434 0.09012 -1.17534 0.06358 -1.26267 0.06296 " pathEditMode="relative" rAng="0" ptsTypes="aaaaaa">
                                      <p:cBhvr>
                                        <p:cTn id="22" dur="49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125" y="-120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33333E-6 4.81481E-6 C -0.02066 -0.00093 -0.08525 -0.00031 -0.12361 -0.00463 C -0.16198 -0.00896 -0.16268 0.02283 -0.23073 -0.02624 C -0.29879 -0.07531 -0.4375 -0.19538 -0.53229 -0.29908 C -0.62726 -0.40278 -0.72934 -0.52717 -0.80104 -0.64908 C -0.87275 -0.77099 -0.92882 -0.95124 -0.9625 -1.03056 " pathEditMode="relative" rAng="0" ptsTypes="aaaaaa">
                                      <p:cBhvr>
                                        <p:cTn id="24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25" y="-5040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-8.33333E-7 -4.19753E-6 C 0.0191 -0.00092 0.03837 0.00154 0.05729 -0.0037 C 0.0599 -0.00432 0.06198 -0.00833 0.06459 -0.00926 C 0.07118 -0.01142 0.07778 -0.01173 0.08438 -0.01296 C 0.10538 -0.02222 0.1257 -0.03518 0.14688 -0.04259 C 0.15452 -0.04846 0.16163 -0.05185 0.16875 -0.05926 C 0.17222 -0.06296 0.17917 -0.07037 0.17917 -0.07037 C 0.18195 -0.10895 0.18941 -0.11636 0.20417 -0.14259 C 0.21702 -0.16543 0.23212 -0.18271 0.24584 -0.2037 C 0.25278 -0.21451 0.26163 -0.22099 0.26875 -0.23148 C 0.27934 -0.24722 0.29358 -0.26204 0.30729 -0.26667 C 0.32031 -0.28055 0.33386 -0.29413 0.34792 -0.3037 C 0.35382 -0.30802 0.35643 -0.31265 0.3625 -0.31512 C 0.38212 -0.33858 0.40886 -0.35988 0.43229 -0.36667 C 0.4382 -0.37222 0.4434 -0.37438 0.45 -0.37623 C 0.46788 -0.38796 0.4875 -0.3963 0.50625 -0.40185 C 0.51997 -0.4142 0.53594 -0.41759 0.55104 -0.42253 C 0.56077 -0.43086 0.57205 -0.43333 0.58229 -0.44074 C 0.59254 -0.44784 0.60174 -0.46111 0.6125 -0.46481 C 0.62327 -0.47623 0.6408 -0.49815 0.64896 -0.51667 C 0.65399 -0.52809 0.65886 -0.53981 0.66459 -0.55 C 0.66684 -0.56234 0.66389 -0.54907 0.66875 -0.56111 C 0.67379 -0.57376 0.67899 -0.6037 0.68542 -0.61111 C 0.6875 -0.62037 0.6882 -0.62438 0.69271 -0.62963 C 0.69757 -0.65586 0.71511 -0.68518 0.72604 -0.70185 C 0.73195 -0.7108 0.73403 -0.71883 0.74167 -0.72407 C 0.75104 -0.74599 0.73872 -0.72037 0.74896 -0.73333 C 0.75035 -0.73518 0.7507 -0.73858 0.75209 -0.74074 C 0.75486 -0.74537 0.75868 -0.74784 0.76146 -0.75185 C 0.76771 -0.76142 0.77344 -0.77284 0.78021 -0.78148 C 0.78715 -0.79012 0.79011 -0.78951 0.79688 -0.7963 C 0.80278 -0.80216 0.80834 -0.80926 0.81459 -0.81481 C 0.81684 -0.82099 0.82292 -0.83148 0.82292 -0.83148 C 0.82639 -0.85 0.8316 -0.84753 0.83542 -0.86111 " pathEditMode="relative" ptsTypes="fffffffffffffffffffffffffffffffffA">
                                      <p:cBhvr>
                                        <p:cTn id="31" dur="5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15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38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4.93827E-7 C 0.04479 -0.0216 0.08246 -0.08704 0.13055 -0.10772 C 0.17951 -0.12778 0.22535 -0.12562 0.29219 -0.12346 C 0.35937 -0.1213 0.45139 -0.08611 0.53246 -0.09506 C 0.61389 -0.10401 0.71076 -0.12685 0.77899 -0.17716 C 0.84722 -0.22747 0.89253 -0.29475 0.94219 -0.3963 C 0.99184 -0.49784 1.04861 -0.70525 1.07656 -0.78642 " pathEditMode="relative" rAng="0" ptsTypes="aaaaaaa">
                                      <p:cBhvr>
                                        <p:cTn id="40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19" y="-393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4: 561 + 22 = ?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95538" y="351141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 : 583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4980" y="4214818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62722" y="442913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B: 584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586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585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10146" y="331316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41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5: 456 + 12 = ?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95538" y="351141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 : 468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4980" y="4214818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62722" y="442913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B: 467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466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465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10146" y="331316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847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6: 201 - 20 = ?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53334" y="441286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prstClr val="white"/>
                </a:solidFill>
                <a:latin typeface="Calibri"/>
              </a:rPr>
              <a:t>B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: 181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37610" y="3286124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05352" y="350043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A: 173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180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178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67942" y="421461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7: 1 dm = ? cm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67402" y="534025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10 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4980" y="4214818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62722" y="442913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B: 20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75710" y="3390776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43452" y="3605090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A: 100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1000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82010" y="514200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8: 1km = ? dm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67402" y="6171780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10000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4980" y="4214818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62722" y="442913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B: 1000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100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79004" y="3384806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46746" y="3599120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A: 10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82010" y="5973524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6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8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049800" y="6130110"/>
            <a:ext cx="756026" cy="756026"/>
          </a:xfrm>
          <a:prstGeom prst="rect">
            <a:avLst/>
          </a:prstGeom>
        </p:spPr>
      </p:pic>
      <p:pic>
        <p:nvPicPr>
          <p:cNvPr id="12" name="Picture 11" descr="images (5).jp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10000"/>
          </a:blip>
          <a:stretch>
            <a:fillRect/>
          </a:stretch>
        </p:blipFill>
        <p:spPr>
          <a:xfrm>
            <a:off x="9862656" y="6186408"/>
            <a:ext cx="612000" cy="612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9544" y="980729"/>
            <a:ext cx="2952328" cy="5905408"/>
          </a:xfrm>
          <a:prstGeom prst="rect">
            <a:avLst/>
          </a:prstGeom>
        </p:spPr>
      </p:pic>
      <p:sp>
        <p:nvSpPr>
          <p:cNvPr id="4" name="Cloud Callout 3"/>
          <p:cNvSpPr/>
          <p:nvPr/>
        </p:nvSpPr>
        <p:spPr>
          <a:xfrm>
            <a:off x="2423593" y="-207403"/>
            <a:ext cx="6428157" cy="2376264"/>
          </a:xfrm>
          <a:prstGeom prst="cloudCallou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03712" y="89886"/>
            <a:ext cx="396044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Oa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!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Bạn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thật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giỏi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đo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́….</a:t>
            </a:r>
          </a:p>
          <a:p>
            <a:pPr algn="ctr"/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Cảm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ơn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bạn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nhé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!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Đây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là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một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chút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quà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mình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dành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tặng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libri"/>
              </a:rPr>
              <a:t>bạn</a:t>
            </a:r>
            <a:r>
              <a:rPr lang="en-US" sz="2800" b="1" dirty="0">
                <a:solidFill>
                  <a:srgbClr val="FF0000"/>
                </a:solidFill>
                <a:latin typeface="Calibri"/>
              </a:rPr>
              <a:t> nè</a:t>
            </a:r>
            <a:endParaRPr lang="vi-VN" sz="2800" b="1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endParaRPr lang="en-US" dirty="0">
              <a:solidFill>
                <a:srgbClr val="FF0000"/>
              </a:solidFill>
              <a:latin typeface="Calibri"/>
            </a:endParaRPr>
          </a:p>
        </p:txBody>
      </p:sp>
      <p:pic>
        <p:nvPicPr>
          <p:cNvPr id="11" name="Picture 10" descr="18053136-tác-giả-của-một-con-gà-mái-và-bảy-quả-trứng-của-cô-trên-một-nền-trắng.jp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146581" y="2661267"/>
            <a:ext cx="2520280" cy="2544333"/>
          </a:xfrm>
          <a:prstGeom prst="rect">
            <a:avLst/>
          </a:prstGeom>
        </p:spPr>
      </p:pic>
      <p:pic>
        <p:nvPicPr>
          <p:cNvPr id="13" name="Picture 12" descr="18013219-tác-giả-của-một-con-gà-gần-bảng-mũi-tên-trên-một-nền-trắng 2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6600057" y="3068961"/>
            <a:ext cx="4334703" cy="381717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7006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0" y="1306565"/>
            <a:ext cx="2529879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44814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: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lang="en-US" sz="2800" b="1" dirty="0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74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869474" y="363949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h</a:t>
            </a:r>
            <a:r>
              <a:rPr lang="en-US" sz="31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ai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28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53321" y="96189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24" y="43590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186830" y="1612989"/>
            <a:ext cx="986090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Thực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hành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và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trải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nghiệm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đo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độ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dài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(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tiết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2)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424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ED35969-3157-4EBA-AA40-3EC359CFBADC}"/>
              </a:ext>
            </a:extLst>
          </p:cNvPr>
          <p:cNvSpPr/>
          <p:nvPr/>
        </p:nvSpPr>
        <p:spPr>
          <a:xfrm>
            <a:off x="7300209" y="6498236"/>
            <a:ext cx="3003030" cy="269823"/>
          </a:xfrm>
          <a:prstGeom prst="rect">
            <a:avLst/>
          </a:prstGeom>
          <a:solidFill>
            <a:srgbClr val="FEFF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68113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6" name="Picture 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FDC8FDCB-3534-4D91-98E6-032F3542C7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46157"/>
            <a:ext cx="1461471" cy="1461471"/>
          </a:xfrm>
          <a:prstGeom prst="rect">
            <a:avLst/>
          </a:prstGeom>
        </p:spPr>
      </p:pic>
      <p:pic>
        <p:nvPicPr>
          <p:cNvPr id="10" name="Picture 9" descr="Logo, icon&#10;&#10;Description automatically generated">
            <a:extLst>
              <a:ext uri="{FF2B5EF4-FFF2-40B4-BE49-F238E27FC236}">
                <a16:creationId xmlns:a16="http://schemas.microsoft.com/office/drawing/2014/main" id="{6952537A-2AA5-4DAF-A905-AB7421A943B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1719" y="3602788"/>
            <a:ext cx="3086738" cy="308673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F9971D2-E859-49A9-94C9-53671FF94F2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808" y="145611"/>
            <a:ext cx="2325467" cy="116273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8A89076-1BB6-42BD-8E8B-DD6D05DE843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3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88"/>
          <a:stretch/>
        </p:blipFill>
        <p:spPr>
          <a:xfrm>
            <a:off x="1584696" y="1438175"/>
            <a:ext cx="9269857" cy="4978667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F7E4E3EA-6FDC-409E-9330-DF505D8C0DC7}"/>
              </a:ext>
            </a:extLst>
          </p:cNvPr>
          <p:cNvGrpSpPr/>
          <p:nvPr/>
        </p:nvGrpSpPr>
        <p:grpSpPr>
          <a:xfrm>
            <a:off x="2749275" y="145611"/>
            <a:ext cx="7887978" cy="1278267"/>
            <a:chOff x="2749275" y="145611"/>
            <a:chExt cx="7887978" cy="127826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4912A62-200E-4B19-A8F6-9C7A1932C59F}"/>
                </a:ext>
              </a:extLst>
            </p:cNvPr>
            <p:cNvGrpSpPr/>
            <p:nvPr/>
          </p:nvGrpSpPr>
          <p:grpSpPr>
            <a:xfrm>
              <a:off x="2749275" y="145611"/>
              <a:ext cx="7887978" cy="700417"/>
              <a:chOff x="2957822" y="487895"/>
              <a:chExt cx="7887978" cy="700417"/>
            </a:xfrm>
          </p:grpSpPr>
          <p:sp>
            <p:nvSpPr>
              <p:cNvPr id="13" name="Rounded Rectangle 15">
                <a:extLst>
                  <a:ext uri="{FF2B5EF4-FFF2-40B4-BE49-F238E27FC236}">
                    <a16:creationId xmlns:a16="http://schemas.microsoft.com/office/drawing/2014/main" id="{72388EFB-2A83-4CE5-98A8-4C179810B490}"/>
                  </a:ext>
                </a:extLst>
              </p:cNvPr>
              <p:cNvSpPr/>
              <p:nvPr/>
            </p:nvSpPr>
            <p:spPr>
              <a:xfrm>
                <a:off x="4092531" y="607865"/>
                <a:ext cx="923301" cy="523220"/>
              </a:xfrm>
              <a:prstGeom prst="roundRect">
                <a:avLst/>
              </a:prstGeom>
              <a:solidFill>
                <a:srgbClr val="FFC000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endParaRPr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F927F4FD-863C-4DBB-A37A-D334AAD6A9AA}"/>
                  </a:ext>
                </a:extLst>
              </p:cNvPr>
              <p:cNvGrpSpPr/>
              <p:nvPr/>
            </p:nvGrpSpPr>
            <p:grpSpPr>
              <a:xfrm>
                <a:off x="2957822" y="487895"/>
                <a:ext cx="7887978" cy="700417"/>
                <a:chOff x="1183343" y="1334475"/>
                <a:chExt cx="7887978" cy="700417"/>
              </a:xfrm>
            </p:grpSpPr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B89BDE7E-358F-4745-A182-77905BE5069C}"/>
                    </a:ext>
                  </a:extLst>
                </p:cNvPr>
                <p:cNvSpPr txBox="1"/>
                <p:nvPr/>
              </p:nvSpPr>
              <p:spPr>
                <a:xfrm>
                  <a:off x="1820069" y="1334475"/>
                  <a:ext cx="7251252" cy="658770"/>
                </a:xfrm>
                <a:prstGeom prst="rect">
                  <a:avLst/>
                </a:prstGeom>
                <a:noFill/>
                <a:ln w="3810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514350" marR="0" lvl="0" indent="-514350" algn="l" defTabSz="914400" rtl="0" eaLnBrk="1" fontAlgn="auto" latinLnBrk="0" hangingPunct="1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AutoNum type="alphaLcParenR"/>
                    <a:tabLst/>
                    <a:defRPr/>
                  </a:pPr>
                  <a:r>
                    <a:rPr kumimoji="0" lang="en-US" sz="28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Utm AVO"/>
                      <a:ea typeface="+mn-ea"/>
                      <a:cs typeface="+mn-cs"/>
                    </a:rPr>
                    <a:t>Số</a:t>
                  </a:r>
                  <a:r>
                    <a:rPr kumimoji="0" 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Utm AVO"/>
                      <a:ea typeface="+mn-ea"/>
                      <a:cs typeface="+mn-cs"/>
                    </a:rPr>
                    <a:t> ?</a:t>
                  </a:r>
                </a:p>
              </p:txBody>
            </p:sp>
            <p:sp>
              <p:nvSpPr>
                <p:cNvPr id="16" name="Oval 15">
                  <a:extLst>
                    <a:ext uri="{FF2B5EF4-FFF2-40B4-BE49-F238E27FC236}">
                      <a16:creationId xmlns:a16="http://schemas.microsoft.com/office/drawing/2014/main" id="{BDB9AE29-D694-4D65-A81B-460DFDE8E519}"/>
                    </a:ext>
                  </a:extLst>
                </p:cNvPr>
                <p:cNvSpPr/>
                <p:nvPr/>
              </p:nvSpPr>
              <p:spPr>
                <a:xfrm>
                  <a:off x="1183343" y="1464304"/>
                  <a:ext cx="570588" cy="570588"/>
                </a:xfrm>
                <a:prstGeom prst="ellipse">
                  <a:avLst/>
                </a:prstGeom>
                <a:solidFill>
                  <a:schemeClr val="accent4"/>
                </a:solidFill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Utm AVO"/>
                      <a:ea typeface="+mn-ea"/>
                      <a:cs typeface="+mn-cs"/>
                    </a:rPr>
                    <a:t>1</a:t>
                  </a:r>
                </a:p>
              </p:txBody>
            </p:sp>
          </p:grp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FD81E25-4595-4D07-8AC0-B71B34DF9D45}"/>
                </a:ext>
              </a:extLst>
            </p:cNvPr>
            <p:cNvSpPr/>
            <p:nvPr/>
          </p:nvSpPr>
          <p:spPr>
            <a:xfrm>
              <a:off x="2749275" y="846028"/>
              <a:ext cx="5625258" cy="57785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Các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bạn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đo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độ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dài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bằng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thước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kẻ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 2 dm.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DDAB148E-25D0-4815-9560-D00727572ECB}"/>
              </a:ext>
            </a:extLst>
          </p:cNvPr>
          <p:cNvSpPr txBox="1"/>
          <p:nvPr/>
        </p:nvSpPr>
        <p:spPr>
          <a:xfrm>
            <a:off x="3154230" y="2460365"/>
            <a:ext cx="585417" cy="575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2FD7B48-54F4-49A3-B2BF-BF0A47B6B0B4}"/>
              </a:ext>
            </a:extLst>
          </p:cNvPr>
          <p:cNvSpPr txBox="1"/>
          <p:nvPr/>
        </p:nvSpPr>
        <p:spPr>
          <a:xfrm>
            <a:off x="8488231" y="3008483"/>
            <a:ext cx="585417" cy="575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12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F97145-FA1F-468A-9196-CE9E32205437}"/>
              </a:ext>
            </a:extLst>
          </p:cNvPr>
          <p:cNvSpPr txBox="1"/>
          <p:nvPr/>
        </p:nvSpPr>
        <p:spPr>
          <a:xfrm>
            <a:off x="2944147" y="5629719"/>
            <a:ext cx="526106" cy="50783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8 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A9BA408-6E08-463F-A3FB-9C733684AF72}"/>
              </a:ext>
            </a:extLst>
          </p:cNvPr>
          <p:cNvSpPr/>
          <p:nvPr/>
        </p:nvSpPr>
        <p:spPr>
          <a:xfrm>
            <a:off x="8934188" y="8060"/>
            <a:ext cx="3095350" cy="267380"/>
          </a:xfrm>
          <a:prstGeom prst="rect">
            <a:avLst/>
          </a:prstGeom>
          <a:solidFill>
            <a:srgbClr val="B3EB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C580CFE-D329-430F-A930-E011F43C5FB3}"/>
              </a:ext>
            </a:extLst>
          </p:cNvPr>
          <p:cNvCxnSpPr>
            <a:cxnSpLocks/>
          </p:cNvCxnSpPr>
          <p:nvPr/>
        </p:nvCxnSpPr>
        <p:spPr>
          <a:xfrm>
            <a:off x="3883984" y="1346543"/>
            <a:ext cx="108923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50EB009-3F60-4E7F-AE9B-7366ABE9280F}"/>
              </a:ext>
            </a:extLst>
          </p:cNvPr>
          <p:cNvCxnSpPr>
            <a:cxnSpLocks/>
          </p:cNvCxnSpPr>
          <p:nvPr/>
        </p:nvCxnSpPr>
        <p:spPr>
          <a:xfrm>
            <a:off x="5094514" y="1346543"/>
            <a:ext cx="240729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6076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C76FB36-AA26-43E6-9D1A-5E96485F85E3}"/>
              </a:ext>
            </a:extLst>
          </p:cNvPr>
          <p:cNvSpPr/>
          <p:nvPr/>
        </p:nvSpPr>
        <p:spPr>
          <a:xfrm>
            <a:off x="658099" y="716122"/>
            <a:ext cx="10785217" cy="8651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b)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lượng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dài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đồ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rồi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thước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kẻ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đo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. Sau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đó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ghi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phiếu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hành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e 490">
            <a:extLst>
              <a:ext uri="{FF2B5EF4-FFF2-40B4-BE49-F238E27FC236}">
                <a16:creationId xmlns:a16="http://schemas.microsoft.com/office/drawing/2014/main" id="{DC0186C8-57A0-4BC6-9ACE-613CDEC651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160177"/>
              </p:ext>
            </p:extLst>
          </p:nvPr>
        </p:nvGraphicFramePr>
        <p:xfrm>
          <a:off x="994612" y="2307524"/>
          <a:ext cx="9529010" cy="37217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47742">
                  <a:extLst>
                    <a:ext uri="{9D8B030D-6E8A-4147-A177-3AD203B41FA5}">
                      <a16:colId xmlns:a16="http://schemas.microsoft.com/office/drawing/2014/main" val="2828112282"/>
                    </a:ext>
                  </a:extLst>
                </a:gridCol>
                <a:gridCol w="2968222">
                  <a:extLst>
                    <a:ext uri="{9D8B030D-6E8A-4147-A177-3AD203B41FA5}">
                      <a16:colId xmlns:a16="http://schemas.microsoft.com/office/drawing/2014/main" val="2636762149"/>
                    </a:ext>
                  </a:extLst>
                </a:gridCol>
                <a:gridCol w="2413046">
                  <a:extLst>
                    <a:ext uri="{9D8B030D-6E8A-4147-A177-3AD203B41FA5}">
                      <a16:colId xmlns:a16="http://schemas.microsoft.com/office/drawing/2014/main" val="1380285473"/>
                    </a:ext>
                  </a:extLst>
                </a:gridCol>
              </a:tblGrid>
              <a:tr h="852952"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Yêu cầu 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Ước lượng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>
                          <a:solidFill>
                            <a:schemeClr val="tx1"/>
                          </a:solidFill>
                        </a:rPr>
                        <a:t>Đo bằng thước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9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7862058"/>
                  </a:ext>
                </a:extLst>
              </a:tr>
              <a:tr h="906604">
                <a:tc>
                  <a:txBody>
                    <a:bodyPr/>
                    <a:lstStyle/>
                    <a:p>
                      <a:pPr marL="142875" indent="0" algn="l">
                        <a:tabLst/>
                      </a:pP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Đo độ dài cạnh bàn học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 Khoảng          </a:t>
                      </a:r>
                      <a:r>
                        <a:rPr lang="en-US" sz="2400" dirty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76375" indent="0" algn="l">
                        <a:tabLst/>
                      </a:pPr>
                      <a:r>
                        <a:rPr lang="en-VN" sz="240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607564"/>
                  </a:ext>
                </a:extLst>
              </a:tr>
              <a:tr h="942178">
                <a:tc>
                  <a:txBody>
                    <a:bodyPr/>
                    <a:lstStyle/>
                    <a:p>
                      <a:pPr marL="142875" indent="0" algn="l">
                        <a:tabLst/>
                      </a:pP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Đo chiều cao ghế học sinh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 Khoảng          </a:t>
                      </a:r>
                      <a:r>
                        <a:rPr lang="en-US" sz="2400" dirty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76375" indent="0" algn="l">
                        <a:tabLst/>
                      </a:pPr>
                      <a:r>
                        <a:rPr lang="en-VN" sz="240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8627883"/>
                  </a:ext>
                </a:extLst>
              </a:tr>
              <a:tr h="1020060">
                <a:tc>
                  <a:txBody>
                    <a:bodyPr/>
                    <a:lstStyle/>
                    <a:p>
                      <a:pPr marL="142875" indent="0" algn="l">
                        <a:tabLst/>
                      </a:pP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Đo bề rộng cửa sổ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 Khoảng          </a:t>
                      </a:r>
                      <a:r>
                        <a:rPr lang="en-US" sz="2400" dirty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76375" indent="0" algn="l">
                        <a:tabLst/>
                      </a:pPr>
                      <a:r>
                        <a:rPr lang="en-VN" sz="2400" dirty="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4106989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D86EC2CF-18F1-4545-B3B6-4C72370163AB}"/>
              </a:ext>
            </a:extLst>
          </p:cNvPr>
          <p:cNvGrpSpPr/>
          <p:nvPr/>
        </p:nvGrpSpPr>
        <p:grpSpPr>
          <a:xfrm>
            <a:off x="4199523" y="1677189"/>
            <a:ext cx="5451825" cy="4152461"/>
            <a:chOff x="4199523" y="1677189"/>
            <a:chExt cx="5451825" cy="415246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324A4D7-200A-44D2-A26C-0DBBBB4DB95D}"/>
                </a:ext>
              </a:extLst>
            </p:cNvPr>
            <p:cNvSpPr txBox="1"/>
            <p:nvPr/>
          </p:nvSpPr>
          <p:spPr>
            <a:xfrm>
              <a:off x="4199523" y="1677189"/>
              <a:ext cx="311918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UTM Cooper Black" panose="02040603050506020204" pitchFamily="18" charset="0"/>
                  <a:ea typeface="+mn-ea"/>
                  <a:cs typeface="+mn-cs"/>
                </a:rPr>
                <a:t>PHIẾU THỰC HÀNH </a:t>
              </a:r>
            </a:p>
          </p:txBody>
        </p:sp>
        <p:sp>
          <p:nvSpPr>
            <p:cNvPr id="6" name="Rounded Rectangle 4">
              <a:extLst>
                <a:ext uri="{FF2B5EF4-FFF2-40B4-BE49-F238E27FC236}">
                  <a16:creationId xmlns:a16="http://schemas.microsoft.com/office/drawing/2014/main" id="{525A9872-CB02-472B-BB60-C54B265E06D6}"/>
                </a:ext>
              </a:extLst>
            </p:cNvPr>
            <p:cNvSpPr/>
            <p:nvPr/>
          </p:nvSpPr>
          <p:spPr>
            <a:xfrm>
              <a:off x="6253181" y="3320300"/>
              <a:ext cx="800762" cy="621358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7" name="Rounded Rectangle 5">
              <a:extLst>
                <a:ext uri="{FF2B5EF4-FFF2-40B4-BE49-F238E27FC236}">
                  <a16:creationId xmlns:a16="http://schemas.microsoft.com/office/drawing/2014/main" id="{57C07C39-2486-494F-A2A5-08E9C8739B31}"/>
                </a:ext>
              </a:extLst>
            </p:cNvPr>
            <p:cNvSpPr/>
            <p:nvPr/>
          </p:nvSpPr>
          <p:spPr>
            <a:xfrm>
              <a:off x="6239931" y="4244785"/>
              <a:ext cx="812418" cy="598046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8" name="Rounded Rectangle 6">
              <a:extLst>
                <a:ext uri="{FF2B5EF4-FFF2-40B4-BE49-F238E27FC236}">
                  <a16:creationId xmlns:a16="http://schemas.microsoft.com/office/drawing/2014/main" id="{072221D0-42E9-4F55-9624-0D7CA440D70E}"/>
                </a:ext>
              </a:extLst>
            </p:cNvPr>
            <p:cNvSpPr/>
            <p:nvPr/>
          </p:nvSpPr>
          <p:spPr>
            <a:xfrm>
              <a:off x="6266433" y="5230498"/>
              <a:ext cx="789105" cy="5617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9" name="Rounded Rectangle 7">
              <a:extLst>
                <a:ext uri="{FF2B5EF4-FFF2-40B4-BE49-F238E27FC236}">
                  <a16:creationId xmlns:a16="http://schemas.microsoft.com/office/drawing/2014/main" id="{BC666E61-E62C-4942-9878-CBFD855C0F85}"/>
                </a:ext>
              </a:extLst>
            </p:cNvPr>
            <p:cNvSpPr/>
            <p:nvPr/>
          </p:nvSpPr>
          <p:spPr>
            <a:xfrm>
              <a:off x="9002513" y="3338962"/>
              <a:ext cx="648835" cy="589850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8A8CA40B-E883-4F8D-877A-7BBF9B770FCF}"/>
                </a:ext>
              </a:extLst>
            </p:cNvPr>
            <p:cNvSpPr/>
            <p:nvPr/>
          </p:nvSpPr>
          <p:spPr>
            <a:xfrm>
              <a:off x="9002513" y="4277165"/>
              <a:ext cx="648835" cy="589850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11" name="Rounded Rectangle 9">
              <a:extLst>
                <a:ext uri="{FF2B5EF4-FFF2-40B4-BE49-F238E27FC236}">
                  <a16:creationId xmlns:a16="http://schemas.microsoft.com/office/drawing/2014/main" id="{ACF4C356-9CEE-454D-8C1B-B3587D28343E}"/>
                </a:ext>
              </a:extLst>
            </p:cNvPr>
            <p:cNvSpPr/>
            <p:nvPr/>
          </p:nvSpPr>
          <p:spPr>
            <a:xfrm>
              <a:off x="9002513" y="5239800"/>
              <a:ext cx="648835" cy="589850"/>
            </a:xfrm>
            <a:prstGeom prst="roundRect">
              <a:avLst/>
            </a:prstGeom>
            <a:solidFill>
              <a:schemeClr val="bg1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12" name="Rectangle: Rounded Corners 11"/>
          <p:cNvSpPr/>
          <p:nvPr/>
        </p:nvSpPr>
        <p:spPr>
          <a:xfrm>
            <a:off x="6271985" y="3316247"/>
            <a:ext cx="763440" cy="62135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13" name="Rectangle: Rounded Corners 12"/>
          <p:cNvSpPr/>
          <p:nvPr/>
        </p:nvSpPr>
        <p:spPr>
          <a:xfrm>
            <a:off x="6252939" y="4235923"/>
            <a:ext cx="779412" cy="62135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14" name="Rectangle: Rounded Corners 13"/>
          <p:cNvSpPr/>
          <p:nvPr/>
        </p:nvSpPr>
        <p:spPr>
          <a:xfrm>
            <a:off x="6285237" y="5234551"/>
            <a:ext cx="763440" cy="62135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03DF542-A87B-46DC-AFC5-609F8C3895BA}"/>
              </a:ext>
            </a:extLst>
          </p:cNvPr>
          <p:cNvSpPr/>
          <p:nvPr/>
        </p:nvSpPr>
        <p:spPr>
          <a:xfrm>
            <a:off x="8919198" y="8059"/>
            <a:ext cx="3095350" cy="359709"/>
          </a:xfrm>
          <a:prstGeom prst="rect">
            <a:avLst/>
          </a:prstGeom>
          <a:solidFill>
            <a:srgbClr val="F3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B17053C-D7ED-4AC3-B0E8-F160802008EC}"/>
              </a:ext>
            </a:extLst>
          </p:cNvPr>
          <p:cNvCxnSpPr>
            <a:cxnSpLocks/>
          </p:cNvCxnSpPr>
          <p:nvPr/>
        </p:nvCxnSpPr>
        <p:spPr>
          <a:xfrm>
            <a:off x="2096417" y="1098823"/>
            <a:ext cx="619532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4E22DCC-BF9C-4EF3-8326-A03651D8FB94}"/>
              </a:ext>
            </a:extLst>
          </p:cNvPr>
          <p:cNvCxnSpPr>
            <a:cxnSpLocks/>
          </p:cNvCxnSpPr>
          <p:nvPr/>
        </p:nvCxnSpPr>
        <p:spPr>
          <a:xfrm>
            <a:off x="8717872" y="1098823"/>
            <a:ext cx="252125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A9758649-87FD-45F2-80F0-63BB13261350}"/>
              </a:ext>
            </a:extLst>
          </p:cNvPr>
          <p:cNvCxnSpPr>
            <a:cxnSpLocks/>
          </p:cNvCxnSpPr>
          <p:nvPr/>
        </p:nvCxnSpPr>
        <p:spPr>
          <a:xfrm>
            <a:off x="1687910" y="1475201"/>
            <a:ext cx="422461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" grpId="0" animBg="1"/>
      <p:bldP spid="13" grpId="0" animBg="1"/>
      <p:bldP spid="1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le 490">
            <a:extLst>
              <a:ext uri="{FF2B5EF4-FFF2-40B4-BE49-F238E27FC236}">
                <a16:creationId xmlns:a16="http://schemas.microsoft.com/office/drawing/2014/main" id="{DBF09A9A-4489-0E4F-A954-798BA667CB23}"/>
              </a:ext>
            </a:extLst>
          </p:cNvPr>
          <p:cNvGraphicFramePr>
            <a:graphicFrameLocks noGrp="1"/>
          </p:cNvGraphicFramePr>
          <p:nvPr/>
        </p:nvGraphicFramePr>
        <p:xfrm>
          <a:off x="946483" y="1122946"/>
          <a:ext cx="9914022" cy="50372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15328">
                  <a:extLst>
                    <a:ext uri="{9D8B030D-6E8A-4147-A177-3AD203B41FA5}">
                      <a16:colId xmlns:a16="http://schemas.microsoft.com/office/drawing/2014/main" val="2828112282"/>
                    </a:ext>
                  </a:extLst>
                </a:gridCol>
                <a:gridCol w="3088151">
                  <a:extLst>
                    <a:ext uri="{9D8B030D-6E8A-4147-A177-3AD203B41FA5}">
                      <a16:colId xmlns:a16="http://schemas.microsoft.com/office/drawing/2014/main" val="2636762149"/>
                    </a:ext>
                  </a:extLst>
                </a:gridCol>
                <a:gridCol w="2510543">
                  <a:extLst>
                    <a:ext uri="{9D8B030D-6E8A-4147-A177-3AD203B41FA5}">
                      <a16:colId xmlns:a16="http://schemas.microsoft.com/office/drawing/2014/main" val="1380285473"/>
                    </a:ext>
                  </a:extLst>
                </a:gridCol>
              </a:tblGrid>
              <a:tr h="1154419">
                <a:tc>
                  <a:txBody>
                    <a:bodyPr/>
                    <a:lstStyle/>
                    <a:p>
                      <a:pPr algn="ctr"/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Yêu cầu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Ước lượng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Đo bằng thước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9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7862058"/>
                  </a:ext>
                </a:extLst>
              </a:tr>
              <a:tr h="1227032">
                <a:tc>
                  <a:txBody>
                    <a:bodyPr/>
                    <a:lstStyle/>
                    <a:p>
                      <a:pPr marL="317500" indent="0" algn="l">
                        <a:tabLst/>
                      </a:pPr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Đo độ dài bảng lớp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 Khoảng         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76375" indent="0" algn="l">
                        <a:tabLst/>
                      </a:pPr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607564"/>
                  </a:ext>
                </a:extLst>
              </a:tr>
              <a:tr h="1275180">
                <a:tc>
                  <a:txBody>
                    <a:bodyPr/>
                    <a:lstStyle/>
                    <a:p>
                      <a:pPr marL="317500" indent="0" algn="l">
                        <a:tabLst/>
                      </a:pPr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Đo chiều rộng cửa lớp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 Khoảng         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76375" indent="0" algn="l">
                        <a:tabLst/>
                      </a:pPr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8627883"/>
                  </a:ext>
                </a:extLst>
              </a:tr>
              <a:tr h="1380589">
                <a:tc>
                  <a:txBody>
                    <a:bodyPr/>
                    <a:lstStyle/>
                    <a:p>
                      <a:pPr marL="317500" indent="0" algn="l">
                        <a:tabLst/>
                      </a:pPr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Đo chiều cao bàn học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 Khoảng         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76375" indent="0" algn="l">
                        <a:tabLst/>
                      </a:pPr>
                      <a:r>
                        <a:rPr lang="en-VN" sz="2800">
                          <a:solidFill>
                            <a:schemeClr val="tx1"/>
                          </a:solidFill>
                        </a:rPr>
                        <a:t>dm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EFB5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41069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0FE425E8-AC16-6245-A504-5FA007403E14}"/>
              </a:ext>
            </a:extLst>
          </p:cNvPr>
          <p:cNvSpPr txBox="1"/>
          <p:nvPr/>
        </p:nvSpPr>
        <p:spPr>
          <a:xfrm>
            <a:off x="4087277" y="388067"/>
            <a:ext cx="40174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Cooper Black" panose="02040603050506020204" pitchFamily="18" charset="0"/>
                <a:ea typeface="+mn-ea"/>
                <a:cs typeface="+mn-cs"/>
              </a:rPr>
              <a:t>PHIẾU THỰC HÀNH 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930EF005-7F1C-9D43-9703-9F81912BEA06}"/>
              </a:ext>
            </a:extLst>
          </p:cNvPr>
          <p:cNvSpPr/>
          <p:nvPr/>
        </p:nvSpPr>
        <p:spPr>
          <a:xfrm>
            <a:off x="6759808" y="2512308"/>
            <a:ext cx="713719" cy="713719"/>
          </a:xfrm>
          <a:prstGeom prst="round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2959EB6-A524-EB4C-ADCE-0A3C24F54AF3}"/>
              </a:ext>
            </a:extLst>
          </p:cNvPr>
          <p:cNvSpPr/>
          <p:nvPr/>
        </p:nvSpPr>
        <p:spPr>
          <a:xfrm>
            <a:off x="6759807" y="3771614"/>
            <a:ext cx="713719" cy="713719"/>
          </a:xfrm>
          <a:prstGeom prst="round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9BE8F83A-A155-6447-B917-02B486A7F36A}"/>
              </a:ext>
            </a:extLst>
          </p:cNvPr>
          <p:cNvSpPr/>
          <p:nvPr/>
        </p:nvSpPr>
        <p:spPr>
          <a:xfrm>
            <a:off x="6759806" y="5160976"/>
            <a:ext cx="713719" cy="713719"/>
          </a:xfrm>
          <a:prstGeom prst="round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4D689368-5785-BF4E-9F31-F41B4ECC7601}"/>
              </a:ext>
            </a:extLst>
          </p:cNvPr>
          <p:cNvSpPr/>
          <p:nvPr/>
        </p:nvSpPr>
        <p:spPr>
          <a:xfrm>
            <a:off x="8981639" y="2512308"/>
            <a:ext cx="713719" cy="713719"/>
          </a:xfrm>
          <a:prstGeom prst="round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D88999F6-76F9-744C-938B-AB25141F7521}"/>
              </a:ext>
            </a:extLst>
          </p:cNvPr>
          <p:cNvSpPr/>
          <p:nvPr/>
        </p:nvSpPr>
        <p:spPr>
          <a:xfrm>
            <a:off x="8981638" y="3771614"/>
            <a:ext cx="713719" cy="713719"/>
          </a:xfrm>
          <a:prstGeom prst="round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901FAC8F-A896-D345-AEA3-5A40F1754023}"/>
              </a:ext>
            </a:extLst>
          </p:cNvPr>
          <p:cNvSpPr/>
          <p:nvPr/>
        </p:nvSpPr>
        <p:spPr>
          <a:xfrm>
            <a:off x="8981637" y="5160976"/>
            <a:ext cx="713719" cy="713719"/>
          </a:xfrm>
          <a:prstGeom prst="round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8127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F7C68A8-965E-4B58-A960-F95664F69EC7}"/>
              </a:ext>
            </a:extLst>
          </p:cNvPr>
          <p:cNvGrpSpPr/>
          <p:nvPr/>
        </p:nvGrpSpPr>
        <p:grpSpPr>
          <a:xfrm>
            <a:off x="370117" y="510915"/>
            <a:ext cx="11451766" cy="1697068"/>
            <a:chOff x="1307801" y="1586450"/>
            <a:chExt cx="11451766" cy="169706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81B384F-E24E-4623-BBB2-D2310DE5C463}"/>
                </a:ext>
              </a:extLst>
            </p:cNvPr>
            <p:cNvSpPr txBox="1"/>
            <p:nvPr/>
          </p:nvSpPr>
          <p:spPr>
            <a:xfrm>
              <a:off x="1819585" y="1586450"/>
              <a:ext cx="10939982" cy="1697068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a) Chuẩn bị ở nhà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.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rPr>
                <a:t>Tìm hiểu xem quãng đường từ nhà em đến trường dài khoảng bao nhiêu ki – lô – mét?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endParaRP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94C1715-F937-4148-A4D4-72BB156A3B4F}"/>
                </a:ext>
              </a:extLst>
            </p:cNvPr>
            <p:cNvSpPr/>
            <p:nvPr/>
          </p:nvSpPr>
          <p:spPr>
            <a:xfrm>
              <a:off x="1307801" y="1864396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Utm AVO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AEDFD870-B340-4E07-9084-1B07E545AFAC}"/>
              </a:ext>
            </a:extLst>
          </p:cNvPr>
          <p:cNvSpPr txBox="1"/>
          <p:nvPr/>
        </p:nvSpPr>
        <p:spPr>
          <a:xfrm>
            <a:off x="1270321" y="2032376"/>
            <a:ext cx="9196552" cy="461665"/>
          </a:xfrm>
          <a:prstGeom prst="rect">
            <a:avLst/>
          </a:prstGeom>
          <a:solidFill>
            <a:srgbClr val="FFF79A"/>
          </a:solidFill>
          <a:effectLst>
            <a:softEdge rad="63500"/>
          </a:effectLst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Mẫu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Quãng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đường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từ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nhà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Mai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đến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trường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dài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khoảng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t> 2 km.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6967BC3-6861-41B5-A85F-488BA27C3C7B}"/>
              </a:ext>
            </a:extLst>
          </p:cNvPr>
          <p:cNvSpPr/>
          <p:nvPr/>
        </p:nvSpPr>
        <p:spPr>
          <a:xfrm>
            <a:off x="1497724" y="2846776"/>
            <a:ext cx="9885623" cy="1245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b)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Dựa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ở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a,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biết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nhà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xa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nhà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gần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kumimoji="0" lang="en-VN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2" descr="Giáo Dục, Học Tập, Học Sinh, Kiến Thức, Học Nhóm, Tải hình PNG 187 -  Free.Vector6.com">
            <a:extLst>
              <a:ext uri="{FF2B5EF4-FFF2-40B4-BE49-F238E27FC236}">
                <a16:creationId xmlns:a16="http://schemas.microsoft.com/office/drawing/2014/main" id="{D515C2FC-A048-4D52-A1C5-935DAA6DF6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9635" y="3292816"/>
            <a:ext cx="3697705" cy="27486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091FBA11-028C-4A08-9B69-912479D77F17}"/>
              </a:ext>
            </a:extLst>
          </p:cNvPr>
          <p:cNvSpPr/>
          <p:nvPr/>
        </p:nvSpPr>
        <p:spPr>
          <a:xfrm>
            <a:off x="8919198" y="8059"/>
            <a:ext cx="3095350" cy="359709"/>
          </a:xfrm>
          <a:prstGeom prst="rect">
            <a:avLst/>
          </a:prstGeom>
          <a:solidFill>
            <a:srgbClr val="F3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B4BE182-82DF-4087-87BA-CB44A7C695A4}"/>
              </a:ext>
            </a:extLst>
          </p:cNvPr>
          <p:cNvCxnSpPr>
            <a:cxnSpLocks/>
          </p:cNvCxnSpPr>
          <p:nvPr/>
        </p:nvCxnSpPr>
        <p:spPr>
          <a:xfrm>
            <a:off x="983973" y="1570072"/>
            <a:ext cx="394983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50E25EF-447A-4D16-BBAD-8E40BBDE99D4}"/>
              </a:ext>
            </a:extLst>
          </p:cNvPr>
          <p:cNvCxnSpPr>
            <a:cxnSpLocks/>
          </p:cNvCxnSpPr>
          <p:nvPr/>
        </p:nvCxnSpPr>
        <p:spPr>
          <a:xfrm>
            <a:off x="5066928" y="1570072"/>
            <a:ext cx="336571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AD801525-ED2B-470F-8230-856896F4661A}"/>
              </a:ext>
            </a:extLst>
          </p:cNvPr>
          <p:cNvSpPr/>
          <p:nvPr/>
        </p:nvSpPr>
        <p:spPr>
          <a:xfrm>
            <a:off x="9943089" y="1074155"/>
            <a:ext cx="1748168" cy="56171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20C2435-BF2D-4468-BF51-8355D88FE6A8}"/>
              </a:ext>
            </a:extLst>
          </p:cNvPr>
          <p:cNvCxnSpPr>
            <a:cxnSpLocks/>
          </p:cNvCxnSpPr>
          <p:nvPr/>
        </p:nvCxnSpPr>
        <p:spPr>
          <a:xfrm>
            <a:off x="3685592" y="3999768"/>
            <a:ext cx="337768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B02464D-9187-4F23-AA72-2DBBE6D3D0BF}"/>
              </a:ext>
            </a:extLst>
          </p:cNvPr>
          <p:cNvCxnSpPr>
            <a:cxnSpLocks/>
          </p:cNvCxnSpPr>
          <p:nvPr/>
        </p:nvCxnSpPr>
        <p:spPr>
          <a:xfrm>
            <a:off x="7063273" y="3999768"/>
            <a:ext cx="3797560" cy="1552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1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" y="-54588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30" y="199258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83" y="-184770"/>
            <a:ext cx="10156721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0" y="1306565"/>
            <a:ext cx="2529879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735" y="1447668"/>
            <a:ext cx="244814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Sách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: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tr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cs typeface="Times New Roman" panose="02020603050405020304" pitchFamily="18" charset="0"/>
              </a:rPr>
              <a:t> </a:t>
            </a:r>
            <a:r>
              <a:rPr lang="en-US" sz="2800" b="1" dirty="0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74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Box 19"/>
          <p:cNvSpPr txBox="1"/>
          <p:nvPr/>
        </p:nvSpPr>
        <p:spPr>
          <a:xfrm>
            <a:off x="5753321" y="733573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81824" y="410422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201680" y="1375785"/>
            <a:ext cx="9860906" cy="6588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Thực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hành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và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trải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nghiệm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đo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độ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dài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(</a:t>
            </a:r>
            <a:r>
              <a:rPr kumimoji="0" lang="en-US" sz="31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tiết</a:t>
            </a:r>
            <a:r>
              <a:rPr kumimoji="0" lang="en-US" sz="31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5 hàng" pitchFamily="34" charset="0"/>
                <a:cs typeface="Times New Roman" pitchFamily="18" charset="0"/>
              </a:rPr>
              <a:t> 2)</a:t>
            </a:r>
            <a:endParaRPr kumimoji="0" lang="en-US" sz="31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088691" y="1956693"/>
            <a:ext cx="771413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Bài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2 ( tr 74)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49F8A9B-04B3-4DBB-94C1-49BE51332D12}"/>
              </a:ext>
            </a:extLst>
          </p:cNvPr>
          <p:cNvSpPr txBox="1"/>
          <p:nvPr/>
        </p:nvSpPr>
        <p:spPr>
          <a:xfrm>
            <a:off x="2598885" y="123860"/>
            <a:ext cx="8307448" cy="6886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noProof="0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h</a:t>
            </a:r>
            <a:r>
              <a:rPr lang="en-US" sz="31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ai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1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28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</a:t>
            </a:r>
            <a:r>
              <a:rPr kumimoji="0" lang="en-US" sz="31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1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2022</a:t>
            </a:r>
          </a:p>
        </p:txBody>
      </p:sp>
    </p:spTree>
    <p:extLst>
      <p:ext uri="{BB962C8B-B14F-4D97-AF65-F5344CB8AC3E}">
        <p14:creationId xmlns:p14="http://schemas.microsoft.com/office/powerpoint/2010/main" val="230895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23C0946B-8596-41AE-826C-CB1D0F7A13F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854" b="76709"/>
          <a:stretch/>
        </p:blipFill>
        <p:spPr>
          <a:xfrm>
            <a:off x="6484912" y="-1276"/>
            <a:ext cx="5707087" cy="343027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7D39A166-ECA0-478D-BA06-395C2FA9FFF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" t="62109" r="28789" b="-55"/>
          <a:stretch/>
        </p:blipFill>
        <p:spPr>
          <a:xfrm>
            <a:off x="0" y="1388297"/>
            <a:ext cx="6502323" cy="5469703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1AF36C5B-544C-4465-BF68-E96543FA8EE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445" t="61875" r="1276" b="171"/>
          <a:stretch/>
        </p:blipFill>
        <p:spPr>
          <a:xfrm>
            <a:off x="7240153" y="1880886"/>
            <a:ext cx="4951846" cy="5016911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C3DA95A3-DE1C-4F5B-AB72-03CDB6FF8C9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821" b="72996"/>
          <a:stretch/>
        </p:blipFill>
        <p:spPr>
          <a:xfrm>
            <a:off x="1" y="0"/>
            <a:ext cx="5689678" cy="3761772"/>
          </a:xfrm>
          <a:prstGeom prst="rect">
            <a:avLst/>
          </a:prstGeom>
        </p:spPr>
      </p:pic>
      <p:grpSp>
        <p:nvGrpSpPr>
          <p:cNvPr id="16" name="组合 15">
            <a:extLst>
              <a:ext uri="{FF2B5EF4-FFF2-40B4-BE49-F238E27FC236}">
                <a16:creationId xmlns:a16="http://schemas.microsoft.com/office/drawing/2014/main" id="{F16612A4-CAB9-4A66-ABD4-F8503C3C5F37}"/>
              </a:ext>
            </a:extLst>
          </p:cNvPr>
          <p:cNvGrpSpPr/>
          <p:nvPr/>
        </p:nvGrpSpPr>
        <p:grpSpPr>
          <a:xfrm>
            <a:off x="2364936" y="2051505"/>
            <a:ext cx="7917564" cy="2665450"/>
            <a:chOff x="2364936" y="2051505"/>
            <a:chExt cx="7917564" cy="2665450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5B917BA8-C6A6-433D-9077-EF5F564C1CE1}"/>
                </a:ext>
              </a:extLst>
            </p:cNvPr>
            <p:cNvSpPr/>
            <p:nvPr/>
          </p:nvSpPr>
          <p:spPr>
            <a:xfrm>
              <a:off x="2428568" y="2128383"/>
              <a:ext cx="7816645" cy="25124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小单纯体" panose="02010601030101010101" pitchFamily="2" charset="-122"/>
                <a:ea typeface="小单纯体" panose="02010601030101010101" pitchFamily="2" charset="-122"/>
                <a:cs typeface="+mn-cs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5F6365CF-F53D-43C6-BCE7-BF3FCA52DEDA}"/>
                </a:ext>
              </a:extLst>
            </p:cNvPr>
            <p:cNvSpPr/>
            <p:nvPr/>
          </p:nvSpPr>
          <p:spPr>
            <a:xfrm>
              <a:off x="2580968" y="2280784"/>
              <a:ext cx="7497097" cy="2251888"/>
            </a:xfrm>
            <a:prstGeom prst="rect">
              <a:avLst/>
            </a:prstGeom>
            <a:noFill/>
            <a:ln>
              <a:solidFill>
                <a:srgbClr val="A26D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小单纯体" panose="02010601030101010101" pitchFamily="2" charset="-122"/>
                <a:ea typeface="小单纯体" panose="02010601030101010101" pitchFamily="2" charset="-122"/>
                <a:cs typeface="+mn-cs"/>
              </a:endParaRP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4EBA1B63-E0F8-43FE-8861-35B86B1DB06D}"/>
                </a:ext>
              </a:extLst>
            </p:cNvPr>
            <p:cNvSpPr/>
            <p:nvPr/>
          </p:nvSpPr>
          <p:spPr>
            <a:xfrm>
              <a:off x="2364936" y="2051505"/>
              <a:ext cx="294967" cy="321591"/>
            </a:xfrm>
            <a:prstGeom prst="rect">
              <a:avLst/>
            </a:prstGeom>
            <a:noFill/>
            <a:ln>
              <a:solidFill>
                <a:srgbClr val="A26D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小单纯体" panose="02010601030101010101" pitchFamily="2" charset="-122"/>
                <a:ea typeface="小单纯体" panose="02010601030101010101" pitchFamily="2" charset="-122"/>
                <a:cs typeface="+mn-cs"/>
              </a:endParaRPr>
            </a:p>
          </p:txBody>
        </p:sp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E9B24768-1EB9-4F89-84F2-F9E780B90DC9}"/>
                </a:ext>
              </a:extLst>
            </p:cNvPr>
            <p:cNvSpPr/>
            <p:nvPr/>
          </p:nvSpPr>
          <p:spPr>
            <a:xfrm>
              <a:off x="9987533" y="4395364"/>
              <a:ext cx="294967" cy="321591"/>
            </a:xfrm>
            <a:prstGeom prst="rect">
              <a:avLst/>
            </a:prstGeom>
            <a:noFill/>
            <a:ln>
              <a:solidFill>
                <a:srgbClr val="A26D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小单纯体" panose="02010601030101010101" pitchFamily="2" charset="-122"/>
                <a:ea typeface="小单纯体" panose="02010601030101010101" pitchFamily="2" charset="-122"/>
                <a:cs typeface="+mn-cs"/>
              </a:endParaRPr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C32C0BDC-400A-4396-AE9E-FD83351A6C72}"/>
              </a:ext>
            </a:extLst>
          </p:cNvPr>
          <p:cNvSpPr/>
          <p:nvPr/>
        </p:nvSpPr>
        <p:spPr>
          <a:xfrm>
            <a:off x="2716675" y="2668198"/>
            <a:ext cx="7366120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Củng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 </a:t>
            </a:r>
            <a:r>
              <a:rPr kumimoji="0" lang="en-US" altLang="zh-CN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cố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 </a:t>
            </a:r>
            <a:r>
              <a:rPr kumimoji="0" lang="en-US" altLang="zh-CN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bài</a:t>
            </a: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 </a:t>
            </a:r>
            <a:r>
              <a:rPr kumimoji="0" lang="en-US" altLang="zh-CN" sz="7200" b="1" i="0" u="none" strike="noStrike" kern="1200" cap="none" spc="0" normalizeH="0" baseline="0" noProof="0" dirty="0" err="1">
                <a:ln>
                  <a:noFill/>
                </a:ln>
                <a:solidFill>
                  <a:srgbClr val="A26D3D"/>
                </a:solidFill>
                <a:effectLst/>
                <a:uLnTx/>
                <a:uFillTx/>
                <a:latin typeface="Arial" panose="020B0604020202020204" pitchFamily="34" charset="0"/>
                <a:ea typeface="小单纯体" panose="02010601030101010101" pitchFamily="2" charset="-122"/>
                <a:cs typeface="Arial" panose="020B0604020202020204" pitchFamily="34" charset="0"/>
              </a:rPr>
              <a:t>học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A26D3D"/>
              </a:solidFill>
              <a:effectLst/>
              <a:uLnTx/>
              <a:uFillTx/>
              <a:latin typeface="Arial" panose="020B0604020202020204" pitchFamily="34" charset="0"/>
              <a:ea typeface="小单纯体" panose="02010601030101010101" pitchFamily="2" charset="-122"/>
              <a:cs typeface="Arial" panose="020B0604020202020204" pitchFamily="34" charset="0"/>
            </a:endParaRPr>
          </a:p>
        </p:txBody>
      </p:sp>
      <p:pic>
        <p:nvPicPr>
          <p:cNvPr id="29" name="图片 28">
            <a:extLst>
              <a:ext uri="{FF2B5EF4-FFF2-40B4-BE49-F238E27FC236}">
                <a16:creationId xmlns:a16="http://schemas.microsoft.com/office/drawing/2014/main" id="{1834BFB7-EDB9-42CF-91DA-47612E2802E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3879" b="98908" l="26886" r="4793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496" t="83312" r="51923" b="344"/>
          <a:stretch/>
        </p:blipFill>
        <p:spPr>
          <a:xfrm>
            <a:off x="4058140" y="1308122"/>
            <a:ext cx="1040692" cy="1141913"/>
          </a:xfrm>
          <a:prstGeom prst="rect">
            <a:avLst/>
          </a:prstGeom>
          <a:effectLst>
            <a:outerShdw blurRad="50800" dist="38100" dir="2700000" sx="104000" sy="104000" algn="tl" rotWithShape="0">
              <a:prstClr val="black">
                <a:alpha val="34000"/>
              </a:prstClr>
            </a:outerShdw>
          </a:effectLst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97EA54EA-08A6-4F5B-A051-45EB7EFD4E1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3879" b="98908" l="26886" r="4793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496" t="83312" r="51923" b="344"/>
          <a:stretch/>
        </p:blipFill>
        <p:spPr>
          <a:xfrm>
            <a:off x="7830157" y="4231852"/>
            <a:ext cx="783500" cy="859705"/>
          </a:xfrm>
          <a:prstGeom prst="rect">
            <a:avLst/>
          </a:prstGeom>
          <a:effectLst>
            <a:outerShdw blurRad="50800" dist="38100" dir="2700000" sx="104000" sy="104000" algn="tl" rotWithShape="0">
              <a:prstClr val="black">
                <a:alpha val="34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720747104"/>
      </p:ext>
    </p:extLst>
  </p:cSld>
  <p:clrMapOvr>
    <a:masterClrMapping/>
  </p:clrMapOvr>
  <p:transition spd="slow">
    <p:comb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1678443" y="2050675"/>
            <a:ext cx="9685665" cy="295221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BÀI 57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THỰC HÀNH VÀ TRẢI NGHIỆM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ĐO ĐỘ DÀI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66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A1BF8C3-A2D4-4647-BB4B-367FC9195A88}"/>
              </a:ext>
            </a:extLst>
          </p:cNvPr>
          <p:cNvGrpSpPr/>
          <p:nvPr/>
        </p:nvGrpSpPr>
        <p:grpSpPr>
          <a:xfrm>
            <a:off x="1091361" y="319040"/>
            <a:ext cx="2190751" cy="1424699"/>
            <a:chOff x="1523996" y="-1"/>
            <a:chExt cx="2190751" cy="1424699"/>
          </a:xfrm>
          <a:solidFill>
            <a:srgbClr val="92D050"/>
          </a:solidFill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574B12F-3BAF-461E-9973-ACF7C6B2E5A4}"/>
                </a:ext>
              </a:extLst>
            </p:cNvPr>
            <p:cNvGrpSpPr/>
            <p:nvPr/>
          </p:nvGrpSpPr>
          <p:grpSpPr>
            <a:xfrm>
              <a:off x="1523996" y="-1"/>
              <a:ext cx="2190751" cy="1424699"/>
              <a:chOff x="1523998" y="-2"/>
              <a:chExt cx="1285462" cy="2656871"/>
            </a:xfrm>
            <a:grpFill/>
          </p:grpSpPr>
          <p:sp>
            <p:nvSpPr>
              <p:cNvPr id="8" name="Rectangle: Top Corners Rounded 7">
                <a:extLst>
                  <a:ext uri="{FF2B5EF4-FFF2-40B4-BE49-F238E27FC236}">
                    <a16:creationId xmlns:a16="http://schemas.microsoft.com/office/drawing/2014/main" id="{5C238D14-D28D-4415-A7ED-8F8C57032FEE}"/>
                  </a:ext>
                </a:extLst>
              </p:cNvPr>
              <p:cNvSpPr/>
              <p:nvPr/>
            </p:nvSpPr>
            <p:spPr>
              <a:xfrm rot="10800000">
                <a:off x="1523998" y="-2"/>
                <a:ext cx="1285462" cy="2656871"/>
              </a:xfrm>
              <a:prstGeom prst="round2SameRect">
                <a:avLst/>
              </a:prstGeom>
              <a:grpFill/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9" name="Rectangle: Top Corners Rounded 8">
                <a:extLst>
                  <a:ext uri="{FF2B5EF4-FFF2-40B4-BE49-F238E27FC236}">
                    <a16:creationId xmlns:a16="http://schemas.microsoft.com/office/drawing/2014/main" id="{3E2A3E6B-7953-4297-BA6B-DE4480E73973}"/>
                  </a:ext>
                </a:extLst>
              </p:cNvPr>
              <p:cNvSpPr/>
              <p:nvPr/>
            </p:nvSpPr>
            <p:spPr>
              <a:xfrm rot="10800000">
                <a:off x="1566862" y="76196"/>
                <a:ext cx="1204497" cy="2441874"/>
              </a:xfrm>
              <a:prstGeom prst="round2SameRect">
                <a:avLst/>
              </a:prstGeom>
              <a:grpFill/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E570B73-7985-48CC-BF95-8D751A2CDE30}"/>
                </a:ext>
              </a:extLst>
            </p:cNvPr>
            <p:cNvSpPr txBox="1"/>
            <p:nvPr/>
          </p:nvSpPr>
          <p:spPr>
            <a:xfrm>
              <a:off x="1726776" y="220924"/>
              <a:ext cx="1785190" cy="95410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CA8F45">
                      <a:lumMod val="75000"/>
                    </a:srgbClr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CHỦ ĐỀ 11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8692999-ADE5-4D57-926F-9BEBC661D5A3}"/>
              </a:ext>
            </a:extLst>
          </p:cNvPr>
          <p:cNvSpPr txBox="1"/>
          <p:nvPr/>
        </p:nvSpPr>
        <p:spPr>
          <a:xfrm>
            <a:off x="2490237" y="556603"/>
            <a:ext cx="918987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CA8F45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ĐỘ DÀI VÀ ĐƠN VỊ ĐO ĐỘ DÀI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CA8F45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TIỀN VIỆT NAM</a:t>
            </a:r>
          </a:p>
        </p:txBody>
      </p:sp>
    </p:spTree>
    <p:extLst>
      <p:ext uri="{BB962C8B-B14F-4D97-AF65-F5344CB8AC3E}">
        <p14:creationId xmlns:p14="http://schemas.microsoft.com/office/powerpoint/2010/main" val="3237064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86FC1E2-E192-4684-8AC0-52155A0925FB}"/>
              </a:ext>
            </a:extLst>
          </p:cNvPr>
          <p:cNvSpPr txBox="1"/>
          <p:nvPr/>
        </p:nvSpPr>
        <p:spPr>
          <a:xfrm>
            <a:off x="4373697" y="2555913"/>
            <a:ext cx="49796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rPr>
              <a:t>TIẾT 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0B1B29C-16F5-4626-AD00-D541960FD7D0}"/>
              </a:ext>
            </a:extLst>
          </p:cNvPr>
          <p:cNvSpPr/>
          <p:nvPr/>
        </p:nvSpPr>
        <p:spPr>
          <a:xfrm>
            <a:off x="9188970" y="0"/>
            <a:ext cx="3003030" cy="269823"/>
          </a:xfrm>
          <a:prstGeom prst="rect">
            <a:avLst/>
          </a:prstGeom>
          <a:solidFill>
            <a:srgbClr val="A5DD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08492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1c98244e0147f1e783b3d16720741e69.jpg"/>
          <p:cNvPicPr>
            <a:picLocks noChangeAspect="1"/>
          </p:cNvPicPr>
          <p:nvPr/>
        </p:nvPicPr>
        <p:blipFill>
          <a:blip r:embed="rId4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rcRect l="6182" t="55208" r="53035" b="22917"/>
          <a:stretch>
            <a:fillRect/>
          </a:stretch>
        </p:blipFill>
        <p:spPr>
          <a:xfrm>
            <a:off x="4212030" y="3944233"/>
            <a:ext cx="1387010" cy="745115"/>
          </a:xfrm>
          <a:prstGeom prst="rect">
            <a:avLst/>
          </a:prstGeom>
        </p:spPr>
      </p:pic>
      <p:pic>
        <p:nvPicPr>
          <p:cNvPr id="23" name="Picture 22" descr="18053136-tác-giả-của-một-con-gà-mái-và-bảy-quả-trứng-của-cô-trên-một-nền-trắng.jpg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99960" y="998214"/>
            <a:ext cx="1999080" cy="2058753"/>
          </a:xfrm>
          <a:prstGeom prst="rect">
            <a:avLst/>
          </a:prstGeom>
        </p:spPr>
      </p:pic>
      <p:pic>
        <p:nvPicPr>
          <p:cNvPr id="28" name="Picture 27" descr="1c98244e0147f1e783b3d16720741e69.jpg"/>
          <p:cNvPicPr>
            <a:picLocks noChangeAspect="1"/>
          </p:cNvPicPr>
          <p:nvPr/>
        </p:nvPicPr>
        <p:blipFill>
          <a:blip r:embed="rId4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rcRect l="36438" t="37500" r="40610" b="42708"/>
          <a:stretch>
            <a:fillRect/>
          </a:stretch>
        </p:blipFill>
        <p:spPr>
          <a:xfrm>
            <a:off x="5301056" y="3523939"/>
            <a:ext cx="1332493" cy="1159538"/>
          </a:xfrm>
          <a:prstGeom prst="rect">
            <a:avLst/>
          </a:prstGeom>
        </p:spPr>
      </p:pic>
      <p:pic>
        <p:nvPicPr>
          <p:cNvPr id="29" name="Picture 28" descr="kuik1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8953520" y="3714752"/>
            <a:ext cx="821180" cy="785818"/>
          </a:xfrm>
          <a:prstGeom prst="rect">
            <a:avLst/>
          </a:prstGeom>
        </p:spPr>
      </p:pic>
      <p:pic>
        <p:nvPicPr>
          <p:cNvPr id="30" name="Picture 29" descr="18013219-tác-giả-của-một-con-gà-gần-bảng-mũi-tên-trên-một-nền-trắng 2.jpg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7176120" y="3543452"/>
            <a:ext cx="3769918" cy="3314548"/>
          </a:xfrm>
          <a:prstGeom prst="rect">
            <a:avLst/>
          </a:prstGeom>
        </p:spPr>
      </p:pic>
      <p:pic>
        <p:nvPicPr>
          <p:cNvPr id="31" name="Picture 30" descr="349de0c82228b446ebd18bb653781d4e.jpg"/>
          <p:cNvPicPr>
            <a:picLocks noChangeAspect="1"/>
          </p:cNvPicPr>
          <p:nvPr/>
        </p:nvPicPr>
        <p:blipFill>
          <a:blip r:embed="rId8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rcRect t="45833" r="22500"/>
          <a:stretch>
            <a:fillRect/>
          </a:stretch>
        </p:blipFill>
        <p:spPr>
          <a:xfrm>
            <a:off x="10332970" y="6615550"/>
            <a:ext cx="278758" cy="214314"/>
          </a:xfrm>
          <a:prstGeom prst="rect">
            <a:avLst/>
          </a:prstGeom>
        </p:spPr>
      </p:pic>
      <p:sp>
        <p:nvSpPr>
          <p:cNvPr id="34" name="Rectangle 33"/>
          <p:cNvSpPr/>
          <p:nvPr/>
        </p:nvSpPr>
        <p:spPr>
          <a:xfrm>
            <a:off x="2495649" y="90273"/>
            <a:ext cx="5610812" cy="646331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dirty="0">
                <a:ln w="1905"/>
                <a:gradFill>
                  <a:gsLst>
                    <a:gs pos="0">
                      <a:srgbClr val="F79646">
                        <a:shade val="20000"/>
                        <a:satMod val="200000"/>
                      </a:srgbClr>
                    </a:gs>
                    <a:gs pos="78000">
                      <a:srgbClr val="F79646">
                        <a:tint val="90000"/>
                        <a:shade val="89000"/>
                        <a:satMod val="220000"/>
                      </a:srgbClr>
                    </a:gs>
                    <a:gs pos="100000">
                      <a:srgbClr val="F79646">
                        <a:tint val="12000"/>
                        <a:satMod val="255000"/>
                      </a:srgbClr>
                    </a:gs>
                  </a:gsLst>
                  <a:lin ang="540000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itchFamily="34" charset="0"/>
                <a:cs typeface="Tahoma" pitchFamily="34" charset="0"/>
              </a:rPr>
              <a:t>THU HOẠCH TRỨNG GÀ</a:t>
            </a:r>
          </a:p>
        </p:txBody>
      </p:sp>
      <p:pic>
        <p:nvPicPr>
          <p:cNvPr id="43" name="Picture 42" descr="18789247-tác-giả-của-những-con-vịt-màu-nâu-và-bốn-con-vịt-con-màu-vàng-của-cô-trên-một-nền-trắng.jpg"/>
          <p:cNvPicPr>
            <a:picLocks noChangeAspect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170616" y="5589240"/>
            <a:ext cx="1590074" cy="1479172"/>
          </a:xfrm>
          <a:prstGeom prst="rect">
            <a:avLst/>
          </a:prstGeom>
        </p:spPr>
      </p:pic>
      <p:pic>
        <p:nvPicPr>
          <p:cNvPr id="18" name="Picture 17" descr="9a12101c4398f4729d1cb617915a20f0.jpg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596198" y="6072206"/>
            <a:ext cx="785794" cy="785794"/>
          </a:xfrm>
          <a:prstGeom prst="rect">
            <a:avLst/>
          </a:prstGeom>
        </p:spPr>
      </p:pic>
      <p:pic>
        <p:nvPicPr>
          <p:cNvPr id="20" name="Picture 19" descr="coleta-de-passaros-coloridos_1096-119.jpg"/>
          <p:cNvPicPr>
            <a:picLocks noChangeAspect="1"/>
          </p:cNvPicPr>
          <p:nvPr/>
        </p:nvPicPr>
        <p:blipFill>
          <a:blip r:embed="rId11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 l="6630" t="74921" r="67012" b="5910"/>
          <a:stretch>
            <a:fillRect/>
          </a:stretch>
        </p:blipFill>
        <p:spPr>
          <a:xfrm>
            <a:off x="4595802" y="4714885"/>
            <a:ext cx="285752" cy="207819"/>
          </a:xfrm>
          <a:prstGeom prst="rect">
            <a:avLst/>
          </a:prstGeom>
        </p:spPr>
      </p:pic>
      <p:pic>
        <p:nvPicPr>
          <p:cNvPr id="1026" name="Picture 2" descr="C:\Users\Admin\AppData\Local\Temp\Rar$DI16.811\11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2144" y="1265859"/>
            <a:ext cx="2532250" cy="20616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926988" y="70340"/>
            <a:ext cx="5357850" cy="1857364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Những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chu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́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ga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̀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mái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của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chúng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ta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đã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đẻ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rất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nhiều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trứng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.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Bạn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hãy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giúp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mình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thu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hoạch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số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trứng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đó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bằng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cách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trả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lời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các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hỏi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nhé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.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Khi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bạn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trả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lời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đúng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là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trứng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đã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vào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giỏ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của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mình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rồi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đấy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.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Nào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bắt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đầu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en-US" sz="2200" b="1" dirty="0" err="1">
                <a:solidFill>
                  <a:prstClr val="white"/>
                </a:solidFill>
                <a:latin typeface="Calibri"/>
              </a:rPr>
              <a:t>thôi</a:t>
            </a:r>
            <a:r>
              <a:rPr lang="en-US" sz="2200" b="1" dirty="0">
                <a:solidFill>
                  <a:prstClr val="white"/>
                </a:solidFill>
                <a:latin typeface="Calibri"/>
              </a:rPr>
              <a:t>!</a:t>
            </a:r>
            <a:endParaRPr lang="vi-VN" sz="22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320029" y="2010306"/>
            <a:ext cx="2571768" cy="1489035"/>
            <a:chOff x="3387886" y="1857364"/>
            <a:chExt cx="2571768" cy="1489035"/>
          </a:xfrm>
        </p:grpSpPr>
        <p:pic>
          <p:nvPicPr>
            <p:cNvPr id="11" name="Picture 10" descr="15057373-dấu-hiệu-bằng-gỗ-treo-trên-dây-chuyền-vector-minh-họa.jpg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13750" t="17000" r="6250" b="14000"/>
            <a:stretch>
              <a:fillRect/>
            </a:stretch>
          </p:blipFill>
          <p:spPr>
            <a:xfrm>
              <a:off x="3387886" y="1857364"/>
              <a:ext cx="2571768" cy="1489035"/>
            </a:xfrm>
            <a:prstGeom prst="rect">
              <a:avLst/>
            </a:prstGeom>
          </p:spPr>
        </p:pic>
        <p:sp>
          <p:nvSpPr>
            <p:cNvPr id="12" name="TextBox 11">
              <a:hlinkClick r:id="rId4" action="ppaction://hlinksldjump"/>
            </p:cNvPr>
            <p:cNvSpPr txBox="1"/>
            <p:nvPr/>
          </p:nvSpPr>
          <p:spPr>
            <a:xfrm>
              <a:off x="3945322" y="2541412"/>
              <a:ext cx="1269620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600" b="1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</a:rPr>
                <a:t>Bắt</a:t>
              </a:r>
              <a:r>
                <a:rPr lang="en-US" sz="2600" b="1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</a:rPr>
                <a:t> </a:t>
              </a:r>
              <a:r>
                <a:rPr lang="en-US" sz="2600" b="1" dirty="0" err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</a:rPr>
                <a:t>đầu</a:t>
              </a:r>
              <a:endParaRPr lang="vi-VN" sz="2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</a:endParaRPr>
            </a:p>
          </p:txBody>
        </p:sp>
      </p:grpSp>
      <p:pic>
        <p:nvPicPr>
          <p:cNvPr id="9" name="Picture 8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851924" y="5956340"/>
            <a:ext cx="972000" cy="972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3672" y="1146515"/>
            <a:ext cx="3032066" cy="563873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clrChange>
              <a:clrFrom>
                <a:srgbClr val="F5F5F5"/>
              </a:clrFrom>
              <a:clrTo>
                <a:srgbClr val="F5F5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1824" y="1823343"/>
            <a:ext cx="2505528" cy="252366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1: 56 </a:t>
            </a:r>
            <a:r>
              <a:rPr lang="en-US" sz="2800" b="1">
                <a:solidFill>
                  <a:prstClr val="white"/>
                </a:solidFill>
                <a:latin typeface="Calibri"/>
              </a:rPr>
              <a:t>+ 38 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= ?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95538" y="351141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 </a:t>
            </a:r>
            <a:r>
              <a:rPr lang="en-US" sz="2800" b="1">
                <a:solidFill>
                  <a:prstClr val="white"/>
                </a:solidFill>
                <a:latin typeface="Calibri"/>
              </a:rPr>
              <a:t>: 94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4980" y="4214818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62722" y="442913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B</a:t>
            </a:r>
            <a:r>
              <a:rPr lang="en-US" sz="2800" b="1">
                <a:solidFill>
                  <a:prstClr val="white"/>
                </a:solidFill>
                <a:latin typeface="Calibri"/>
              </a:rPr>
              <a:t>: 84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</a:t>
            </a:r>
            <a:r>
              <a:rPr lang="en-US" sz="2800" b="1">
                <a:solidFill>
                  <a:prstClr val="white"/>
                </a:solidFill>
                <a:latin typeface="Calibri"/>
              </a:rPr>
              <a:t>: 74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</a:t>
            </a:r>
            <a:r>
              <a:rPr lang="en-US" sz="2800" b="1">
                <a:solidFill>
                  <a:prstClr val="white"/>
                </a:solidFill>
                <a:latin typeface="Calibri"/>
              </a:rPr>
              <a:t>: 64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10146" y="331316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2: 89 – 45 = ?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53334" y="441286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prstClr val="white"/>
                </a:solidFill>
                <a:latin typeface="Calibri"/>
              </a:rPr>
              <a:t>B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: 44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37610" y="3286124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05352" y="350043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A: 45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43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42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67942" y="421461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715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3000" r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loud Callout 9"/>
          <p:cNvSpPr/>
          <p:nvPr/>
        </p:nvSpPr>
        <p:spPr>
          <a:xfrm>
            <a:off x="1524000" y="5466"/>
            <a:ext cx="9144000" cy="1714512"/>
          </a:xfrm>
          <a:prstGeom prst="cloudCallout">
            <a:avLst>
              <a:gd name="adj1" fmla="val 31321"/>
              <a:gd name="adj2" fmla="val 110910"/>
            </a:avLst>
          </a:prstGeom>
          <a:solidFill>
            <a:srgbClr val="CC706E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 err="1">
                <a:solidFill>
                  <a:prstClr val="white"/>
                </a:solidFill>
                <a:latin typeface="Calibri"/>
              </a:rPr>
              <a:t>Câu</a:t>
            </a:r>
            <a:r>
              <a:rPr lang="en-US" sz="2800" b="1" dirty="0">
                <a:solidFill>
                  <a:prstClr val="white"/>
                </a:solidFill>
                <a:latin typeface="Calibri"/>
              </a:rPr>
              <a:t> 3:  45 + 241 = ?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1" name="Picture 10" descr="ga cau hoi 1.pn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819" y="1643051"/>
            <a:ext cx="3176889" cy="2680949"/>
          </a:xfrm>
          <a:prstGeom prst="rect">
            <a:avLst/>
          </a:prstGeom>
        </p:spPr>
      </p:pic>
      <p:sp>
        <p:nvSpPr>
          <p:cNvPr id="13" name="Hexagon 12"/>
          <p:cNvSpPr/>
          <p:nvPr/>
        </p:nvSpPr>
        <p:spPr>
          <a:xfrm>
            <a:off x="2595538" y="3511418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A : 286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4" name="Picture 13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4980" y="4214818"/>
            <a:ext cx="962774" cy="928694"/>
          </a:xfrm>
          <a:prstGeom prst="rect">
            <a:avLst/>
          </a:prstGeom>
        </p:spPr>
      </p:pic>
      <p:sp>
        <p:nvSpPr>
          <p:cNvPr id="15" name="Hexagon 14"/>
          <p:cNvSpPr/>
          <p:nvPr/>
        </p:nvSpPr>
        <p:spPr>
          <a:xfrm>
            <a:off x="2562722" y="442913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B: 287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91370" y="5096000"/>
            <a:ext cx="962774" cy="928694"/>
          </a:xfrm>
          <a:prstGeom prst="rect">
            <a:avLst/>
          </a:prstGeom>
        </p:spPr>
      </p:pic>
      <p:sp>
        <p:nvSpPr>
          <p:cNvPr id="17" name="Hexagon 16"/>
          <p:cNvSpPr/>
          <p:nvPr/>
        </p:nvSpPr>
        <p:spPr>
          <a:xfrm>
            <a:off x="2559112" y="5310314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C: 285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18" name="Picture 17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58554" y="5985578"/>
            <a:ext cx="962774" cy="928694"/>
          </a:xfrm>
          <a:prstGeom prst="rect">
            <a:avLst/>
          </a:prstGeom>
        </p:spPr>
      </p:pic>
      <p:sp>
        <p:nvSpPr>
          <p:cNvPr id="19" name="Hexagon 18"/>
          <p:cNvSpPr/>
          <p:nvPr/>
        </p:nvSpPr>
        <p:spPr>
          <a:xfrm>
            <a:off x="2526296" y="6199892"/>
            <a:ext cx="3929090" cy="571504"/>
          </a:xfrm>
          <a:prstGeom prst="hexagon">
            <a:avLst/>
          </a:prstGeom>
          <a:solidFill>
            <a:srgbClr val="FFC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Calibri"/>
              </a:rPr>
              <a:t>D: 284</a:t>
            </a:r>
            <a:endParaRPr lang="vi-VN" sz="2800" b="1" dirty="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19938490">
            <a:off x="3214869" y="224616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Yeah,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Đúng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rồi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, </a:t>
            </a:r>
          </a:p>
          <a:p>
            <a:pPr algn="ctr"/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giỏi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quá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!</a:t>
            </a:r>
            <a:endParaRPr lang="vi-VN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25" name="Picture 24" descr="ga cau hoi.png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10146" y="3313162"/>
            <a:ext cx="962774" cy="928694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7453322" y="4857760"/>
            <a:ext cx="27146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C00000"/>
                </a:solidFill>
                <a:latin typeface="Calibri"/>
              </a:rPr>
              <a:t>Ồ,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tiếc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quá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,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sai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mất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2000" b="1" dirty="0" err="1">
                <a:solidFill>
                  <a:srgbClr val="C00000"/>
                </a:solidFill>
                <a:latin typeface="Calibri"/>
              </a:rPr>
              <a:t>rồi</a:t>
            </a:r>
            <a:r>
              <a:rPr lang="en-US" sz="2000" b="1" dirty="0">
                <a:solidFill>
                  <a:srgbClr val="C00000"/>
                </a:solidFill>
                <a:latin typeface="Calibri"/>
              </a:rPr>
              <a:t>!</a:t>
            </a:r>
            <a:endParaRPr lang="vi-VN" sz="20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33" name="Picture 32" descr="egg-2151891_960_720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310050" y="2857496"/>
            <a:ext cx="666000" cy="666000"/>
          </a:xfrm>
          <a:prstGeom prst="rect">
            <a:avLst/>
          </a:prstGeom>
        </p:spPr>
      </p:pic>
      <p:pic>
        <p:nvPicPr>
          <p:cNvPr id="34" name="Picture 33" descr="egg-2151896__340.pn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10380" y="4572008"/>
            <a:ext cx="666732" cy="666732"/>
          </a:xfrm>
          <a:prstGeom prst="rect">
            <a:avLst/>
          </a:prstGeom>
        </p:spPr>
      </p:pic>
      <p:pic>
        <p:nvPicPr>
          <p:cNvPr id="20" name="Picture 19" descr="ee376867b6edb2b7f8a1c93f2ceb4b12.png">
            <a:hlinkClick r:id="" action="ppaction://hlinkshowjump?jump=firstslide"/>
          </p:cNvPr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34076" y="6215082"/>
            <a:ext cx="756026" cy="756026"/>
          </a:xfrm>
          <a:prstGeom prst="rect">
            <a:avLst/>
          </a:prstGeom>
        </p:spPr>
      </p:pic>
      <p:pic>
        <p:nvPicPr>
          <p:cNvPr id="21" name="Picture 20" descr="images (3).jpg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0000" r="-1" b="46667"/>
          <a:stretch>
            <a:fillRect/>
          </a:stretch>
        </p:blipFill>
        <p:spPr>
          <a:xfrm>
            <a:off x="10152349" y="6381126"/>
            <a:ext cx="481967" cy="514098"/>
          </a:xfrm>
          <a:prstGeom prst="rect">
            <a:avLst/>
          </a:prstGeom>
        </p:spPr>
      </p:pic>
      <p:pic>
        <p:nvPicPr>
          <p:cNvPr id="23" name="Picture 22" descr="images (7).jpg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14555" y="6373921"/>
            <a:ext cx="665303" cy="665303"/>
          </a:xfrm>
          <a:prstGeom prst="rect">
            <a:avLst/>
          </a:prstGeom>
        </p:spPr>
      </p:pic>
      <p:pic>
        <p:nvPicPr>
          <p:cNvPr id="28" name="Picture 27" descr="images (3).jpg">
            <a:hlinkClick r:id="" action="ppaction://hlinkshowjump?jump=previousslide"/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49999" b="50000"/>
          <a:stretch>
            <a:fillRect/>
          </a:stretch>
        </p:blipFill>
        <p:spPr>
          <a:xfrm>
            <a:off x="8847882" y="6357970"/>
            <a:ext cx="514098" cy="51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964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0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77777"/>
                                      </p:to>
                                    </p:animClr>
                                    <p:set>
                                      <p:cBhvr>
                                        <p:cTn id="1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>
                      <p:stCondLst>
                        <p:cond delay="0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C00"/>
                                      </p:to>
                                    </p:animClr>
                                    <p:set>
                                      <p:cBhvr>
                                        <p:cTn id="1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5" grpId="0" animBg="1"/>
      <p:bldP spid="15" grpId="1" animBg="1"/>
      <p:bldP spid="17" grpId="0" animBg="1"/>
      <p:bldP spid="17" grpId="1" animBg="1"/>
      <p:bldP spid="19" grpId="0" animBg="1"/>
      <p:bldP spid="19" grpId="1" animBg="1"/>
      <p:bldP spid="32" grpId="0"/>
      <p:bldP spid="32" grpId="1"/>
      <p:bldP spid="22" grpId="0"/>
      <p:bldP spid="22" grpId="1"/>
      <p:bldP spid="22" grpId="2"/>
      <p:bldP spid="22" grpId="3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Utm AVO"/>
        <a:ea typeface=""/>
        <a:cs typeface=""/>
      </a:majorFont>
      <a:minorFont>
        <a:latin typeface="Utm AV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Custom 4">
      <a:majorFont>
        <a:latin typeface="Utm AVO"/>
        <a:ea typeface=""/>
        <a:cs typeface=""/>
      </a:majorFont>
      <a:minorFont>
        <a:latin typeface="Utm AV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365</TotalTime>
  <Words>711</Words>
  <Application>Microsoft Office PowerPoint</Application>
  <PresentationFormat>Widescreen</PresentationFormat>
  <Paragraphs>149</Paragraphs>
  <Slides>22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22</vt:i4>
      </vt:variant>
    </vt:vector>
  </HeadingPairs>
  <TitlesOfParts>
    <vt:vector size="45" baseType="lpstr">
      <vt:lpstr>等线</vt:lpstr>
      <vt:lpstr>Arial</vt:lpstr>
      <vt:lpstr>Arial-Rounded</vt:lpstr>
      <vt:lpstr>Calibri</vt:lpstr>
      <vt:lpstr>Calibri Light</vt:lpstr>
      <vt:lpstr>Cookie</vt:lpstr>
      <vt:lpstr>HP001 4 hàng</vt:lpstr>
      <vt:lpstr>HP001 4H</vt:lpstr>
      <vt:lpstr>HP001 5 hàng</vt:lpstr>
      <vt:lpstr>Tahoma</vt:lpstr>
      <vt:lpstr>Times New Roman</vt:lpstr>
      <vt:lpstr>Utm AVO</vt:lpstr>
      <vt:lpstr>UTM Cookies</vt:lpstr>
      <vt:lpstr>UTM Cooper Black</vt:lpstr>
      <vt:lpstr>小单纯体</vt:lpstr>
      <vt:lpstr>Office Theme</vt:lpstr>
      <vt:lpstr>第一PPT，www.1ppt.com</vt:lpstr>
      <vt:lpstr>自定义设计方案</vt:lpstr>
      <vt:lpstr>2_Office Theme</vt:lpstr>
      <vt:lpstr>7_Office Theme</vt:lpstr>
      <vt:lpstr>1_Office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nguyen thi kim cuc</cp:lastModifiedBy>
  <cp:revision>36</cp:revision>
  <dcterms:created xsi:type="dcterms:W3CDTF">2021-07-24T01:07:49Z</dcterms:created>
  <dcterms:modified xsi:type="dcterms:W3CDTF">2022-03-27T14:24:21Z</dcterms:modified>
</cp:coreProperties>
</file>