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308" r:id="rId4"/>
    <p:sldId id="311" r:id="rId5"/>
    <p:sldId id="332" r:id="rId6"/>
    <p:sldId id="328" r:id="rId7"/>
    <p:sldId id="309" r:id="rId8"/>
    <p:sldId id="333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#9Slide07 SVNDessert Menu Scrip" panose="020B0604020202020204" charset="0"/>
      <p:regular r:id="rId15"/>
    </p:embeddedFont>
    <p:embeddedFont>
      <p:font typeface="#9Slide07 Altus" panose="020B0604020202020204" charset="0"/>
      <p:regular r:id="rId16"/>
    </p:embeddedFont>
    <p:embeddedFont>
      <p:font typeface="Caveat Brush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#9Slide07 Bungee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#9Slide07 Crocante" panose="020B0604020202020204" charset="0"/>
      <p:regular r:id="rId26"/>
    </p:embeddedFont>
    <p:embeddedFont>
      <p:font typeface="#9Slide05 SVNHaptic Script" panose="020B0604020202020204" charset="0"/>
      <p:regular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D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60"/>
  </p:normalViewPr>
  <p:slideViewPr>
    <p:cSldViewPr snapToGrid="0">
      <p:cViewPr varScale="1">
        <p:scale>
          <a:sx n="83" d="100"/>
          <a:sy n="83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gs" Target="tags/tag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ADD2-0351-44D2-8E46-3A42FB521095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91C89-5170-47AA-A830-8DE29B18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5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419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987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371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98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47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00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7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3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978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5375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196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1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391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121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295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49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9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3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8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5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281F5-DFD3-43C3-9116-94D935D7D319}" type="datetimeFigureOut">
              <a:rPr lang="en-US" smtClean="0"/>
              <a:t>12/02/25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6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90" r:id="rId2"/>
    <p:sldLayoutId id="2147483671" r:id="rId3"/>
    <p:sldLayoutId id="2147483672" r:id="rId4"/>
    <p:sldLayoutId id="2147483691" r:id="rId5"/>
    <p:sldLayoutId id="2147483689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>
            <a:extLst>
              <a:ext uri="{FF2B5EF4-FFF2-40B4-BE49-F238E27FC236}">
                <a16:creationId xmlns:a16="http://schemas.microsoft.com/office/drawing/2014/main" id="{D836C379-EFE1-7142-B321-2F432AF3EF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5242" y="3551290"/>
            <a:ext cx="3490995" cy="3490995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BB2A8B5-E845-E942-A35A-86FC34D1C2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595" y="3178481"/>
            <a:ext cx="3938931" cy="3938931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46AF95D3-FE96-404E-A36F-24BFAAF749A5}"/>
              </a:ext>
            </a:extLst>
          </p:cNvPr>
          <p:cNvSpPr/>
          <p:nvPr/>
        </p:nvSpPr>
        <p:spPr>
          <a:xfrm>
            <a:off x="4798526" y="4220206"/>
            <a:ext cx="4061856" cy="117426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accent6"/>
                </a:solidFill>
                <a:latin typeface="#9Slide07 Crocante" panose="02000000000000000000" pitchFamily="2" charset="77"/>
              </a:rPr>
              <a:t>Trang 93-94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781CF-F5E4-884C-9D43-F7FA09769355}"/>
              </a:ext>
            </a:extLst>
          </p:cNvPr>
          <p:cNvSpPr txBox="1"/>
          <p:nvPr/>
        </p:nvSpPr>
        <p:spPr>
          <a:xfrm>
            <a:off x="4829331" y="849110"/>
            <a:ext cx="2533338" cy="780984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b">
            <a:noAutofit/>
          </a:bodyPr>
          <a:lstStyle/>
          <a:p>
            <a:pPr algn="ctr"/>
            <a:r>
              <a:rPr lang="en-VN" sz="3600" dirty="0">
                <a:latin typeface="#9Slide07 Bungee" pitchFamily="2" charset="77"/>
              </a:rPr>
              <a:t>TOÁN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F8D57-C3C6-E949-8492-4FBFBFB4B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39602"/>
            <a:ext cx="106299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27305" y="291091"/>
            <a:ext cx="11337390" cy="6275818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450298"/>
            <a:ext cx="1974788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BC80D-3C2B-6940-BFD7-51B46A768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51" y="3373526"/>
            <a:ext cx="3778004" cy="3717556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7854A5-D576-474F-807B-6F9AFD5E3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156468"/>
              </p:ext>
            </p:extLst>
          </p:nvPr>
        </p:nvGraphicFramePr>
        <p:xfrm>
          <a:off x="1013887" y="1773936"/>
          <a:ext cx="7889163" cy="2821659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521511">
                  <a:extLst>
                    <a:ext uri="{9D8B030D-6E8A-4147-A177-3AD203B41FA5}">
                      <a16:colId xmlns:a16="http://schemas.microsoft.com/office/drawing/2014/main" val="1629824913"/>
                    </a:ext>
                  </a:extLst>
                </a:gridCol>
                <a:gridCol w="1088260">
                  <a:extLst>
                    <a:ext uri="{9D8B030D-6E8A-4147-A177-3AD203B41FA5}">
                      <a16:colId xmlns:a16="http://schemas.microsoft.com/office/drawing/2014/main" val="1633696822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2592272333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30700053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653708265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594248643"/>
                    </a:ext>
                  </a:extLst>
                </a:gridCol>
              </a:tblGrid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429083"/>
                  </a:ext>
                </a:extLst>
              </a:tr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Số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46481"/>
                  </a:ext>
                </a:extLst>
              </a:tr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Hiệu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083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54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16694" y="533585"/>
            <a:ext cx="11158612" cy="5790830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828326"/>
            <a:ext cx="2103686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Biết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65153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2C6F2330-06EB-1D44-8B7E-1D8B928C51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1731" y="3309034"/>
            <a:ext cx="2196972" cy="310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38813-E1A1-8E41-AD16-05ACCD95D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08" y="1063409"/>
            <a:ext cx="5695790" cy="5076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A2715-212D-E442-BA89-5280F8E17148}"/>
              </a:ext>
            </a:extLst>
          </p:cNvPr>
          <p:cNvSpPr txBox="1"/>
          <p:nvPr/>
        </p:nvSpPr>
        <p:spPr>
          <a:xfrm>
            <a:off x="861783" y="1882738"/>
            <a:ext cx="3801036" cy="403187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vở là hộp quà ghi phép tính có kết quả lớn nhất</a:t>
            </a:r>
          </a:p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bút là hộp quà ghi phép tính có kết quả bé nhất</a:t>
            </a:r>
          </a:p>
          <a:p>
            <a:r>
              <a:rPr lang="en-VN" sz="3200" dirty="0">
                <a:latin typeface="#9Slide05 SVNHaptic Script" pitchFamily="2" charset="77"/>
              </a:rPr>
              <a:t>Hỏi hộp quà nào đựng vở, hộp quà nào đựng bút?</a:t>
            </a:r>
          </a:p>
        </p:txBody>
      </p:sp>
    </p:spTree>
    <p:extLst>
      <p:ext uri="{BB962C8B-B14F-4D97-AF65-F5344CB8AC3E}">
        <p14:creationId xmlns:p14="http://schemas.microsoft.com/office/powerpoint/2010/main" val="100202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16694" y="533585"/>
            <a:ext cx="11158612" cy="5790830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828326"/>
            <a:ext cx="2103686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Biết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65153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2C6F2330-06EB-1D44-8B7E-1D8B928C51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1731" y="3309034"/>
            <a:ext cx="2196972" cy="3107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A2715-212D-E442-BA89-5280F8E17148}"/>
              </a:ext>
            </a:extLst>
          </p:cNvPr>
          <p:cNvSpPr txBox="1"/>
          <p:nvPr/>
        </p:nvSpPr>
        <p:spPr>
          <a:xfrm>
            <a:off x="861783" y="1882738"/>
            <a:ext cx="3801036" cy="403187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vở là hộp quà ghi phép tính có kết quả lớn nhất</a:t>
            </a:r>
          </a:p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bút là hộp quà ghi phép tính có kết quả bé nhất</a:t>
            </a:r>
          </a:p>
          <a:p>
            <a:r>
              <a:rPr lang="en-VN" sz="3200" dirty="0">
                <a:latin typeface="#9Slide05 SVNHaptic Script" pitchFamily="2" charset="77"/>
              </a:rPr>
              <a:t>Hỏi hộp quà nào đựng vở, hộp quà nào đựng bút?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154FA-284B-EB4A-AD8B-877B60598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53" y="-36687"/>
            <a:ext cx="3633145" cy="3633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806B48-4323-A140-893C-76E46D699577}"/>
              </a:ext>
            </a:extLst>
          </p:cNvPr>
          <p:cNvSpPr/>
          <p:nvPr/>
        </p:nvSpPr>
        <p:spPr>
          <a:xfrm>
            <a:off x="6119115" y="1976577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30 - 14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1BA86-B0D9-8448-A4E7-5C67F3D4A488}"/>
              </a:ext>
            </a:extLst>
          </p:cNvPr>
          <p:cNvSpPr txBox="1"/>
          <p:nvPr/>
        </p:nvSpPr>
        <p:spPr>
          <a:xfrm>
            <a:off x="6119115" y="1361085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6EF0E-C290-A44F-866B-49306B9CB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94" y="3424357"/>
            <a:ext cx="1843578" cy="18435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5E28F5-3032-6B41-8FBF-2485F77EF78E}"/>
              </a:ext>
            </a:extLst>
          </p:cNvPr>
          <p:cNvSpPr txBox="1"/>
          <p:nvPr/>
        </p:nvSpPr>
        <p:spPr>
          <a:xfrm>
            <a:off x="8931280" y="3673885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368F5-A2FD-E243-BA24-FA0E3ADD2FAA}"/>
              </a:ext>
            </a:extLst>
          </p:cNvPr>
          <p:cNvSpPr/>
          <p:nvPr/>
        </p:nvSpPr>
        <p:spPr>
          <a:xfrm>
            <a:off x="9043882" y="4351379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34 - 16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695227-6EA1-EC43-9E9F-C94CEB934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33" y="828326"/>
            <a:ext cx="2303481" cy="18435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8953C2-899E-B440-957F-24BC7D030180}"/>
              </a:ext>
            </a:extLst>
          </p:cNvPr>
          <p:cNvSpPr txBox="1"/>
          <p:nvPr/>
        </p:nvSpPr>
        <p:spPr>
          <a:xfrm>
            <a:off x="8708069" y="1339291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805BC6-47BD-3F49-BBD4-813E1CAD1FD5}"/>
              </a:ext>
            </a:extLst>
          </p:cNvPr>
          <p:cNvSpPr/>
          <p:nvPr/>
        </p:nvSpPr>
        <p:spPr>
          <a:xfrm>
            <a:off x="8929138" y="1891058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40 - 20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50850B-22E0-804A-B1D9-8DC3679B3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13" y="3173344"/>
            <a:ext cx="2748804" cy="24259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BC8EDAC-84D7-F34E-BA0D-1A19FBC921CD}"/>
              </a:ext>
            </a:extLst>
          </p:cNvPr>
          <p:cNvSpPr txBox="1"/>
          <p:nvPr/>
        </p:nvSpPr>
        <p:spPr>
          <a:xfrm>
            <a:off x="5643230" y="3769286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E29894-901A-6046-BE1D-50A1AB0D2A2E}"/>
              </a:ext>
            </a:extLst>
          </p:cNvPr>
          <p:cNvSpPr/>
          <p:nvPr/>
        </p:nvSpPr>
        <p:spPr>
          <a:xfrm>
            <a:off x="6114333" y="4527496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52 - 31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E18D3B-6137-864F-8228-FAA2436637BB}"/>
              </a:ext>
            </a:extLst>
          </p:cNvPr>
          <p:cNvSpPr/>
          <p:nvPr/>
        </p:nvSpPr>
        <p:spPr>
          <a:xfrm>
            <a:off x="6381222" y="1976577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16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88F9F0-60CF-B641-A03A-4F8DC85079AE}"/>
              </a:ext>
            </a:extLst>
          </p:cNvPr>
          <p:cNvSpPr/>
          <p:nvPr/>
        </p:nvSpPr>
        <p:spPr>
          <a:xfrm>
            <a:off x="9163495" y="1882738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40EAF6-D6C0-7148-9EE1-D3FC196B604B}"/>
              </a:ext>
            </a:extLst>
          </p:cNvPr>
          <p:cNvSpPr/>
          <p:nvPr/>
        </p:nvSpPr>
        <p:spPr>
          <a:xfrm>
            <a:off x="6363662" y="4500452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21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5CAE0E-277B-8E41-B6D0-9FC61B7B3318}"/>
              </a:ext>
            </a:extLst>
          </p:cNvPr>
          <p:cNvSpPr/>
          <p:nvPr/>
        </p:nvSpPr>
        <p:spPr>
          <a:xfrm>
            <a:off x="9269197" y="4378718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18</a:t>
            </a:r>
          </a:p>
        </p:txBody>
      </p:sp>
      <p:sp>
        <p:nvSpPr>
          <p:cNvPr id="34" name="Bevel 33">
            <a:extLst>
              <a:ext uri="{FF2B5EF4-FFF2-40B4-BE49-F238E27FC236}">
                <a16:creationId xmlns:a16="http://schemas.microsoft.com/office/drawing/2014/main" id="{F9A1DC87-D8AD-7E4B-A4BE-F7803D670834}"/>
              </a:ext>
            </a:extLst>
          </p:cNvPr>
          <p:cNvSpPr/>
          <p:nvPr/>
        </p:nvSpPr>
        <p:spPr>
          <a:xfrm>
            <a:off x="5780683" y="5484791"/>
            <a:ext cx="2120057" cy="67887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HỘP ĐỰNG VỞ</a:t>
            </a:r>
          </a:p>
        </p:txBody>
      </p:sp>
      <p:sp>
        <p:nvSpPr>
          <p:cNvPr id="36" name="Bevel 35">
            <a:extLst>
              <a:ext uri="{FF2B5EF4-FFF2-40B4-BE49-F238E27FC236}">
                <a16:creationId xmlns:a16="http://schemas.microsoft.com/office/drawing/2014/main" id="{7DCD6E1F-AEF9-2247-84D4-BC5B69BD7FF7}"/>
              </a:ext>
            </a:extLst>
          </p:cNvPr>
          <p:cNvSpPr/>
          <p:nvPr/>
        </p:nvSpPr>
        <p:spPr>
          <a:xfrm>
            <a:off x="5780682" y="2730740"/>
            <a:ext cx="2120057" cy="67887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HỘP ĐỰNG BÚT</a:t>
            </a:r>
          </a:p>
        </p:txBody>
      </p:sp>
    </p:spTree>
    <p:extLst>
      <p:ext uri="{BB962C8B-B14F-4D97-AF65-F5344CB8AC3E}">
        <p14:creationId xmlns:p14="http://schemas.microsoft.com/office/powerpoint/2010/main" val="204689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/>
      <p:bldP spid="17" grpId="0"/>
      <p:bldP spid="18" grpId="0" animBg="1"/>
      <p:bldP spid="18" grpId="1" animBg="1"/>
      <p:bldP spid="22" grpId="0"/>
      <p:bldP spid="23" grpId="0" build="allAtOnce" animBg="1"/>
      <p:bldP spid="23" grpId="1" build="allAtOnce" animBg="1"/>
      <p:bldP spid="26" grpId="0"/>
      <p:bldP spid="27" grpId="0" animBg="1"/>
      <p:bldP spid="27" grpId="1" animBg="1"/>
      <p:bldP spid="30" grpId="0" animBg="1"/>
      <p:bldP spid="31" grpId="0" build="allAtOnce" animBg="1"/>
      <p:bldP spid="32" grpId="0" animBg="1"/>
      <p:bldP spid="33" grpId="0" animBg="1"/>
      <p:bldP spid="34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82562" y="281320"/>
            <a:ext cx="11426875" cy="6295360"/>
          </a:xfrm>
          <a:prstGeom prst="roundRect">
            <a:avLst>
              <a:gd name="adj" fmla="val 6171"/>
            </a:avLst>
          </a:prstGeom>
          <a:solidFill>
            <a:schemeClr val="accent6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181685" y="430756"/>
            <a:ext cx="10421035" cy="17434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Chìa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khóa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mở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hòm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ghi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phép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tính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nhưng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mở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hòm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xanh</a:t>
            </a:r>
            <a:r>
              <a:rPr lang="en-US" sz="360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 Chìa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khóa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mở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hòm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nào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071" y="430756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C1028-C4D9-3142-AE2C-D9AE6B625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26" y="2707142"/>
            <a:ext cx="7874747" cy="312562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3B6861-6CB4-6E41-82B7-5D5C2F63D783}"/>
              </a:ext>
            </a:extLst>
          </p:cNvPr>
          <p:cNvCxnSpPr>
            <a:cxnSpLocks/>
          </p:cNvCxnSpPr>
          <p:nvPr/>
        </p:nvCxnSpPr>
        <p:spPr>
          <a:xfrm>
            <a:off x="6927273" y="5237018"/>
            <a:ext cx="1371600" cy="193964"/>
          </a:xfrm>
          <a:prstGeom prst="straightConnector1">
            <a:avLst/>
          </a:prstGeom>
          <a:ln w="5715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03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41860" y="298938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D25949-001A-6949-8DB2-01BB9504C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629" y="2974072"/>
            <a:ext cx="4142151" cy="414215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81879" y="3070655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3475" y="3803022"/>
            <a:ext cx="8855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	         : 32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endParaRPr lang="en-US" sz="4000" i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: 26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endParaRPr lang="en-US" sz="4000" i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        :  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81A2F2F-1DFB-5446-9645-D84B29F9EBE3}"/>
              </a:ext>
            </a:extLst>
          </p:cNvPr>
          <p:cNvSpPr/>
          <p:nvPr/>
        </p:nvSpPr>
        <p:spPr>
          <a:xfrm>
            <a:off x="1357532" y="672777"/>
            <a:ext cx="10101261" cy="1938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400" dirty="0">
                <a:solidFill>
                  <a:schemeClr val="tx1"/>
                </a:solidFill>
                <a:latin typeface="#9Slide05 SVNHaptic Script" pitchFamily="2" charset="77"/>
              </a:rPr>
              <a:t>Một đàn gà có 32 con gồm gà trống và gà mái, trong đó có 26 con gà mái. Hỏi đàn gà có bao nhiêu con gà trống?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959" y="828002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254005" y="1317301"/>
            <a:ext cx="13570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A4FC2B-7C87-2846-AE4A-09BD1F2C5ABD}"/>
              </a:ext>
            </a:extLst>
          </p:cNvPr>
          <p:cNvCxnSpPr>
            <a:cxnSpLocks/>
          </p:cNvCxnSpPr>
          <p:nvPr/>
        </p:nvCxnSpPr>
        <p:spPr>
          <a:xfrm>
            <a:off x="2576945" y="1823424"/>
            <a:ext cx="25314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E0AD83-B306-7C45-8D6C-68F42E8403C9}"/>
              </a:ext>
            </a:extLst>
          </p:cNvPr>
          <p:cNvCxnSpPr>
            <a:cxnSpLocks/>
          </p:cNvCxnSpPr>
          <p:nvPr/>
        </p:nvCxnSpPr>
        <p:spPr>
          <a:xfrm>
            <a:off x="8001239" y="1823424"/>
            <a:ext cx="30546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18CE21-D2AA-D744-82B8-B567F2E01AEB}"/>
              </a:ext>
            </a:extLst>
          </p:cNvPr>
          <p:cNvCxnSpPr>
            <a:cxnSpLocks/>
          </p:cNvCxnSpPr>
          <p:nvPr/>
        </p:nvCxnSpPr>
        <p:spPr>
          <a:xfrm>
            <a:off x="1484799" y="2481702"/>
            <a:ext cx="9626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4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41860" y="298938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81A2F2F-1DFB-5446-9645-D84B29F9EBE3}"/>
              </a:ext>
            </a:extLst>
          </p:cNvPr>
          <p:cNvSpPr/>
          <p:nvPr/>
        </p:nvSpPr>
        <p:spPr>
          <a:xfrm>
            <a:off x="1357532" y="672777"/>
            <a:ext cx="10101261" cy="1938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400" dirty="0">
                <a:solidFill>
                  <a:schemeClr val="tx1"/>
                </a:solidFill>
                <a:latin typeface="#9Slide05 SVNHaptic Script" pitchFamily="2" charset="77"/>
              </a:rPr>
              <a:t>Một đàn gà có 32 con gồm gà trống và gà mái, trong đó có 26 con gà mái. Hỏi đàn gà có bao nhiêu con gà trống?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959" y="828002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254005" y="1317301"/>
            <a:ext cx="13570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A4FC2B-7C87-2846-AE4A-09BD1F2C5ABD}"/>
              </a:ext>
            </a:extLst>
          </p:cNvPr>
          <p:cNvCxnSpPr>
            <a:cxnSpLocks/>
          </p:cNvCxnSpPr>
          <p:nvPr/>
        </p:nvCxnSpPr>
        <p:spPr>
          <a:xfrm>
            <a:off x="2576945" y="1823424"/>
            <a:ext cx="25314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E0AD83-B306-7C45-8D6C-68F42E8403C9}"/>
              </a:ext>
            </a:extLst>
          </p:cNvPr>
          <p:cNvCxnSpPr>
            <a:cxnSpLocks/>
          </p:cNvCxnSpPr>
          <p:nvPr/>
        </p:nvCxnSpPr>
        <p:spPr>
          <a:xfrm>
            <a:off x="8001239" y="1823424"/>
            <a:ext cx="30546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18CE21-D2AA-D744-82B8-B567F2E01AEB}"/>
              </a:ext>
            </a:extLst>
          </p:cNvPr>
          <p:cNvCxnSpPr>
            <a:cxnSpLocks/>
          </p:cNvCxnSpPr>
          <p:nvPr/>
        </p:nvCxnSpPr>
        <p:spPr>
          <a:xfrm>
            <a:off x="1484799" y="2481702"/>
            <a:ext cx="9626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934FB11-8126-F745-B7FC-F7805CB95DBB}"/>
              </a:ext>
            </a:extLst>
          </p:cNvPr>
          <p:cNvSpPr/>
          <p:nvPr/>
        </p:nvSpPr>
        <p:spPr>
          <a:xfrm>
            <a:off x="4076638" y="2914001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B06973-2455-1143-A81B-BD6968210F1D}"/>
              </a:ext>
            </a:extLst>
          </p:cNvPr>
          <p:cNvSpPr txBox="1"/>
          <p:nvPr/>
        </p:nvSpPr>
        <p:spPr>
          <a:xfrm>
            <a:off x="435192" y="3390605"/>
            <a:ext cx="899470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– 26 = 6 (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endParaRPr lang="en-US" sz="4000" i="1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6560BE-06F2-8341-A565-DD1299083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57" y="2806328"/>
            <a:ext cx="4142151" cy="41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456199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266</Words>
  <Application>Microsoft Office PowerPoint</Application>
  <PresentationFormat>Widescreen</PresentationFormat>
  <Paragraphs>60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Calibri</vt:lpstr>
      <vt:lpstr>#9Slide07 SVNDessert Menu Scrip</vt:lpstr>
      <vt:lpstr>#9Slide07 Altus</vt:lpstr>
      <vt:lpstr>Caveat Brush</vt:lpstr>
      <vt:lpstr>Cambria</vt:lpstr>
      <vt:lpstr>#9Slide07 Bungee</vt:lpstr>
      <vt:lpstr>Baloo 2</vt:lpstr>
      <vt:lpstr>#9Slide07 HoneyCream</vt:lpstr>
      <vt:lpstr>Calibri Light</vt:lpstr>
      <vt:lpstr>#9Slide07 Crocante</vt:lpstr>
      <vt:lpstr>SVN-Newton</vt:lpstr>
      <vt:lpstr>Times New Roman</vt:lpstr>
      <vt:lpstr>#9Slide05 SVNHaptic Script</vt:lpstr>
      <vt:lpstr>Arial</vt:lpstr>
      <vt:lpstr>Office Theme</vt:lpstr>
      <vt:lpstr>Kawaii Bubble Tea Bran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Mi-li-lít</dc:title>
  <dc:creator>Nguyễn Thị Hồng Linh</dc:creator>
  <cp:lastModifiedBy>PL170923</cp:lastModifiedBy>
  <cp:revision>27</cp:revision>
  <dcterms:created xsi:type="dcterms:W3CDTF">2022-11-01T02:37:06Z</dcterms:created>
  <dcterms:modified xsi:type="dcterms:W3CDTF">2025-12-02T01:53:33Z</dcterms:modified>
</cp:coreProperties>
</file>