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007577466" r:id="rId4"/>
    <p:sldId id="276" r:id="rId5"/>
    <p:sldId id="277" r:id="rId6"/>
    <p:sldId id="798" r:id="rId7"/>
    <p:sldId id="20075774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28ADC-7DC8-400B-911E-3B800C02AAF2}" type="datetimeFigureOut">
              <a:rPr lang="en-US" smtClean="0"/>
              <a:t>12/02/25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1C503-6A8F-4EFC-A242-21F445FC316E}" type="slidenum">
              <a:rPr lang="en-US" smtClean="0"/>
              <a:t>‹#›</a:t>
            </a:fld>
            <a:endParaRPr lang="en-US"/>
          </a:p>
        </p:txBody>
      </p:sp>
    </p:spTree>
    <p:extLst>
      <p:ext uri="{BB962C8B-B14F-4D97-AF65-F5344CB8AC3E}">
        <p14:creationId xmlns:p14="http://schemas.microsoft.com/office/powerpoint/2010/main" val="114539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140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9A55-E2FF-041B-5D74-3BE1D5064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37BED0-3487-13C3-7B8D-FE102D55E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6CEAAF-044E-2B17-62BB-D1A00FBE4144}"/>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C29A9EF2-13C9-8F57-DA73-B84D3A1D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3A11D-7C6D-2E84-9904-4E5F53DCC469}"/>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226020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D851-94F2-0EDD-0DF1-761BC0FFD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82B40E-6FFC-5E1E-5937-DAC564AE79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8DB17-DAEA-4F2B-2F58-674F8B9CBB2D}"/>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D7DC5CBB-438B-DDB3-7CF9-62D4A278C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0B217-006D-A9A0-98D4-0700CC2DEB50}"/>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82818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77927-FC28-AEC7-27E6-C0731E2EF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BFB8C-C7F3-3D49-6D19-D41843E93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66F7F-80CB-3C1B-FDCA-E62ABCEFCE07}"/>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95F402AD-D4D9-5A09-A438-67094A542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17788-E4A6-6C08-F123-7F79D4D784FA}"/>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15186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158155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13178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173874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7FB14A-4E85-403F-8CDF-E38EEED9B8B9}"/>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6" name="页脚占位符 5">
            <a:extLst>
              <a:ext uri="{FF2B5EF4-FFF2-40B4-BE49-F238E27FC236}">
                <a16:creationId xmlns:a16="http://schemas.microsoft.com/office/drawing/2014/main" id="{68CD2965-0418-441D-A59F-43F2DD8D5FD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5647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007183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98819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817367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07177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6B20-F623-AF9B-ACC5-E0D9650E3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A9846-B06C-B9CF-D293-846BBF6C7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30526-B015-68AD-64D4-624E45D598A5}"/>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A378A30B-47C0-1E54-5A92-8F5DBF6FB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EF100-6085-006E-1D04-D0778F87D454}"/>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564696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98980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46774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2025/12/2</a:t>
            </a:fld>
            <a:endParaRPr lang="zh-CN" altLang="en-US"/>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101142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225831675"/>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30FE-74A2-9B6A-31B4-1EE8E1BDB9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F11FF-89CB-ED62-2455-0EB051AE7B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12966-2187-E932-4835-EF03F64CB538}"/>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9581CB72-6078-8774-7C12-1501B9F20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8F803-4091-6B1C-F13B-484EB4C09569}"/>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55236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EACB-4489-61E7-E01A-03A7AB042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56AE9-1BFC-16EB-16F4-6F2882A82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07448-BF59-5E31-7286-8AE3B6C79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2C4A4-1B66-4200-A0E7-EC11446F2818}"/>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6" name="Footer Placeholder 5">
            <a:extLst>
              <a:ext uri="{FF2B5EF4-FFF2-40B4-BE49-F238E27FC236}">
                <a16:creationId xmlns:a16="http://schemas.microsoft.com/office/drawing/2014/main" id="{372A53BB-6305-4D9C-96B8-2CB993B5D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0CA3-4489-FEAD-CA22-12FAF6B0893C}"/>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90555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08E8-A275-6EB7-D5E9-0C0C1650B1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3D439-60B8-39E0-4424-ABF858148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6D655-5A75-5F2D-6EBE-2B308F9DB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78989C-6BD7-6108-2E10-FDBBFF7F1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7CC12-E1EA-6EE0-53B9-9EB38CF63C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591F4B-D233-4625-4E8A-0215548DEF6D}"/>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8" name="Footer Placeholder 7">
            <a:extLst>
              <a:ext uri="{FF2B5EF4-FFF2-40B4-BE49-F238E27FC236}">
                <a16:creationId xmlns:a16="http://schemas.microsoft.com/office/drawing/2014/main" id="{F10EFE64-ED55-FD35-C332-21EED04A5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A8AEC-3EBB-C51D-D3AB-EAE7A38B5B2B}"/>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134538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9667-74B4-D311-73E5-9E4B72A35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EBBE5D-F9F9-CF6A-EF38-59438A52CD02}"/>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4" name="Footer Placeholder 3">
            <a:extLst>
              <a:ext uri="{FF2B5EF4-FFF2-40B4-BE49-F238E27FC236}">
                <a16:creationId xmlns:a16="http://schemas.microsoft.com/office/drawing/2014/main" id="{C2B5AC92-C06F-34BB-BD0B-BD42E348B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C7A5D-399B-0C38-9F5D-C83B607B0DF3}"/>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377111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4AAC6-D31B-A33E-0A6C-9421D305C2C1}"/>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3" name="Footer Placeholder 2">
            <a:extLst>
              <a:ext uri="{FF2B5EF4-FFF2-40B4-BE49-F238E27FC236}">
                <a16:creationId xmlns:a16="http://schemas.microsoft.com/office/drawing/2014/main" id="{9BAD08B7-803A-805A-6404-6144C40A4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F3657-395D-C990-88B0-8D35AC8DC478}"/>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249698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86F2-6D01-1225-BD07-BEE25F159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8857B6-62BA-F586-ED4B-76E1950AA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D9F318-9F00-97F8-1731-9B5334A3B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DBF42-0F16-8AEE-F397-E0877F135701}"/>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6" name="Footer Placeholder 5">
            <a:extLst>
              <a:ext uri="{FF2B5EF4-FFF2-40B4-BE49-F238E27FC236}">
                <a16:creationId xmlns:a16="http://schemas.microsoft.com/office/drawing/2014/main" id="{F761873F-8A8B-2475-AB93-69C8CA4EF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B3E94-CFB5-F3D7-E91E-E5B15DE66330}"/>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113558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E712-00A2-6F05-1D6B-F59AB159E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EB7BD-C29C-88D4-9E13-02568D719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A4CD0-2AB9-55E8-5C20-AC3D34E09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CCF05-CE72-2399-E3A7-ADC5EA8CB9B8}"/>
              </a:ext>
            </a:extLst>
          </p:cNvPr>
          <p:cNvSpPr>
            <a:spLocks noGrp="1"/>
          </p:cNvSpPr>
          <p:nvPr>
            <p:ph type="dt" sz="half" idx="10"/>
          </p:nvPr>
        </p:nvSpPr>
        <p:spPr/>
        <p:txBody>
          <a:bodyPr/>
          <a:lstStyle/>
          <a:p>
            <a:fld id="{0C54CF6D-A4B9-4FBD-8616-E7192B1E7F55}" type="datetimeFigureOut">
              <a:rPr lang="en-US" smtClean="0"/>
              <a:t>12/02/25</a:t>
            </a:fld>
            <a:endParaRPr lang="en-US"/>
          </a:p>
        </p:txBody>
      </p:sp>
      <p:sp>
        <p:nvSpPr>
          <p:cNvPr id="6" name="Footer Placeholder 5">
            <a:extLst>
              <a:ext uri="{FF2B5EF4-FFF2-40B4-BE49-F238E27FC236}">
                <a16:creationId xmlns:a16="http://schemas.microsoft.com/office/drawing/2014/main" id="{84AF92D8-3745-7BFD-EB5A-7F2CE175B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F7323-A30A-48AF-C001-2AC38D7FF2E0}"/>
              </a:ext>
            </a:extLst>
          </p:cNvPr>
          <p:cNvSpPr>
            <a:spLocks noGrp="1"/>
          </p:cNvSpPr>
          <p:nvPr>
            <p:ph type="sldNum" sz="quarter" idx="12"/>
          </p:nvPr>
        </p:nvSpPr>
        <p:spPr/>
        <p:txBody>
          <a:bodyPr/>
          <a:lstStyle/>
          <a:p>
            <a:fld id="{298DF158-2D6F-46F6-AE26-61925C7A96AD}" type="slidenum">
              <a:rPr lang="en-US" smtClean="0"/>
              <a:t>‹#›</a:t>
            </a:fld>
            <a:endParaRPr lang="en-US"/>
          </a:p>
        </p:txBody>
      </p:sp>
    </p:spTree>
    <p:extLst>
      <p:ext uri="{BB962C8B-B14F-4D97-AF65-F5344CB8AC3E}">
        <p14:creationId xmlns:p14="http://schemas.microsoft.com/office/powerpoint/2010/main" val="20195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4D29-2D3F-EC66-38C0-EBCD38D3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BFAA8B-66CF-7424-C6D0-888F2910B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5983-AE95-B402-7008-ACF3B7698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4CF6D-A4B9-4FBD-8616-E7192B1E7F55}" type="datetimeFigureOut">
              <a:rPr lang="en-US" smtClean="0"/>
              <a:t>12/02/25</a:t>
            </a:fld>
            <a:endParaRPr lang="en-US"/>
          </a:p>
        </p:txBody>
      </p:sp>
      <p:sp>
        <p:nvSpPr>
          <p:cNvPr id="5" name="Footer Placeholder 4">
            <a:extLst>
              <a:ext uri="{FF2B5EF4-FFF2-40B4-BE49-F238E27FC236}">
                <a16:creationId xmlns:a16="http://schemas.microsoft.com/office/drawing/2014/main" id="{4724E2AB-EAFB-182E-BD64-63C44679E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61E1FA-7474-A38A-A74E-EE6DD755C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DF158-2D6F-46F6-AE26-61925C7A96AD}" type="slidenum">
              <a:rPr lang="en-US" smtClean="0"/>
              <a:t>‹#›</a:t>
            </a:fld>
            <a:endParaRPr lang="en-US"/>
          </a:p>
        </p:txBody>
      </p:sp>
    </p:spTree>
    <p:extLst>
      <p:ext uri="{BB962C8B-B14F-4D97-AF65-F5344CB8AC3E}">
        <p14:creationId xmlns:p14="http://schemas.microsoft.com/office/powerpoint/2010/main" val="89292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图片 6">
            <a:extLst>
              <a:ext uri="{FF2B5EF4-FFF2-40B4-BE49-F238E27FC236}">
                <a16:creationId xmlns:a16="http://schemas.microsoft.com/office/drawing/2014/main" id="{8978CFC9-BA13-493A-BB1B-1E94DF25A57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11124"/>
          <a:stretch/>
        </p:blipFill>
        <p:spPr>
          <a:xfrm>
            <a:off x="1" y="0"/>
            <a:ext cx="12192000" cy="6858000"/>
          </a:xfrm>
          <a:prstGeom prst="rect">
            <a:avLst/>
          </a:prstGeom>
        </p:spPr>
      </p:pic>
      <p:pic>
        <p:nvPicPr>
          <p:cNvPr id="28" name="Picture 27">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9" name="Picture 28">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30"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1"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32" name="Picture 31">
            <a:extLst>
              <a:ext uri="{FF2B5EF4-FFF2-40B4-BE49-F238E27FC236}">
                <a16:creationId xmlns:a16="http://schemas.microsoft.com/office/drawing/2014/main" id="{710E69FE-417C-17EC-558E-2D3B3522556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33" name="Picture 32">
            <a:extLst>
              <a:ext uri="{FF2B5EF4-FFF2-40B4-BE49-F238E27FC236}">
                <a16:creationId xmlns:a16="http://schemas.microsoft.com/office/drawing/2014/main" id="{637B0534-5204-257C-B5C8-1E84A4E76C4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34" name="Title 1">
            <a:extLst>
              <a:ext uri="{FF2B5EF4-FFF2-40B4-BE49-F238E27FC236}">
                <a16:creationId xmlns:a16="http://schemas.microsoft.com/office/drawing/2014/main" id="{ADC13E32-9E3E-8AEB-FAC7-06FC02D2BA6C}"/>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en-US" sz="3200" b="0" baseline="0" dirty="0">
                <a:solidFill>
                  <a:schemeClr val="accent6">
                    <a:lumMod val="50000"/>
                  </a:schemeClr>
                </a:solidFill>
                <a:latin typeface="#9Slide07 Altus" pitchFamily="2" charset="0"/>
              </a:rPr>
              <a:t> </a:t>
            </a:r>
            <a:r>
              <a:rPr lang="vi-VN" sz="3200" b="0" baseline="0" dirty="0">
                <a:solidFill>
                  <a:schemeClr val="accent6">
                    <a:lumMod val="50000"/>
                  </a:schemeClr>
                </a:solidFill>
                <a:latin typeface="#9Slide07 Altus" pitchFamily="2" charset="0"/>
              </a:rPr>
              <a:t>Tư Bùi</a:t>
            </a:r>
            <a:endParaRPr lang="en-US" sz="3200" b="0" dirty="0">
              <a:solidFill>
                <a:schemeClr val="accent6">
                  <a:lumMod val="50000"/>
                </a:schemeClr>
              </a:solidFill>
              <a:latin typeface="#9Slide07 Altus" pitchFamily="2" charset="0"/>
            </a:endParaRPr>
          </a:p>
        </p:txBody>
      </p:sp>
      <p:sp>
        <p:nvSpPr>
          <p:cNvPr id="35"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36" name="TextBox 35">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37" name="TextBox 36">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9226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750" fill="hold"/>
                                        <p:tgtEl>
                                          <p:spTgt spid="36"/>
                                        </p:tgtEl>
                                        <p:attrNameLst>
                                          <p:attrName>ppt_w</p:attrName>
                                        </p:attrNameLst>
                                      </p:cBhvr>
                                      <p:tavLst>
                                        <p:tav tm="0">
                                          <p:val>
                                            <p:fltVal val="0"/>
                                          </p:val>
                                        </p:tav>
                                        <p:tav tm="100000">
                                          <p:val>
                                            <p:strVal val="#ppt_w"/>
                                          </p:val>
                                        </p:tav>
                                      </p:tavLst>
                                    </p:anim>
                                    <p:anim calcmode="lin" valueType="num">
                                      <p:cBhvr>
                                        <p:cTn id="8" dur="1750" fill="hold"/>
                                        <p:tgtEl>
                                          <p:spTgt spid="36"/>
                                        </p:tgtEl>
                                        <p:attrNameLst>
                                          <p:attrName>ppt_h</p:attrName>
                                        </p:attrNameLst>
                                      </p:cBhvr>
                                      <p:tavLst>
                                        <p:tav tm="0">
                                          <p:val>
                                            <p:fltVal val="0"/>
                                          </p:val>
                                        </p:tav>
                                        <p:tav tm="100000">
                                          <p:val>
                                            <p:strVal val="#ppt_h"/>
                                          </p:val>
                                        </p:tav>
                                      </p:tavLst>
                                    </p:anim>
                                    <p:animEffect transition="in" filter="fade">
                                      <p:cBhvr>
                                        <p:cTn id="9" dur="1750"/>
                                        <p:tgtEl>
                                          <p:spTgt spid="3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3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3.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3.xml"/><Relationship Id="rId7" Type="http://schemas.openxmlformats.org/officeDocument/2006/relationships/image" Target="../media/image2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notesSlide" Target="../notesSlides/notesSlide2.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67;p28">
            <a:extLst>
              <a:ext uri="{FF2B5EF4-FFF2-40B4-BE49-F238E27FC236}">
                <a16:creationId xmlns:a16="http://schemas.microsoft.com/office/drawing/2014/main" id="{A4EC11AD-52C1-BFE5-8D5E-2D2E0F2388B3}"/>
              </a:ext>
            </a:extLst>
          </p:cNvPr>
          <p:cNvSpPr txBox="1">
            <a:spLocks/>
          </p:cNvSpPr>
          <p:nvPr/>
        </p:nvSpPr>
        <p:spPr>
          <a:xfrm>
            <a:off x="3015687" y="1930459"/>
            <a:ext cx="6543949" cy="273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Pts val="1100"/>
              <a:buFontTx/>
              <a:buNone/>
              <a:tabLst/>
              <a:defRPr/>
            </a:pPr>
            <a:r>
              <a:rPr kumimoji="0" lang="vi-VN" sz="72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rPr>
              <a:t>VIẾT ĐOẠN VĂN MIÊU TẢ ĐỒ VẬT</a:t>
            </a:r>
            <a:br>
              <a:rPr kumimoji="0" lang="vi-VN" sz="72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rPr>
            </a:br>
            <a:endParaRPr kumimoji="0" lang="vi-VN" sz="72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endParaRPr>
          </a:p>
        </p:txBody>
      </p:sp>
      <p:sp>
        <p:nvSpPr>
          <p:cNvPr id="13" name="TextBox 12"/>
          <p:cNvSpPr txBox="1"/>
          <p:nvPr/>
        </p:nvSpPr>
        <p:spPr>
          <a:xfrm>
            <a:off x="4969156" y="3663879"/>
            <a:ext cx="59738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9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rPr>
              <a:t>Đọc mở rộng</a:t>
            </a:r>
            <a:endParaRPr kumimoji="0" lang="en-US" sz="9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endParaRPr>
          </a:p>
        </p:txBody>
      </p:sp>
      <p:pic>
        <p:nvPicPr>
          <p:cNvPr id="14" name="Picture 13">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33914" y="-240669"/>
            <a:ext cx="1523956" cy="1508868"/>
          </a:xfrm>
          <a:prstGeom prst="rect">
            <a:avLst/>
          </a:prstGeom>
        </p:spPr>
      </p:pic>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rot="17874768">
            <a:off x="93119" y="2280743"/>
            <a:ext cx="3724803" cy="2037031"/>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vi-VN" sz="5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Viết</a:t>
            </a:r>
            <a:endParaRPr kumimoji="0" lang="en-US" sz="5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endParaRPr>
          </a:p>
        </p:txBody>
      </p:sp>
    </p:spTree>
    <p:extLst>
      <p:ext uri="{BB962C8B-B14F-4D97-AF65-F5344CB8AC3E}">
        <p14:creationId xmlns:p14="http://schemas.microsoft.com/office/powerpoint/2010/main" val="40771177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67;p28">
            <a:extLst>
              <a:ext uri="{FF2B5EF4-FFF2-40B4-BE49-F238E27FC236}">
                <a16:creationId xmlns:a16="http://schemas.microsoft.com/office/drawing/2014/main" id="{A4EC11AD-52C1-BFE5-8D5E-2D2E0F2388B3}"/>
              </a:ext>
            </a:extLst>
          </p:cNvPr>
          <p:cNvSpPr txBox="1">
            <a:spLocks/>
          </p:cNvSpPr>
          <p:nvPr/>
        </p:nvSpPr>
        <p:spPr>
          <a:xfrm>
            <a:off x="3091887" y="2684186"/>
            <a:ext cx="6543949" cy="273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Pts val="1100"/>
              <a:buFontTx/>
              <a:buNone/>
              <a:tabLst/>
              <a:defRPr/>
            </a:pPr>
            <a:r>
              <a:rPr kumimoji="0" lang="vi-VN" sz="100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rPr>
              <a:t>LUYỆN VIẾT </a:t>
            </a:r>
          </a:p>
          <a:p>
            <a:pPr marL="0" marR="0" lvl="0" indent="0" algn="ctr" defTabSz="914400" rtl="0" eaLnBrk="1" fontAlgn="auto" latinLnBrk="0" hangingPunct="1">
              <a:lnSpc>
                <a:spcPct val="90000"/>
              </a:lnSpc>
              <a:spcBef>
                <a:spcPct val="0"/>
              </a:spcBef>
              <a:spcAft>
                <a:spcPts val="0"/>
              </a:spcAft>
              <a:buClrTx/>
              <a:buSzPts val="1100"/>
              <a:buFontTx/>
              <a:buNone/>
              <a:tabLst/>
              <a:defRPr/>
            </a:pPr>
            <a:r>
              <a:rPr kumimoji="0" lang="vi-VN" sz="100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rPr>
              <a:t>ĐOẠN VĂN</a:t>
            </a:r>
            <a:br>
              <a:rPr kumimoji="0" lang="vi-VN" sz="100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rPr>
            </a:br>
            <a:endParaRPr kumimoji="0" lang="vi-VN" sz="10000" b="1" i="0" u="none" strike="noStrike" kern="1200" cap="none" spc="0" normalizeH="0" baseline="0" noProof="0" dirty="0">
              <a:ln>
                <a:noFill/>
              </a:ln>
              <a:solidFill>
                <a:srgbClr val="660033"/>
              </a:solidFill>
              <a:effectLst>
                <a:glow rad="63500">
                  <a:srgbClr val="5B9BD5">
                    <a:satMod val="175000"/>
                    <a:alpha val="40000"/>
                  </a:srgbClr>
                </a:glow>
              </a:effectLst>
              <a:uLnTx/>
              <a:uFillTx/>
              <a:latin typeface="#9Slide07 SVNStick A Round" panose="02000503000000000000" pitchFamily="2" charset="0"/>
              <a:ea typeface="+mj-ea"/>
              <a:cs typeface="+mj-cs"/>
            </a:endParaRPr>
          </a:p>
        </p:txBody>
      </p:sp>
      <p:pic>
        <p:nvPicPr>
          <p:cNvPr id="14" name="Picture 13">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33914" y="-240669"/>
            <a:ext cx="1523956" cy="1508868"/>
          </a:xfrm>
          <a:prstGeom prst="rect">
            <a:avLst/>
          </a:prstGeom>
        </p:spPr>
      </p:pic>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rot="17874768">
            <a:off x="93119" y="2280743"/>
            <a:ext cx="3724803" cy="2037031"/>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vi-VN" sz="5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Viết</a:t>
            </a:r>
            <a:endParaRPr kumimoji="0" lang="en-US" sz="5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endParaRPr>
          </a:p>
        </p:txBody>
      </p:sp>
    </p:spTree>
    <p:extLst>
      <p:ext uri="{BB962C8B-B14F-4D97-AF65-F5344CB8AC3E}">
        <p14:creationId xmlns:p14="http://schemas.microsoft.com/office/powerpoint/2010/main" val="121535647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9">
            <a:extLst>
              <a:ext uri="{FF2B5EF4-FFF2-40B4-BE49-F238E27FC236}">
                <a16:creationId xmlns:a16="http://schemas.microsoft.com/office/drawing/2014/main" id="{106DBA83-D0B8-4FA8-84CB-7AF02E44DD40}"/>
              </a:ext>
            </a:extLst>
          </p:cNvPr>
          <p:cNvSpPr/>
          <p:nvPr/>
        </p:nvSpPr>
        <p:spPr>
          <a:xfrm>
            <a:off x="329045" y="269723"/>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sp>
        <p:nvSpPr>
          <p:cNvPr id="30" name="TOP-PPT-4-1">
            <a:extLst>
              <a:ext uri="{FF2B5EF4-FFF2-40B4-BE49-F238E27FC236}">
                <a16:creationId xmlns:a16="http://schemas.microsoft.com/office/drawing/2014/main" id="{CA4E5FF0-015A-4589-A5F5-DEFF652AA02A}"/>
              </a:ext>
            </a:extLst>
          </p:cNvPr>
          <p:cNvSpPr/>
          <p:nvPr/>
        </p:nvSpPr>
        <p:spPr>
          <a:xfrm>
            <a:off x="745344" y="720877"/>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5" name="图片 4">
            <a:extLst>
              <a:ext uri="{FF2B5EF4-FFF2-40B4-BE49-F238E27FC236}">
                <a16:creationId xmlns:a16="http://schemas.microsoft.com/office/drawing/2014/main" id="{2261EFA9-F439-455D-B3CB-B37293A77C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0850" y="3634741"/>
            <a:ext cx="3111381" cy="3111381"/>
          </a:xfrm>
          <a:prstGeom prst="rect">
            <a:avLst/>
          </a:prstGeom>
        </p:spPr>
      </p:pic>
      <p:sp>
        <p:nvSpPr>
          <p:cNvPr id="20" name="TextBox 19">
            <a:extLst>
              <a:ext uri="{FF2B5EF4-FFF2-40B4-BE49-F238E27FC236}">
                <a16:creationId xmlns:a16="http://schemas.microsoft.com/office/drawing/2014/main" id="{7B3C9823-8208-410D-A57C-116DAF019551}"/>
              </a:ext>
            </a:extLst>
          </p:cNvPr>
          <p:cNvSpPr txBox="1"/>
          <p:nvPr/>
        </p:nvSpPr>
        <p:spPr>
          <a:xfrm>
            <a:off x="1274548" y="492621"/>
            <a:ext cx="96429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lumMod val="50000"/>
                  </a:srgbClr>
                </a:solidFill>
                <a:effectLst/>
                <a:uLnTx/>
                <a:uFillTx/>
                <a:latin typeface="等线 Light" panose="020F0302020204030204"/>
                <a:ea typeface="+mn-ea"/>
                <a:cs typeface="+mn-cs"/>
              </a:rPr>
              <a:t>      </a:t>
            </a:r>
            <a:r>
              <a:rPr kumimoji="0" lang="vi-VN" sz="40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mn-ea"/>
                <a:cs typeface="+mn-cs"/>
              </a:rPr>
              <a:t>1. Kể tên những đồ chơi của em. </a:t>
            </a:r>
            <a:endParaRPr kumimoji="0" lang="en-US" sz="40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mn-ea"/>
                <a:cs typeface="+mn-cs"/>
              </a:rPr>
              <a:t>Em thích đồ chơi nào nhất? Vì sao</a:t>
            </a:r>
            <a:r>
              <a:rPr lang="en-US" sz="4000" b="1" dirty="0">
                <a:solidFill>
                  <a:srgbClr val="FFC000">
                    <a:lumMod val="50000"/>
                  </a:srgbClr>
                </a:solidFill>
                <a:latin typeface="Times New Roman" panose="02020603050405020304" pitchFamily="18" charset="0"/>
              </a:rPr>
              <a:t>?</a:t>
            </a:r>
            <a:endParaRPr kumimoji="0" lang="vi-VN" sz="40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mn-ea"/>
              <a:cs typeface="+mn-cs"/>
            </a:endParaRPr>
          </a:p>
        </p:txBody>
      </p:sp>
      <p:pic>
        <p:nvPicPr>
          <p:cNvPr id="21" name="Picture 20" descr="20210409090849_wm_shs-tieng-viet-2-tap-1">
            <a:extLst>
              <a:ext uri="{FF2B5EF4-FFF2-40B4-BE49-F238E27FC236}">
                <a16:creationId xmlns:a16="http://schemas.microsoft.com/office/drawing/2014/main" id="{DD7EC413-5D04-4225-88C0-DCD89DB5096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4847" y="369937"/>
            <a:ext cx="1047613" cy="887534"/>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C7D3ECA-0F82-43AF-A2C1-083A1B7498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46000"/>
                    </a14:imgEffect>
                    <a14:imgEffect>
                      <a14:saturation sat="300000"/>
                    </a14:imgEffect>
                  </a14:imgLayer>
                </a14:imgProps>
              </a:ext>
            </a:extLst>
          </a:blip>
          <a:stretch>
            <a:fillRect/>
          </a:stretch>
        </p:blipFill>
        <p:spPr>
          <a:xfrm>
            <a:off x="506868" y="2084283"/>
            <a:ext cx="8935027" cy="1980363"/>
          </a:xfrm>
          <a:prstGeom prst="rect">
            <a:avLst/>
          </a:prstGeom>
        </p:spPr>
      </p:pic>
      <p:sp>
        <p:nvSpPr>
          <p:cNvPr id="23" name="TextBox 22">
            <a:extLst>
              <a:ext uri="{FF2B5EF4-FFF2-40B4-BE49-F238E27FC236}">
                <a16:creationId xmlns:a16="http://schemas.microsoft.com/office/drawing/2014/main" id="{08AD1D6B-006D-409C-8D56-C9E2A519803E}"/>
              </a:ext>
            </a:extLst>
          </p:cNvPr>
          <p:cNvSpPr txBox="1"/>
          <p:nvPr/>
        </p:nvSpPr>
        <p:spPr>
          <a:xfrm>
            <a:off x="2019028" y="4075623"/>
            <a:ext cx="78214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Đồ chơi có đặc điểm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Vì sao em thích đồ chơi đó?</a:t>
            </a:r>
          </a:p>
        </p:txBody>
      </p:sp>
    </p:spTree>
    <p:extLst>
      <p:ext uri="{BB962C8B-B14F-4D97-AF65-F5344CB8AC3E}">
        <p14:creationId xmlns:p14="http://schemas.microsoft.com/office/powerpoint/2010/main" val="727173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OP-PPT-4-1">
            <a:extLst>
              <a:ext uri="{FF2B5EF4-FFF2-40B4-BE49-F238E27FC236}">
                <a16:creationId xmlns:a16="http://schemas.microsoft.com/office/drawing/2014/main" id="{CA4E5FF0-015A-4589-A5F5-DEFF652AA02A}"/>
              </a:ext>
            </a:extLst>
          </p:cNvPr>
          <p:cNvSpPr/>
          <p:nvPr/>
        </p:nvSpPr>
        <p:spPr>
          <a:xfrm>
            <a:off x="3449393" y="1056471"/>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cxnSp>
        <p:nvCxnSpPr>
          <p:cNvPr id="11" name="Straight Connector 10">
            <a:extLst>
              <a:ext uri="{FF2B5EF4-FFF2-40B4-BE49-F238E27FC236}">
                <a16:creationId xmlns:a16="http://schemas.microsoft.com/office/drawing/2014/main" id="{8EB17523-788F-4C6A-B6E1-376D21282094}"/>
              </a:ext>
            </a:extLst>
          </p:cNvPr>
          <p:cNvCxnSpPr>
            <a:cxnSpLocks/>
            <a:stCxn id="24" idx="3"/>
          </p:cNvCxnSpPr>
          <p:nvPr/>
        </p:nvCxnSpPr>
        <p:spPr>
          <a:xfrm>
            <a:off x="3778715" y="3701091"/>
            <a:ext cx="1356167" cy="0"/>
          </a:xfrm>
          <a:prstGeom prst="line">
            <a:avLst/>
          </a:prstGeom>
          <a:noFill/>
          <a:ln w="76200" cap="flat" cmpd="sng" algn="ctr">
            <a:solidFill>
              <a:srgbClr val="3F9795"/>
            </a:solidFill>
            <a:prstDash val="solid"/>
          </a:ln>
          <a:effectLst/>
        </p:spPr>
      </p:cxnSp>
      <p:cxnSp>
        <p:nvCxnSpPr>
          <p:cNvPr id="12" name="Straight Connector 11">
            <a:extLst>
              <a:ext uri="{FF2B5EF4-FFF2-40B4-BE49-F238E27FC236}">
                <a16:creationId xmlns:a16="http://schemas.microsoft.com/office/drawing/2014/main" id="{888C0C3B-DE61-4DF8-BA15-EED42D54B1A6}"/>
              </a:ext>
            </a:extLst>
          </p:cNvPr>
          <p:cNvCxnSpPr>
            <a:cxnSpLocks/>
          </p:cNvCxnSpPr>
          <p:nvPr/>
        </p:nvCxnSpPr>
        <p:spPr>
          <a:xfrm flipV="1">
            <a:off x="6819055" y="3683976"/>
            <a:ext cx="2107281" cy="17115"/>
          </a:xfrm>
          <a:prstGeom prst="line">
            <a:avLst/>
          </a:prstGeom>
          <a:noFill/>
          <a:ln w="76200" cap="flat" cmpd="sng" algn="ctr">
            <a:solidFill>
              <a:srgbClr val="3F9795"/>
            </a:solidFill>
            <a:prstDash val="solid"/>
          </a:ln>
          <a:effectLst/>
        </p:spPr>
      </p:cxnSp>
      <p:cxnSp>
        <p:nvCxnSpPr>
          <p:cNvPr id="13" name="Straight Connector 12">
            <a:extLst>
              <a:ext uri="{FF2B5EF4-FFF2-40B4-BE49-F238E27FC236}">
                <a16:creationId xmlns:a16="http://schemas.microsoft.com/office/drawing/2014/main" id="{5DDC6B5C-E55F-4E0A-ACD6-6F9FAD79EBFC}"/>
              </a:ext>
            </a:extLst>
          </p:cNvPr>
          <p:cNvCxnSpPr>
            <a:cxnSpLocks/>
            <a:endCxn id="15" idx="4"/>
          </p:cNvCxnSpPr>
          <p:nvPr/>
        </p:nvCxnSpPr>
        <p:spPr>
          <a:xfrm flipV="1">
            <a:off x="5991462" y="4736727"/>
            <a:ext cx="0" cy="325652"/>
          </a:xfrm>
          <a:prstGeom prst="line">
            <a:avLst/>
          </a:prstGeom>
          <a:noFill/>
          <a:ln w="76200" cap="flat" cmpd="sng" algn="ctr">
            <a:solidFill>
              <a:srgbClr val="3F9795"/>
            </a:solidFill>
            <a:prstDash val="solid"/>
          </a:ln>
          <a:effectLst/>
        </p:spPr>
      </p:cxnSp>
      <p:grpSp>
        <p:nvGrpSpPr>
          <p:cNvPr id="14" name="Group 13">
            <a:extLst>
              <a:ext uri="{FF2B5EF4-FFF2-40B4-BE49-F238E27FC236}">
                <a16:creationId xmlns:a16="http://schemas.microsoft.com/office/drawing/2014/main" id="{599E3BB0-1D35-480C-8C15-B58AE76F14BF}"/>
              </a:ext>
            </a:extLst>
          </p:cNvPr>
          <p:cNvGrpSpPr/>
          <p:nvPr/>
        </p:nvGrpSpPr>
        <p:grpSpPr>
          <a:xfrm>
            <a:off x="4935091" y="2632414"/>
            <a:ext cx="2107280" cy="2104313"/>
            <a:chOff x="2736690" y="2050473"/>
            <a:chExt cx="1450117" cy="1146835"/>
          </a:xfrm>
        </p:grpSpPr>
        <p:sp>
          <p:nvSpPr>
            <p:cNvPr id="15" name="Oval 14">
              <a:extLst>
                <a:ext uri="{FF2B5EF4-FFF2-40B4-BE49-F238E27FC236}">
                  <a16:creationId xmlns:a16="http://schemas.microsoft.com/office/drawing/2014/main" id="{DED87DB0-5604-45F0-B360-AF6EEEEFF8D9}"/>
                </a:ext>
              </a:extLst>
            </p:cNvPr>
            <p:cNvSpPr/>
            <p:nvPr/>
          </p:nvSpPr>
          <p:spPr>
            <a:xfrm>
              <a:off x="2826319" y="2050473"/>
              <a:ext cx="1274618" cy="1146835"/>
            </a:xfrm>
            <a:prstGeom prst="ellipse">
              <a:avLst/>
            </a:pr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6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sp>
          <p:nvSpPr>
            <p:cNvPr id="16" name="TextBox 15">
              <a:extLst>
                <a:ext uri="{FF2B5EF4-FFF2-40B4-BE49-F238E27FC236}">
                  <a16:creationId xmlns:a16="http://schemas.microsoft.com/office/drawing/2014/main" id="{DA3DA2F2-9F15-417E-A5BD-8C750E53E9D7}"/>
                </a:ext>
              </a:extLst>
            </p:cNvPr>
            <p:cNvSpPr txBox="1"/>
            <p:nvPr/>
          </p:nvSpPr>
          <p:spPr>
            <a:xfrm>
              <a:off x="2736690" y="2325499"/>
              <a:ext cx="1450117" cy="7212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Tả đồ chơi</a:t>
              </a:r>
              <a:endParaRPr kumimoji="0" lang="en-VN" sz="4000" b="0" i="0" u="none" strike="noStrike" kern="0" cap="none" spc="0" normalizeH="0" baseline="0" noProof="0" dirty="0">
                <a:ln>
                  <a:noFill/>
                </a:ln>
                <a:solidFill>
                  <a:srgbClr val="000000"/>
                </a:solidFill>
                <a:effectLst/>
                <a:uLnTx/>
                <a:uFillTx/>
                <a:latin typeface="等线 Light" panose="020F0302020204030204"/>
                <a:ea typeface="+mn-ea"/>
                <a:cs typeface="Arial"/>
                <a:sym typeface="Arial"/>
              </a:endParaRPr>
            </a:p>
          </p:txBody>
        </p:sp>
      </p:grpSp>
      <p:grpSp>
        <p:nvGrpSpPr>
          <p:cNvPr id="17" name="Group 16">
            <a:extLst>
              <a:ext uri="{FF2B5EF4-FFF2-40B4-BE49-F238E27FC236}">
                <a16:creationId xmlns:a16="http://schemas.microsoft.com/office/drawing/2014/main" id="{6CF9F96B-D2B0-430A-AD0F-BAEE9807B578}"/>
              </a:ext>
            </a:extLst>
          </p:cNvPr>
          <p:cNvGrpSpPr/>
          <p:nvPr/>
        </p:nvGrpSpPr>
        <p:grpSpPr>
          <a:xfrm>
            <a:off x="8439543" y="2442579"/>
            <a:ext cx="2601831" cy="2733203"/>
            <a:chOff x="4830610" y="1884218"/>
            <a:chExt cx="1825265" cy="1745160"/>
          </a:xfrm>
        </p:grpSpPr>
        <p:sp>
          <p:nvSpPr>
            <p:cNvPr id="18" name="Rounded Rectangle 49">
              <a:extLst>
                <a:ext uri="{FF2B5EF4-FFF2-40B4-BE49-F238E27FC236}">
                  <a16:creationId xmlns:a16="http://schemas.microsoft.com/office/drawing/2014/main" id="{E9CD8AA9-F302-4375-8BB2-11B1A02FDF87}"/>
                </a:ext>
              </a:extLst>
            </p:cNvPr>
            <p:cNvSpPr/>
            <p:nvPr/>
          </p:nvSpPr>
          <p:spPr>
            <a:xfrm>
              <a:off x="4830610" y="1884218"/>
              <a:ext cx="1666293" cy="1607128"/>
            </a:xfrm>
            <a:prstGeom prst="roundRect">
              <a:avLst/>
            </a:prstGeom>
            <a:solidFill>
              <a:srgbClr val="FC7D77">
                <a:lumMod val="40000"/>
                <a:lumOff val="60000"/>
              </a:srgbClr>
            </a:solidFill>
            <a:ln w="25400" cap="flat" cmpd="sng" algn="ctr">
              <a:solidFill>
                <a:srgbClr val="FC7D77">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sp>
          <p:nvSpPr>
            <p:cNvPr id="19" name="TextBox 18">
              <a:extLst>
                <a:ext uri="{FF2B5EF4-FFF2-40B4-BE49-F238E27FC236}">
                  <a16:creationId xmlns:a16="http://schemas.microsoft.com/office/drawing/2014/main" id="{55CFCAAF-AA15-41F7-8EDD-67E26C3B7080}"/>
                </a:ext>
              </a:extLst>
            </p:cNvPr>
            <p:cNvSpPr txBox="1"/>
            <p:nvPr/>
          </p:nvSpPr>
          <p:spPr>
            <a:xfrm>
              <a:off x="4851399" y="1919685"/>
              <a:ext cx="1804476" cy="17096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(2) Nó có đặc điểm gì? (hình dạng, màu sắc, hoạt động, …)</a:t>
              </a:r>
              <a:endParaRPr kumimoji="0" lang="en-VN" sz="2800" b="0" i="0" u="none" strike="noStrike" kern="0" cap="none" spc="0" normalizeH="0" baseline="0" noProof="0" dirty="0">
                <a:ln>
                  <a:noFill/>
                </a:ln>
                <a:solidFill>
                  <a:srgbClr val="000000"/>
                </a:solidFill>
                <a:effectLst/>
                <a:uLnTx/>
                <a:uFillTx/>
                <a:latin typeface="等线 Light" panose="020F0302020204030204"/>
                <a:ea typeface="+mn-ea"/>
                <a:cs typeface="Arial"/>
                <a:sym typeface="Arial"/>
              </a:endParaRPr>
            </a:p>
          </p:txBody>
        </p:sp>
      </p:grpSp>
      <p:grpSp>
        <p:nvGrpSpPr>
          <p:cNvPr id="20" name="Group 19">
            <a:extLst>
              <a:ext uri="{FF2B5EF4-FFF2-40B4-BE49-F238E27FC236}">
                <a16:creationId xmlns:a16="http://schemas.microsoft.com/office/drawing/2014/main" id="{808D11D7-3DA6-4778-91D5-A1B581DE423B}"/>
              </a:ext>
            </a:extLst>
          </p:cNvPr>
          <p:cNvGrpSpPr/>
          <p:nvPr/>
        </p:nvGrpSpPr>
        <p:grpSpPr>
          <a:xfrm>
            <a:off x="3985485" y="5018311"/>
            <a:ext cx="3817009" cy="1511528"/>
            <a:chOff x="1813995" y="3867973"/>
            <a:chExt cx="3299265" cy="965116"/>
          </a:xfrm>
        </p:grpSpPr>
        <p:sp>
          <p:nvSpPr>
            <p:cNvPr id="21" name="Rounded Rectangle 50">
              <a:extLst>
                <a:ext uri="{FF2B5EF4-FFF2-40B4-BE49-F238E27FC236}">
                  <a16:creationId xmlns:a16="http://schemas.microsoft.com/office/drawing/2014/main" id="{80B8F735-02EB-4DFC-8F21-822C062555C8}"/>
                </a:ext>
              </a:extLst>
            </p:cNvPr>
            <p:cNvSpPr/>
            <p:nvPr/>
          </p:nvSpPr>
          <p:spPr>
            <a:xfrm>
              <a:off x="1813995" y="3867973"/>
              <a:ext cx="3299265" cy="965116"/>
            </a:xfrm>
            <a:prstGeom prst="roundRect">
              <a:avLst/>
            </a:prstGeom>
            <a:solidFill>
              <a:srgbClr val="D7EDA9"/>
            </a:solidFill>
            <a:ln w="25400" cap="flat" cmpd="sng" algn="ctr">
              <a:solidFill>
                <a:srgbClr val="F4F6D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sp>
          <p:nvSpPr>
            <p:cNvPr id="22" name="TextBox 21">
              <a:extLst>
                <a:ext uri="{FF2B5EF4-FFF2-40B4-BE49-F238E27FC236}">
                  <a16:creationId xmlns:a16="http://schemas.microsoft.com/office/drawing/2014/main" id="{FEA7B0A9-7A71-4BD8-8791-90DB8147DA00}"/>
                </a:ext>
              </a:extLst>
            </p:cNvPr>
            <p:cNvSpPr txBox="1"/>
            <p:nvPr/>
          </p:nvSpPr>
          <p:spPr>
            <a:xfrm>
              <a:off x="1928825" y="3936409"/>
              <a:ext cx="3018821" cy="884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(3) Em thường chơi đồ chơi đó vào những lúc nào?</a:t>
              </a:r>
            </a:p>
          </p:txBody>
        </p:sp>
      </p:grpSp>
      <p:grpSp>
        <p:nvGrpSpPr>
          <p:cNvPr id="23" name="Group 22">
            <a:extLst>
              <a:ext uri="{FF2B5EF4-FFF2-40B4-BE49-F238E27FC236}">
                <a16:creationId xmlns:a16="http://schemas.microsoft.com/office/drawing/2014/main" id="{4192615C-BA06-448A-B333-F7468E3290F6}"/>
              </a:ext>
            </a:extLst>
          </p:cNvPr>
          <p:cNvGrpSpPr/>
          <p:nvPr/>
        </p:nvGrpSpPr>
        <p:grpSpPr>
          <a:xfrm>
            <a:off x="1305606" y="2442579"/>
            <a:ext cx="2473109" cy="2517023"/>
            <a:chOff x="-235703" y="1792813"/>
            <a:chExt cx="2244639" cy="1607128"/>
          </a:xfrm>
        </p:grpSpPr>
        <p:sp>
          <p:nvSpPr>
            <p:cNvPr id="24" name="Rounded Rectangle 20">
              <a:extLst>
                <a:ext uri="{FF2B5EF4-FFF2-40B4-BE49-F238E27FC236}">
                  <a16:creationId xmlns:a16="http://schemas.microsoft.com/office/drawing/2014/main" id="{F3E41A66-DD09-40D7-B5A4-FD9704A433B4}"/>
                </a:ext>
              </a:extLst>
            </p:cNvPr>
            <p:cNvSpPr/>
            <p:nvPr/>
          </p:nvSpPr>
          <p:spPr>
            <a:xfrm>
              <a:off x="-212299" y="1792813"/>
              <a:ext cx="2221235" cy="1607128"/>
            </a:xfrm>
            <a:prstGeom prst="roundRect">
              <a:avLst/>
            </a:prstGeom>
            <a:solidFill>
              <a:srgbClr val="FFAB40">
                <a:lumMod val="20000"/>
                <a:lumOff val="80000"/>
              </a:srgbClr>
            </a:solidFill>
            <a:ln w="25400" cap="flat" cmpd="sng" algn="ctr">
              <a:solidFill>
                <a:srgbClr val="FFAB4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sp>
          <p:nvSpPr>
            <p:cNvPr id="25" name="TextBox 24">
              <a:extLst>
                <a:ext uri="{FF2B5EF4-FFF2-40B4-BE49-F238E27FC236}">
                  <a16:creationId xmlns:a16="http://schemas.microsoft.com/office/drawing/2014/main" id="{C533521A-72B9-4CD8-A1EB-06E994532C26}"/>
                </a:ext>
              </a:extLst>
            </p:cNvPr>
            <p:cNvSpPr txBox="1"/>
            <p:nvPr/>
          </p:nvSpPr>
          <p:spPr>
            <a:xfrm>
              <a:off x="-235703" y="1948229"/>
              <a:ext cx="2188877" cy="11594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(4) Tình cảm của em với đồ chơi đó như thế nào?</a:t>
              </a:r>
              <a:endParaRPr kumimoji="0" lang="en-VN" sz="2800" b="0" i="0" u="none" strike="noStrike" kern="0" cap="none" spc="0" normalizeH="0" baseline="0" noProof="0" dirty="0">
                <a:ln>
                  <a:noFill/>
                </a:ln>
                <a:solidFill>
                  <a:srgbClr val="000000"/>
                </a:solidFill>
                <a:effectLst/>
                <a:uLnTx/>
                <a:uFillTx/>
                <a:latin typeface="等线 Light" panose="020F0302020204030204"/>
                <a:ea typeface="+mn-ea"/>
                <a:cs typeface="Arial"/>
                <a:sym typeface="Arial"/>
              </a:endParaRPr>
            </a:p>
          </p:txBody>
        </p:sp>
      </p:grpSp>
      <p:cxnSp>
        <p:nvCxnSpPr>
          <p:cNvPr id="26" name="Straight Connector 25">
            <a:extLst>
              <a:ext uri="{FF2B5EF4-FFF2-40B4-BE49-F238E27FC236}">
                <a16:creationId xmlns:a16="http://schemas.microsoft.com/office/drawing/2014/main" id="{7D674BE4-6862-44E3-B09B-3C50FEEFF18E}"/>
              </a:ext>
            </a:extLst>
          </p:cNvPr>
          <p:cNvCxnSpPr>
            <a:cxnSpLocks/>
          </p:cNvCxnSpPr>
          <p:nvPr/>
        </p:nvCxnSpPr>
        <p:spPr>
          <a:xfrm>
            <a:off x="5893990" y="2362969"/>
            <a:ext cx="0" cy="314130"/>
          </a:xfrm>
          <a:prstGeom prst="line">
            <a:avLst/>
          </a:prstGeom>
          <a:noFill/>
          <a:ln w="76200" cap="flat" cmpd="sng" algn="ctr">
            <a:solidFill>
              <a:srgbClr val="3F9795"/>
            </a:solidFill>
            <a:prstDash val="solid"/>
          </a:ln>
          <a:effectLst/>
        </p:spPr>
      </p:cxnSp>
      <p:grpSp>
        <p:nvGrpSpPr>
          <p:cNvPr id="27" name="Group 26">
            <a:extLst>
              <a:ext uri="{FF2B5EF4-FFF2-40B4-BE49-F238E27FC236}">
                <a16:creationId xmlns:a16="http://schemas.microsoft.com/office/drawing/2014/main" id="{83FCAE10-8BB3-4F57-A7E9-4CA936F7294D}"/>
              </a:ext>
            </a:extLst>
          </p:cNvPr>
          <p:cNvGrpSpPr/>
          <p:nvPr/>
        </p:nvGrpSpPr>
        <p:grpSpPr>
          <a:xfrm>
            <a:off x="4576249" y="1101408"/>
            <a:ext cx="2653907" cy="1258511"/>
            <a:chOff x="2282035" y="823636"/>
            <a:chExt cx="2293928" cy="803564"/>
          </a:xfrm>
        </p:grpSpPr>
        <p:sp>
          <p:nvSpPr>
            <p:cNvPr id="28" name="Rounded Rectangle 25">
              <a:extLst>
                <a:ext uri="{FF2B5EF4-FFF2-40B4-BE49-F238E27FC236}">
                  <a16:creationId xmlns:a16="http://schemas.microsoft.com/office/drawing/2014/main" id="{8D19AD90-9BBE-45C4-9D06-398F2BC55BA5}"/>
                </a:ext>
              </a:extLst>
            </p:cNvPr>
            <p:cNvSpPr/>
            <p:nvPr/>
          </p:nvSpPr>
          <p:spPr>
            <a:xfrm>
              <a:off x="2356700" y="823636"/>
              <a:ext cx="2219253" cy="803564"/>
            </a:xfrm>
            <a:prstGeom prst="roundRect">
              <a:avLst/>
            </a:prstGeom>
            <a:solidFill>
              <a:srgbClr val="A889CC">
                <a:lumMod val="20000"/>
                <a:lumOff val="80000"/>
              </a:srgbClr>
            </a:solidFill>
            <a:ln w="25400" cap="flat" cmpd="sng" algn="ctr">
              <a:solidFill>
                <a:srgbClr val="A889CC">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sp>
          <p:nvSpPr>
            <p:cNvPr id="29" name="TextBox 28">
              <a:extLst>
                <a:ext uri="{FF2B5EF4-FFF2-40B4-BE49-F238E27FC236}">
                  <a16:creationId xmlns:a16="http://schemas.microsoft.com/office/drawing/2014/main" id="{8695D9A9-3CC6-4673-9C54-AB3B5D699D6F}"/>
                </a:ext>
              </a:extLst>
            </p:cNvPr>
            <p:cNvSpPr txBox="1"/>
            <p:nvPr/>
          </p:nvSpPr>
          <p:spPr>
            <a:xfrm>
              <a:off x="2282035" y="826097"/>
              <a:ext cx="2293928" cy="609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(1) Em chọn tả đồ chơi nào?</a:t>
              </a:r>
              <a:endParaRPr kumimoji="0" lang="en-VN" sz="2800" b="0" i="0" u="none" strike="noStrike" kern="0" cap="none" spc="0" normalizeH="0" baseline="0" noProof="0" dirty="0">
                <a:ln>
                  <a:noFill/>
                </a:ln>
                <a:solidFill>
                  <a:srgbClr val="000000"/>
                </a:solidFill>
                <a:effectLst/>
                <a:uLnTx/>
                <a:uFillTx/>
                <a:latin typeface="等线 Light" panose="020F0302020204030204"/>
                <a:ea typeface="+mn-ea"/>
                <a:cs typeface="Arial"/>
                <a:sym typeface="Arial"/>
              </a:endParaRPr>
            </a:p>
          </p:txBody>
        </p:sp>
      </p:grpSp>
      <p:sp>
        <p:nvSpPr>
          <p:cNvPr id="31" name="Oval 30">
            <a:extLst>
              <a:ext uri="{FF2B5EF4-FFF2-40B4-BE49-F238E27FC236}">
                <a16:creationId xmlns:a16="http://schemas.microsoft.com/office/drawing/2014/main" id="{35483790-F60A-4F42-8AC6-1961A99A2D52}"/>
              </a:ext>
            </a:extLst>
          </p:cNvPr>
          <p:cNvSpPr/>
          <p:nvPr/>
        </p:nvSpPr>
        <p:spPr>
          <a:xfrm>
            <a:off x="5122105" y="2740467"/>
            <a:ext cx="1709728" cy="1996258"/>
          </a:xfrm>
          <a:prstGeom prst="ellipse">
            <a:avLst/>
          </a:prstGeom>
          <a:noFill/>
          <a:ln w="25400" cap="flat" cmpd="sng" algn="ctr">
            <a:solidFill>
              <a:srgbClr val="BAE5E4">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600" b="0" i="0" u="none" strike="noStrike" kern="0" cap="none" spc="0" normalizeH="0" baseline="0" noProof="0">
              <a:ln>
                <a:noFill/>
              </a:ln>
              <a:solidFill>
                <a:srgbClr val="BAE5E4"/>
              </a:solidFill>
              <a:effectLst/>
              <a:uLnTx/>
              <a:uFillTx/>
              <a:latin typeface="等线 Light" panose="020F0302020204030204"/>
              <a:ea typeface="+mn-ea"/>
              <a:cs typeface="+mn-cs"/>
              <a:sym typeface="Arial"/>
            </a:endParaRPr>
          </a:p>
        </p:txBody>
      </p:sp>
      <p:pic>
        <p:nvPicPr>
          <p:cNvPr id="3" name="Picture 2"/>
          <p:cNvPicPr>
            <a:picLocks noChangeAspect="1"/>
          </p:cNvPicPr>
          <p:nvPr/>
        </p:nvPicPr>
        <p:blipFill>
          <a:blip r:embed="rId2"/>
          <a:stretch>
            <a:fillRect/>
          </a:stretch>
        </p:blipFill>
        <p:spPr>
          <a:xfrm>
            <a:off x="224463" y="-6018"/>
            <a:ext cx="11528535" cy="1932599"/>
          </a:xfrm>
          <a:prstGeom prst="rect">
            <a:avLst/>
          </a:prstGeom>
        </p:spPr>
      </p:pic>
      <p:pic>
        <p:nvPicPr>
          <p:cNvPr id="35" name="图片 6">
            <a:extLst>
              <a:ext uri="{FF2B5EF4-FFF2-40B4-BE49-F238E27FC236}">
                <a16:creationId xmlns:a16="http://schemas.microsoft.com/office/drawing/2014/main" id="{0AB652C4-BB04-4CA3-AC02-96806D56AF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0838" y="4141798"/>
            <a:ext cx="2778697" cy="2778697"/>
          </a:xfrm>
          <a:prstGeom prst="rect">
            <a:avLst/>
          </a:prstGeom>
        </p:spPr>
      </p:pic>
      <p:pic>
        <p:nvPicPr>
          <p:cNvPr id="36" name="图片 20">
            <a:extLst>
              <a:ext uri="{FF2B5EF4-FFF2-40B4-BE49-F238E27FC236}">
                <a16:creationId xmlns:a16="http://schemas.microsoft.com/office/drawing/2014/main" id="{F7549C57-193D-4D75-816F-E9B17814C6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649" y="3464420"/>
            <a:ext cx="2972934" cy="3374782"/>
          </a:xfrm>
          <a:prstGeom prst="rect">
            <a:avLst/>
          </a:prstGeom>
        </p:spPr>
      </p:pic>
    </p:spTree>
    <p:extLst>
      <p:ext uri="{BB962C8B-B14F-4D97-AF65-F5344CB8AC3E}">
        <p14:creationId xmlns:p14="http://schemas.microsoft.com/office/powerpoint/2010/main" val="16608749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descr="51miz-E184969-98282E84"/>
          <p:cNvPicPr>
            <a:picLocks noChangeAspect="1"/>
          </p:cNvPicPr>
          <p:nvPr>
            <p:custDataLst>
              <p:tags r:id="rId2"/>
            </p:custDataLst>
          </p:nvPr>
        </p:nvPicPr>
        <p:blipFill>
          <a:blip r:embed="rId5">
            <a:lum bright="18000"/>
          </a:blip>
          <a:stretch>
            <a:fillRect/>
          </a:stretch>
        </p:blipFill>
        <p:spPr>
          <a:xfrm>
            <a:off x="230553" y="1346651"/>
            <a:ext cx="435610" cy="435610"/>
          </a:xfrm>
          <a:prstGeom prst="rect">
            <a:avLst/>
          </a:prstGeom>
        </p:spPr>
      </p:pic>
      <p:pic>
        <p:nvPicPr>
          <p:cNvPr id="14" name="图片 13" descr="51miz-E401189-43AF2938"/>
          <p:cNvPicPr>
            <a:picLocks noChangeAspect="1"/>
          </p:cNvPicPr>
          <p:nvPr/>
        </p:nvPicPr>
        <p:blipFill>
          <a:blip r:embed="rId6"/>
          <a:stretch>
            <a:fillRect/>
          </a:stretch>
        </p:blipFill>
        <p:spPr>
          <a:xfrm>
            <a:off x="6979818" y="547652"/>
            <a:ext cx="3654315" cy="908535"/>
          </a:xfrm>
          <a:prstGeom prst="rect">
            <a:avLst/>
          </a:prstGeom>
        </p:spPr>
      </p:pic>
      <p:pic>
        <p:nvPicPr>
          <p:cNvPr id="24" name="图片 23" descr="51miz-E717277-6C1E8934"/>
          <p:cNvPicPr>
            <a:picLocks noChangeAspect="1"/>
          </p:cNvPicPr>
          <p:nvPr/>
        </p:nvPicPr>
        <p:blipFill>
          <a:blip r:embed="rId7"/>
          <a:stretch>
            <a:fillRect/>
          </a:stretch>
        </p:blipFill>
        <p:spPr>
          <a:xfrm rot="21420000">
            <a:off x="4103202" y="461681"/>
            <a:ext cx="7701306" cy="6199040"/>
          </a:xfrm>
          <a:prstGeom prst="rect">
            <a:avLst/>
          </a:prstGeom>
        </p:spPr>
      </p:pic>
      <p:pic>
        <p:nvPicPr>
          <p:cNvPr id="3" name="图片 2">
            <a:extLst>
              <a:ext uri="{FF2B5EF4-FFF2-40B4-BE49-F238E27FC236}">
                <a16:creationId xmlns:a16="http://schemas.microsoft.com/office/drawing/2014/main" id="{8C57AAB9-23A6-42DD-922E-C01E102A299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3266" y="2337171"/>
            <a:ext cx="4019550" cy="4019550"/>
          </a:xfrm>
          <a:prstGeom prst="rect">
            <a:avLst/>
          </a:prstGeom>
        </p:spPr>
      </p:pic>
      <p:sp>
        <p:nvSpPr>
          <p:cNvPr id="2" name="TextBox 1"/>
          <p:cNvSpPr txBox="1"/>
          <p:nvPr/>
        </p:nvSpPr>
        <p:spPr>
          <a:xfrm>
            <a:off x="4676036" y="1670120"/>
            <a:ext cx="687599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em. Em rất yêu quý món đồ chơi này và sẽ giữ gìn nó thật cẩn thận</a:t>
            </a:r>
            <a:r>
              <a:rPr kumimoji="0" lang="en-US" sz="3000" b="0" i="0" u="none" strike="noStrike" kern="1200" cap="none" spc="0" normalizeH="0" baseline="0" noProof="0" dirty="0">
                <a:ln>
                  <a:noFill/>
                </a:ln>
                <a:solidFill>
                  <a:srgbClr val="000000"/>
                </a:solidFill>
                <a:effectLst/>
                <a:uLnTx/>
                <a:uFillTx/>
                <a:latin typeface="等线 Light" panose="020F0302020204030204"/>
                <a:ea typeface="Arial-Rounded" panose="020B0500000000000000" pitchFamily="34" charset="0"/>
                <a:cs typeface="Arial-Rounded" panose="020B0500000000000000" pitchFamily="34" charset="0"/>
              </a:rPr>
              <a:t>.</a:t>
            </a:r>
            <a:endParaRPr kumimoji="0" lang="en-US" sz="3000" b="0" i="0" u="none" strike="noStrike" kern="1200" cap="none" spc="0" normalizeH="0" baseline="0" noProof="0" dirty="0">
              <a:ln>
                <a:noFill/>
              </a:ln>
              <a:solidFill>
                <a:prstClr val="black"/>
              </a:solidFill>
              <a:effectLst/>
              <a:uLnTx/>
              <a:uFillTx/>
              <a:latin typeface="等线 Light" panose="020F0302020204030204"/>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9" name="TextBox 18"/>
          <p:cNvSpPr txBox="1"/>
          <p:nvPr/>
        </p:nvSpPr>
        <p:spPr>
          <a:xfrm>
            <a:off x="7338175" y="653977"/>
            <a:ext cx="1107374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190500">
                  <a:solidFill>
                    <a:prstClr val="white"/>
                  </a:solidFill>
                </a:ln>
                <a:solidFill>
                  <a:prstClr val="white"/>
                </a:solidFill>
                <a:effectLst>
                  <a:outerShdw blurRad="38100" dist="38100" dir="2700000" algn="tl">
                    <a:srgbClr val="000000">
                      <a:alpha val="43137"/>
                    </a:srgbClr>
                  </a:outerShdw>
                </a:effectLst>
                <a:uLnTx/>
                <a:uFillTx/>
                <a:latin typeface="#9Slide05 SVNMaphylla" pitchFamily="2" charset="0"/>
                <a:ea typeface="+mn-ea"/>
                <a:cs typeface="+mn-cs"/>
              </a:rPr>
              <a:t>Bài tham khảo</a:t>
            </a:r>
            <a:endParaRPr kumimoji="0" lang="en-US" sz="5000" b="1" i="0" u="none" strike="noStrike" kern="1200" cap="none" spc="0" normalizeH="0" baseline="0" noProof="0" dirty="0">
              <a:ln w="190500">
                <a:solidFill>
                  <a:prstClr val="white"/>
                </a:solidFill>
              </a:ln>
              <a:solidFill>
                <a:prstClr val="white"/>
              </a:solidFill>
              <a:effectLst>
                <a:outerShdw blurRad="38100" dist="38100" dir="2700000" algn="tl">
                  <a:srgbClr val="000000">
                    <a:alpha val="43137"/>
                  </a:srgbClr>
                </a:outerShdw>
              </a:effectLst>
              <a:uLnTx/>
              <a:uFillTx/>
              <a:latin typeface="#9Slide05 SVNMaphylla" pitchFamily="2" charset="0"/>
              <a:ea typeface="+mn-ea"/>
              <a:cs typeface="+mn-cs"/>
            </a:endParaRPr>
          </a:p>
        </p:txBody>
      </p:sp>
      <p:sp>
        <p:nvSpPr>
          <p:cNvPr id="20" name="TextBox 19"/>
          <p:cNvSpPr txBox="1"/>
          <p:nvPr/>
        </p:nvSpPr>
        <p:spPr>
          <a:xfrm>
            <a:off x="7338175" y="474687"/>
            <a:ext cx="1107374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rPr>
              <a:t>Bài tham khảo</a:t>
            </a:r>
            <a:r>
              <a:rPr kumimoji="0" lang="vi-VN" sz="7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rPr>
              <a:t>.</a:t>
            </a:r>
            <a:endParaRPr kumimoji="0" lang="en-US" sz="7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descr="51miz-E184969-98282E84"/>
          <p:cNvPicPr>
            <a:picLocks noChangeAspect="1"/>
          </p:cNvPicPr>
          <p:nvPr>
            <p:custDataLst>
              <p:tags r:id="rId2"/>
            </p:custDataLst>
          </p:nvPr>
        </p:nvPicPr>
        <p:blipFill>
          <a:blip r:embed="rId5">
            <a:lum bright="18000"/>
          </a:blip>
          <a:stretch>
            <a:fillRect/>
          </a:stretch>
        </p:blipFill>
        <p:spPr>
          <a:xfrm>
            <a:off x="230553" y="1346651"/>
            <a:ext cx="435610" cy="435610"/>
          </a:xfrm>
          <a:prstGeom prst="rect">
            <a:avLst/>
          </a:prstGeom>
        </p:spPr>
      </p:pic>
      <p:pic>
        <p:nvPicPr>
          <p:cNvPr id="14" name="图片 13" descr="51miz-E401189-43AF2938"/>
          <p:cNvPicPr>
            <a:picLocks noChangeAspect="1"/>
          </p:cNvPicPr>
          <p:nvPr/>
        </p:nvPicPr>
        <p:blipFill>
          <a:blip r:embed="rId6"/>
          <a:stretch>
            <a:fillRect/>
          </a:stretch>
        </p:blipFill>
        <p:spPr>
          <a:xfrm>
            <a:off x="6979818" y="547652"/>
            <a:ext cx="3654315" cy="908535"/>
          </a:xfrm>
          <a:prstGeom prst="rect">
            <a:avLst/>
          </a:prstGeom>
        </p:spPr>
      </p:pic>
      <p:pic>
        <p:nvPicPr>
          <p:cNvPr id="24" name="图片 23" descr="51miz-E717277-6C1E8934"/>
          <p:cNvPicPr>
            <a:picLocks noChangeAspect="1"/>
          </p:cNvPicPr>
          <p:nvPr/>
        </p:nvPicPr>
        <p:blipFill>
          <a:blip r:embed="rId7"/>
          <a:stretch>
            <a:fillRect/>
          </a:stretch>
        </p:blipFill>
        <p:spPr>
          <a:xfrm rot="21420000">
            <a:off x="3419826" y="364162"/>
            <a:ext cx="7388873" cy="6287351"/>
          </a:xfrm>
          <a:prstGeom prst="rect">
            <a:avLst/>
          </a:prstGeom>
        </p:spPr>
      </p:pic>
      <p:sp>
        <p:nvSpPr>
          <p:cNvPr id="2" name="TextBox 1"/>
          <p:cNvSpPr txBox="1"/>
          <p:nvPr/>
        </p:nvSpPr>
        <p:spPr>
          <a:xfrm>
            <a:off x="3758141" y="1691233"/>
            <a:ext cx="6875992"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Đồ chơi mà em yêu thích là nhất là con lật đật. Con lật đật được bao phủ bởi một màu đỏ tươi sáng. Đầu, thân và hai tay của lật đật đều có dạng hình tròn. Những lúc rảnh rỗi em thường đem lật đật ra chơi. Cứ lật qua lật lại nhưng chú ta không hề ngã. Bố em nói lật đật tượng trưng cho ý chí bền bỉ, không khuất phục trước khó khăn, thử thách. Em rất yêu lật đật. Em giữ gìn lật đật cẩn thẩn dù lúc chơi hay là không chơi.</a:t>
            </a:r>
            <a:b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kumimoji="0" lang="en-US" sz="2800" b="0"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19" name="TextBox 18"/>
          <p:cNvSpPr txBox="1"/>
          <p:nvPr/>
        </p:nvSpPr>
        <p:spPr>
          <a:xfrm>
            <a:off x="7338175" y="653977"/>
            <a:ext cx="1107374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190500">
                  <a:solidFill>
                    <a:prstClr val="white"/>
                  </a:solidFill>
                </a:ln>
                <a:solidFill>
                  <a:prstClr val="white"/>
                </a:solidFill>
                <a:effectLst>
                  <a:outerShdw blurRad="38100" dist="38100" dir="2700000" algn="tl">
                    <a:srgbClr val="000000">
                      <a:alpha val="43137"/>
                    </a:srgbClr>
                  </a:outerShdw>
                </a:effectLst>
                <a:uLnTx/>
                <a:uFillTx/>
                <a:latin typeface="#9Slide05 SVNMaphylla" pitchFamily="2" charset="0"/>
                <a:ea typeface="+mn-ea"/>
                <a:cs typeface="+mn-cs"/>
              </a:rPr>
              <a:t>Bài tham khảo</a:t>
            </a:r>
            <a:endParaRPr kumimoji="0" lang="en-US" sz="5000" b="1" i="0" u="none" strike="noStrike" kern="1200" cap="none" spc="0" normalizeH="0" baseline="0" noProof="0" dirty="0">
              <a:ln w="190500">
                <a:solidFill>
                  <a:prstClr val="white"/>
                </a:solidFill>
              </a:ln>
              <a:solidFill>
                <a:prstClr val="white"/>
              </a:solidFill>
              <a:effectLst>
                <a:outerShdw blurRad="38100" dist="38100" dir="2700000" algn="tl">
                  <a:srgbClr val="000000">
                    <a:alpha val="43137"/>
                  </a:srgbClr>
                </a:outerShdw>
              </a:effectLst>
              <a:uLnTx/>
              <a:uFillTx/>
              <a:latin typeface="#9Slide05 SVNMaphylla" pitchFamily="2" charset="0"/>
              <a:ea typeface="+mn-ea"/>
              <a:cs typeface="+mn-cs"/>
            </a:endParaRPr>
          </a:p>
        </p:txBody>
      </p:sp>
      <p:sp>
        <p:nvSpPr>
          <p:cNvPr id="20" name="TextBox 19"/>
          <p:cNvSpPr txBox="1"/>
          <p:nvPr/>
        </p:nvSpPr>
        <p:spPr>
          <a:xfrm>
            <a:off x="7338175" y="474687"/>
            <a:ext cx="1107374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rPr>
              <a:t>Bài tham khảo</a:t>
            </a:r>
            <a:r>
              <a:rPr kumimoji="0" lang="vi-VN" sz="7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rPr>
              <a:t>.</a:t>
            </a:r>
            <a:endParaRPr kumimoji="0" lang="en-US" sz="70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9Slide05 SVNMaphylla" pitchFamily="2" charset="0"/>
              <a:ea typeface="+mn-ea"/>
              <a:cs typeface="+mn-cs"/>
            </a:endParaRPr>
          </a:p>
        </p:txBody>
      </p:sp>
      <p:pic>
        <p:nvPicPr>
          <p:cNvPr id="9" name="图片 36">
            <a:extLst>
              <a:ext uri="{FF2B5EF4-FFF2-40B4-BE49-F238E27FC236}">
                <a16:creationId xmlns:a16="http://schemas.microsoft.com/office/drawing/2014/main" id="{CEAA3562-FB49-4B6D-8B08-9AAF80AF175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5005" y="2549054"/>
            <a:ext cx="3354912" cy="3354912"/>
          </a:xfrm>
          <a:prstGeom prst="rect">
            <a:avLst/>
          </a:prstGeom>
        </p:spPr>
      </p:pic>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1449" b="90000" l="10000" r="90000"/>
                    </a14:imgEffect>
                  </a14:imgLayer>
                </a14:imgProps>
              </a:ext>
            </a:extLst>
          </a:blip>
          <a:stretch>
            <a:fillRect/>
          </a:stretch>
        </p:blipFill>
        <p:spPr>
          <a:xfrm rot="1243327">
            <a:off x="9573438" y="3866010"/>
            <a:ext cx="2798693" cy="2925906"/>
          </a:xfrm>
          <a:prstGeom prst="rect">
            <a:avLst/>
          </a:prstGeom>
        </p:spPr>
      </p:pic>
    </p:spTree>
    <p:custDataLst>
      <p:tags r:id="rId1"/>
    </p:custDataLst>
    <p:extLst>
      <p:ext uri="{BB962C8B-B14F-4D97-AF65-F5344CB8AC3E}">
        <p14:creationId xmlns:p14="http://schemas.microsoft.com/office/powerpoint/2010/main" val="31534678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335</Words>
  <Application>Microsoft Office PowerPoint</Application>
  <PresentationFormat>Widescreen</PresentationFormat>
  <Paragraphs>23</Paragraphs>
  <Slides>6</Slides>
  <Notes>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vt:i4>
      </vt:variant>
    </vt:vector>
  </HeadingPairs>
  <TitlesOfParts>
    <vt:vector size="24" baseType="lpstr">
      <vt:lpstr>#9Slide05 Aphrodite Pro</vt:lpstr>
      <vt:lpstr>#9Slide05 Bodega Script</vt:lpstr>
      <vt:lpstr>#9Slide05 SVNMaphylla</vt:lpstr>
      <vt:lpstr>#9Slide07 Altus</vt:lpstr>
      <vt:lpstr>#9Slide07 HoneyCream</vt:lpstr>
      <vt:lpstr>#9Slide07 SVNStick A Round</vt:lpstr>
      <vt:lpstr>Arial</vt:lpstr>
      <vt:lpstr>Arial-Rounded</vt:lpstr>
      <vt:lpstr>Calibri</vt:lpstr>
      <vt:lpstr>Calibri Light</vt:lpstr>
      <vt:lpstr>Chango</vt:lpstr>
      <vt:lpstr>等线</vt:lpstr>
      <vt:lpstr>等线 Light</vt:lpstr>
      <vt:lpstr>SVN-Newton</vt:lpstr>
      <vt:lpstr>Times New Roman</vt:lpstr>
      <vt:lpstr>字魂17号-萌趣果冻体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PL170923</cp:lastModifiedBy>
  <cp:revision>3</cp:revision>
  <dcterms:created xsi:type="dcterms:W3CDTF">2022-11-07T14:32:20Z</dcterms:created>
  <dcterms:modified xsi:type="dcterms:W3CDTF">2025-12-02T01:52:30Z</dcterms:modified>
</cp:coreProperties>
</file>