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58" r:id="rId4"/>
    <p:sldId id="268" r:id="rId5"/>
    <p:sldId id="256" r:id="rId6"/>
    <p:sldId id="265" r:id="rId7"/>
    <p:sldId id="262" r:id="rId8"/>
    <p:sldId id="270" r:id="rId9"/>
    <p:sldId id="269" r:id="rId10"/>
    <p:sldId id="271" r:id="rId11"/>
    <p:sldId id="279" r:id="rId12"/>
    <p:sldId id="289" r:id="rId13"/>
    <p:sldId id="290" r:id="rId14"/>
    <p:sldId id="291" r:id="rId15"/>
    <p:sldId id="292" r:id="rId16"/>
    <p:sldId id="294" r:id="rId17"/>
    <p:sldId id="293" r:id="rId18"/>
    <p:sldId id="295" r:id="rId19"/>
    <p:sldId id="296" r:id="rId20"/>
    <p:sldId id="297" r:id="rId21"/>
    <p:sldId id="272" r:id="rId22"/>
    <p:sldId id="285" r:id="rId23"/>
    <p:sldId id="298" r:id="rId24"/>
    <p:sldId id="299" r:id="rId25"/>
    <p:sldId id="280" r:id="rId26"/>
    <p:sldId id="284" r:id="rId27"/>
    <p:sldId id="287"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5" autoAdjust="0"/>
  </p:normalViewPr>
  <p:slideViewPr>
    <p:cSldViewPr snapToGrid="0">
      <p:cViewPr varScale="1">
        <p:scale>
          <a:sx n="39" d="100"/>
          <a:sy n="39" d="100"/>
        </p:scale>
        <p:origin x="-1032"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05/05/2025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1</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6</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42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02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38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05/05/2025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xmlns=""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xmlns=""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xmlns=""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xmlns=""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05/05/2025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xmlns=""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05/05/2025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xmlns=""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05/05/2025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05/05/2025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05/05/2025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05/05/2025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5" name="Footer Placeholder 4">
            <a:extLst>
              <a:ext uri="{FF2B5EF4-FFF2-40B4-BE49-F238E27FC236}">
                <a16:creationId xmlns:a16="http://schemas.microsoft.com/office/drawing/2014/main" xmlns=""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819530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5" name="Footer Placeholder 4">
            <a:extLst>
              <a:ext uri="{FF2B5EF4-FFF2-40B4-BE49-F238E27FC236}">
                <a16:creationId xmlns:a16="http://schemas.microsoft.com/office/drawing/2014/main" xmlns=""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5962105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5" name="Footer Placeholder 4">
            <a:extLst>
              <a:ext uri="{FF2B5EF4-FFF2-40B4-BE49-F238E27FC236}">
                <a16:creationId xmlns:a16="http://schemas.microsoft.com/office/drawing/2014/main" xmlns=""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5347997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6" name="Footer Placeholder 5">
            <a:extLst>
              <a:ext uri="{FF2B5EF4-FFF2-40B4-BE49-F238E27FC236}">
                <a16:creationId xmlns:a16="http://schemas.microsoft.com/office/drawing/2014/main" xmlns=""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2055916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8" name="Footer Placeholder 7">
            <a:extLst>
              <a:ext uri="{FF2B5EF4-FFF2-40B4-BE49-F238E27FC236}">
                <a16:creationId xmlns:a16="http://schemas.microsoft.com/office/drawing/2014/main" xmlns=""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803349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4" name="Footer Placeholder 3">
            <a:extLst>
              <a:ext uri="{FF2B5EF4-FFF2-40B4-BE49-F238E27FC236}">
                <a16:creationId xmlns:a16="http://schemas.microsoft.com/office/drawing/2014/main" xmlns=""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5841135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3" name="Footer Placeholder 2">
            <a:extLst>
              <a:ext uri="{FF2B5EF4-FFF2-40B4-BE49-F238E27FC236}">
                <a16:creationId xmlns:a16="http://schemas.microsoft.com/office/drawing/2014/main" xmlns=""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771121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6" name="Footer Placeholder 5">
            <a:extLst>
              <a:ext uri="{FF2B5EF4-FFF2-40B4-BE49-F238E27FC236}">
                <a16:creationId xmlns:a16="http://schemas.microsoft.com/office/drawing/2014/main" xmlns=""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749427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6" name="Footer Placeholder 5">
            <a:extLst>
              <a:ext uri="{FF2B5EF4-FFF2-40B4-BE49-F238E27FC236}">
                <a16:creationId xmlns:a16="http://schemas.microsoft.com/office/drawing/2014/main" xmlns=""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56780780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5" name="Footer Placeholder 4">
            <a:extLst>
              <a:ext uri="{FF2B5EF4-FFF2-40B4-BE49-F238E27FC236}">
                <a16:creationId xmlns:a16="http://schemas.microsoft.com/office/drawing/2014/main" xmlns=""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941040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05/05/2025</a:t>
            </a:fld>
            <a:endParaRPr lang="vi-VN"/>
          </a:p>
        </p:txBody>
      </p:sp>
      <p:sp>
        <p:nvSpPr>
          <p:cNvPr id="5" name="Footer Placeholder 4">
            <a:extLst>
              <a:ext uri="{FF2B5EF4-FFF2-40B4-BE49-F238E27FC236}">
                <a16:creationId xmlns:a16="http://schemas.microsoft.com/office/drawing/2014/main" xmlns=""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798918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05/05/2025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05/05/2025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05/05/2025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05/05/2025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05/05/2025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xmlns=""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xmlns=""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xmlns="" id="{631EA872-2259-487D-A98D-8CECF763C3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2925004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891062"/>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9256E2AC-BC22-E4B2-1EA8-D23387CD1870}"/>
              </a:ext>
            </a:extLst>
          </p:cNvPr>
          <p:cNvPicPr>
            <a:picLocks noChangeAspect="1"/>
          </p:cNvPicPr>
          <p:nvPr/>
        </p:nvPicPr>
        <p:blipFill>
          <a:blip r:embed="rId3"/>
          <a:stretch>
            <a:fillRect/>
          </a:stretch>
        </p:blipFill>
        <p:spPr>
          <a:xfrm>
            <a:off x="2364921" y="1182459"/>
            <a:ext cx="8037721" cy="5158963"/>
          </a:xfrm>
          <a:prstGeom prst="rect">
            <a:avLst/>
          </a:prstGeom>
        </p:spPr>
      </p:pic>
    </p:spTree>
    <p:extLst>
      <p:ext uri="{BB962C8B-B14F-4D97-AF65-F5344CB8AC3E}">
        <p14:creationId xmlns:p14="http://schemas.microsoft.com/office/powerpoint/2010/main" val="3600730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xmlns=""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p>
          </p:txBody>
        </p:sp>
      </p:grpSp>
      <p:sp>
        <p:nvSpPr>
          <p:cNvPr id="4" name="Rectangle 3">
            <a:extLst>
              <a:ext uri="{FF2B5EF4-FFF2-40B4-BE49-F238E27FC236}">
                <a16:creationId xmlns:a16="http://schemas.microsoft.com/office/drawing/2014/main" xmlns=""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xmlns=""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p>
          </p:txBody>
        </p:sp>
      </p:grpSp>
      <p:sp>
        <p:nvSpPr>
          <p:cNvPr id="4" name="Rectangle 3">
            <a:extLst>
              <a:ext uri="{FF2B5EF4-FFF2-40B4-BE49-F238E27FC236}">
                <a16:creationId xmlns:a16="http://schemas.microsoft.com/office/drawing/2014/main" xmlns="" id="{66048890-5968-A67B-536C-B3011E756461}"/>
              </a:ext>
            </a:extLst>
          </p:cNvPr>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1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xmlns=""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p>
          </p:txBody>
        </p:sp>
      </p:grpSp>
      <p:sp>
        <p:nvSpPr>
          <p:cNvPr id="4" name="Rectangle 3">
            <a:extLst>
              <a:ext uri="{FF2B5EF4-FFF2-40B4-BE49-F238E27FC236}">
                <a16:creationId xmlns:a16="http://schemas.microsoft.com/office/drawing/2014/main" xmlns="" id="{66048890-5968-A67B-536C-B3011E756461}"/>
              </a:ext>
            </a:extLst>
          </p:cNvPr>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70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00988FB-145D-22A4-E033-72F878F2C89A}"/>
              </a:ext>
            </a:extLst>
          </p:cNvPr>
          <p:cNvPicPr>
            <a:picLocks noChangeAspect="1"/>
          </p:cNvPicPr>
          <p:nvPr/>
        </p:nvPicPr>
        <p:blipFill>
          <a:blip r:embed="rId2"/>
          <a:stretch>
            <a:fillRect/>
          </a:stretch>
        </p:blipFill>
        <p:spPr>
          <a:xfrm>
            <a:off x="1051646" y="890401"/>
            <a:ext cx="4600338" cy="4536621"/>
          </a:xfrm>
          <a:prstGeom prst="rect">
            <a:avLst/>
          </a:prstGeom>
        </p:spPr>
      </p:pic>
      <p:pic>
        <p:nvPicPr>
          <p:cNvPr id="2050" name="Picture 2" descr="Ý nghĩa của logo biểu tượng Olympic">
            <a:extLst>
              <a:ext uri="{FF2B5EF4-FFF2-40B4-BE49-F238E27FC236}">
                <a16:creationId xmlns:a16="http://schemas.microsoft.com/office/drawing/2014/main" xmlns="" id="{C0C37353-87F5-A2F1-8315-C2A25E23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679" y="2083996"/>
            <a:ext cx="5546024" cy="277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8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323439"/>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thông</a:t>
            </a:r>
            <a:r>
              <a:rPr lang="en-US" sz="4000" b="1" dirty="0">
                <a:solidFill>
                  <a:prstClr val="black"/>
                </a:solidFill>
                <a:latin typeface="Cambria" panose="02040503050406030204" pitchFamily="18" charset="0"/>
                <a:ea typeface="Cambria" panose="02040503050406030204" pitchFamily="18" charset="0"/>
              </a:rPr>
              <a:t> tin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SGK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thập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đỏ</a:t>
            </a:r>
            <a:r>
              <a:rPr lang="en-US" sz="4000" b="1" dirty="0">
                <a:solidFill>
                  <a:prstClr val="black"/>
                </a:solidFill>
                <a:latin typeface="Cambria" panose="02040503050406030204" pitchFamily="18" charset="0"/>
                <a:ea typeface="Cambria" panose="02040503050406030204" pitchFamily="18" charset="0"/>
              </a:rPr>
              <a:t> - Liên </a:t>
            </a:r>
            <a:r>
              <a:rPr lang="en-US" sz="4000" b="1" dirty="0" err="1">
                <a:solidFill>
                  <a:prstClr val="black"/>
                </a:solidFill>
                <a:latin typeface="Cambria" panose="02040503050406030204" pitchFamily="18" charset="0"/>
                <a:ea typeface="Cambria" panose="02040503050406030204" pitchFamily="18" charset="0"/>
              </a:rPr>
              <a:t>hợp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quốc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F9BB3179-6685-E43A-4C5F-4A118674E2C8}"/>
              </a:ext>
            </a:extLst>
          </p:cNvPr>
          <p:cNvPicPr>
            <a:picLocks noChangeAspect="1"/>
          </p:cNvPicPr>
          <p:nvPr/>
        </p:nvPicPr>
        <p:blipFill>
          <a:blip r:embed="rId3"/>
          <a:stretch>
            <a:fillRect/>
          </a:stretch>
        </p:blipFill>
        <p:spPr>
          <a:xfrm>
            <a:off x="5997907" y="1793174"/>
            <a:ext cx="5357748" cy="4343524"/>
          </a:xfrm>
          <a:prstGeom prst="rect">
            <a:avLst/>
          </a:prstGeom>
        </p:spPr>
      </p:pic>
      <p:pic>
        <p:nvPicPr>
          <p:cNvPr id="3074" name="Picture 2" descr="Những điều cần biết về hoạt động chữ thập đỏ">
            <a:extLst>
              <a:ext uri="{FF2B5EF4-FFF2-40B4-BE49-F238E27FC236}">
                <a16:creationId xmlns:a16="http://schemas.microsoft.com/office/drawing/2014/main" xmlns="" id="{7DB76B4C-AE5A-3BE9-DABB-4CA4D49EB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43" y="2005260"/>
            <a:ext cx="5279562" cy="35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78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xmlns=""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Phong trào chữ thập đỏ là phong trào gì?</a:t>
              </a:r>
            </a:p>
          </p:txBody>
        </p:sp>
      </p:grpSp>
      <p:sp>
        <p:nvSpPr>
          <p:cNvPr id="4" name="Rectangle 3">
            <a:extLst>
              <a:ext uri="{FF2B5EF4-FFF2-40B4-BE49-F238E27FC236}">
                <a16:creationId xmlns:a16="http://schemas.microsoft.com/office/drawing/2014/main" xmlns="" id="{66048890-5968-A67B-536C-B3011E756461}"/>
              </a:ext>
            </a:extLst>
          </p:cNvPr>
          <p:cNvSpPr/>
          <p:nvPr/>
        </p:nvSpPr>
        <p:spPr>
          <a:xfrm>
            <a:off x="3978234" y="2711211"/>
            <a:ext cx="7279574" cy="2554545"/>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Phong trào chữ thập đỏ là phong trào nhân đạo quốc tế, được thành lập để bảo vệ cuộc sống và sức khoẻ con người.</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3243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xmlns=""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83126"/>
            <a:ext cx="6712392" cy="2354636"/>
            <a:chOff x="5142304" y="3362335"/>
            <a:chExt cx="6712392" cy="2078229"/>
          </a:xfrm>
        </p:grpSpPr>
        <p:pic>
          <p:nvPicPr>
            <p:cNvPr id="10" name="Picture 9"/>
            <p:cNvPicPr>
              <a:picLocks noChangeAspect="1"/>
            </p:cNvPicPr>
            <p:nvPr/>
          </p:nvPicPr>
          <p:blipFill>
            <a:blip r:embed="rId3"/>
            <a:stretch>
              <a:fillRect/>
            </a:stretch>
          </p:blipFill>
          <p:spPr>
            <a:xfrm>
              <a:off x="10747062" y="3362335"/>
              <a:ext cx="1107634"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hợp quốc là tổ chức có nhiệm vụ như thế nào?</a:t>
              </a:r>
            </a:p>
          </p:txBody>
        </p:sp>
      </p:grpSp>
      <p:sp>
        <p:nvSpPr>
          <p:cNvPr id="4" name="Rectangle 3">
            <a:extLst>
              <a:ext uri="{FF2B5EF4-FFF2-40B4-BE49-F238E27FC236}">
                <a16:creationId xmlns:a16="http://schemas.microsoft.com/office/drawing/2014/main" xmlns="" id="{66048890-5968-A67B-536C-B3011E756461}"/>
              </a:ext>
            </a:extLst>
          </p:cNvPr>
          <p:cNvSpPr/>
          <p:nvPr/>
        </p:nvSpPr>
        <p:spPr>
          <a:xfrm>
            <a:off x="3978234" y="2711211"/>
            <a:ext cx="7279574" cy="3046988"/>
          </a:xfrm>
          <a:prstGeom prst="rect">
            <a:avLst/>
          </a:prstGeom>
          <a:solidFill>
            <a:srgbClr val="92E9D9"/>
          </a:solidFill>
          <a:ln w="19050">
            <a:solidFill>
              <a:schemeClr val="tx1"/>
            </a:solidFill>
            <a:prstDash val="dash"/>
          </a:ln>
        </p:spPr>
        <p:txBody>
          <a:bodyPr wrap="square">
            <a:spAutoFit/>
          </a:bodyPr>
          <a:lstStyle/>
          <a:p>
            <a:pPr lvl="0" algn="just"/>
            <a:r>
              <a:rPr lang="vi-VN" sz="4800" b="1" i="1" dirty="0">
                <a:solidFill>
                  <a:srgbClr val="FF0000"/>
                </a:solidFill>
                <a:latin typeface="Cambria" panose="02040503050406030204" pitchFamily="18" charset="0"/>
                <a:ea typeface="Cambria" panose="02040503050406030204" pitchFamily="18" charset="0"/>
              </a:rPr>
              <a:t>Liên hợp quốc là tổ chức có nhiệm vụ bảo vệ hoà bình và ngăn chặn các cuộc chiến tranh.</a:t>
            </a:r>
            <a:endPar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39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xmlns=""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xmlns="" id="{C39BF53A-7F52-B9E3-BADB-029210E2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sp>
        <p:nvSpPr>
          <p:cNvPr id="6" name="TextBox 5">
            <a:extLst>
              <a:ext uri="{FF2B5EF4-FFF2-40B4-BE49-F238E27FC236}">
                <a16:creationId xmlns:a16="http://schemas.microsoft.com/office/drawing/2014/main" xmlns="" id="{135A9DF5-E0FE-2DE3-7B8B-B7E4F64CB223}"/>
              </a:ext>
            </a:extLst>
          </p:cNvPr>
          <p:cNvSpPr txBox="1"/>
          <p:nvPr/>
        </p:nvSpPr>
        <p:spPr>
          <a:xfrm>
            <a:off x="2030680" y="1330037"/>
            <a:ext cx="7992093"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Chim bồ câu và cành ô liu là biểu tượng cho khát vọng về hoà bình của nhân loại. Nhân loại thể hiện mong ước về hoà bình thông qua Thế vận hội Ô-lim-píc và tổ chức Liên hợp quốc.</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descr="A round pink circle with white text and a black background&#10;&#10;Description automatically generated">
            <a:extLst>
              <a:ext uri="{FF2B5EF4-FFF2-40B4-BE49-F238E27FC236}">
                <a16:creationId xmlns:a16="http://schemas.microsoft.com/office/drawing/2014/main" xmlns="" id="{F3D9BCFF-5A3B-3FC1-FFD5-F4FA024D7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7" y="-97581"/>
            <a:ext cx="1592677" cy="1592677"/>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xmlns=""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chemeClr val="tx1"/>
                  </a:solidFill>
                  <a:latin typeface="Cambria" panose="02040503050406030204" pitchFamily="18" charset="0"/>
                  <a:ea typeface="Cambria" panose="02040503050406030204" pitchFamily="18" charset="0"/>
                </a:rPr>
                <a:t>Nội dung bài hát nói về điều gì? Hình ảnh nào trong bài hát khiến em ấn tượng.</a:t>
              </a:r>
            </a:p>
          </p:txBody>
        </p:sp>
      </p:grpSp>
      <p:sp>
        <p:nvSpPr>
          <p:cNvPr id="4" name="Rectangle 3">
            <a:extLst>
              <a:ext uri="{FF2B5EF4-FFF2-40B4-BE49-F238E27FC236}">
                <a16:creationId xmlns:a16="http://schemas.microsoft.com/office/drawing/2014/main" xmlns="" id="{66048890-5968-A67B-536C-B3011E756461}"/>
              </a:ext>
            </a:extLst>
          </p:cNvPr>
          <p:cNvSpPr/>
          <p:nvPr/>
        </p:nvSpPr>
        <p:spPr>
          <a:xfrm>
            <a:off x="3990109" y="3269351"/>
            <a:ext cx="7243948" cy="3046988"/>
          </a:xfrm>
          <a:prstGeom prst="rect">
            <a:avLst/>
          </a:prstGeom>
          <a:solidFill>
            <a:srgbClr val="92E9D9"/>
          </a:solidFill>
          <a:ln w="19050">
            <a:solidFill>
              <a:schemeClr val="tx1"/>
            </a:solidFill>
            <a:prstDash val="dash"/>
          </a:ln>
        </p:spPr>
        <p:txBody>
          <a:bodyPr wrap="square">
            <a:spAutoFit/>
          </a:bodyPr>
          <a:lstStyle/>
          <a:p>
            <a:pPr algn="ctr"/>
            <a:r>
              <a:rPr lang="vi-VN" sz="3200" b="1" i="1" dirty="0">
                <a:solidFill>
                  <a:srgbClr val="FF0000"/>
                </a:solidFill>
                <a:latin typeface="Cambria" panose="02040503050406030204" pitchFamily="18" charset="0"/>
                <a:ea typeface="Cambria" panose="02040503050406030204" pitchFamily="18" charset="0"/>
              </a:rPr>
              <a:t>Bài hát nói lên tình cảm đẹp đẽ, trong sáng của thiếu nhi trong nước và toàn thế giới, ca ngợi những ước mơ cao đẹp, tình cảm tha thiết của các em mong muốn được sống trong hòa bình, yêu thương…</a:t>
            </a:r>
          </a:p>
        </p:txBody>
      </p:sp>
    </p:spTree>
    <p:extLst>
      <p:ext uri="{BB962C8B-B14F-4D97-AF65-F5344CB8AC3E}">
        <p14:creationId xmlns:p14="http://schemas.microsoft.com/office/powerpoint/2010/main" val="120098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15C49B2-F870-E211-DE5D-28FAEC3C5E85}"/>
              </a:ext>
            </a:extLst>
          </p:cNvPr>
          <p:cNvPicPr>
            <a:picLocks noChangeAspect="1"/>
          </p:cNvPicPr>
          <p:nvPr/>
        </p:nvPicPr>
        <p:blipFill>
          <a:blip r:embed="rId2"/>
          <a:stretch>
            <a:fillRect/>
          </a:stretch>
        </p:blipFill>
        <p:spPr>
          <a:xfrm>
            <a:off x="3093184" y="2710121"/>
            <a:ext cx="6929932" cy="3583801"/>
          </a:xfrm>
          <a:prstGeom prst="rect">
            <a:avLst/>
          </a:prstGeom>
        </p:spPr>
      </p:pic>
      <p:sp>
        <p:nvSpPr>
          <p:cNvPr id="8" name="Rectangle 7"/>
          <p:cNvSpPr/>
          <p:nvPr/>
        </p:nvSpPr>
        <p:spPr>
          <a:xfrm>
            <a:off x="2159896" y="645081"/>
            <a:ext cx="8183512" cy="1569660"/>
          </a:xfrm>
          <a:prstGeom prst="rect">
            <a:avLst/>
          </a:prstGeom>
          <a:solidFill>
            <a:srgbClr val="92E9D9"/>
          </a:solidFill>
          <a:ln>
            <a:solidFill>
              <a:schemeClr val="tx1"/>
            </a:solidFill>
          </a:ln>
        </p:spPr>
        <p:txBody>
          <a:bodyPr wrap="square">
            <a:spAutoFit/>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ùng nhau vẽ một bức tranh về chủ đề hoà bình.</a:t>
            </a:r>
          </a:p>
        </p:txBody>
      </p:sp>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bức vẽ tranh đề tài hòa bình đẹp và đầy ý nghĩa">
            <a:extLst>
              <a:ext uri="{FF2B5EF4-FFF2-40B4-BE49-F238E27FC236}">
                <a16:creationId xmlns:a16="http://schemas.microsoft.com/office/drawing/2014/main" xmlns="" id="{EC6580E4-FC7C-62BA-E4C1-65B570F1D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005" y="470252"/>
            <a:ext cx="8730403" cy="606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ức tranh về chủ đề bảo vệ hòa bình và bài thuyết trình đi kèm">
            <a:extLst>
              <a:ext uri="{FF2B5EF4-FFF2-40B4-BE49-F238E27FC236}">
                <a16:creationId xmlns:a16="http://schemas.microsoft.com/office/drawing/2014/main" xmlns="" id="{A3DD9767-8A9D-6CE9-DE15-88D844893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457" y="527029"/>
            <a:ext cx="8206014" cy="582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607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73777" y="1080653"/>
            <a:ext cx="10105901" cy="2110879"/>
            <a:chOff x="731494" y="2526564"/>
            <a:chExt cx="7036552" cy="1456945"/>
          </a:xfrm>
        </p:grpSpPr>
        <p:grpSp>
          <p:nvGrpSpPr>
            <p:cNvPr id="14" name="Group 13"/>
            <p:cNvGrpSpPr/>
            <p:nvPr/>
          </p:nvGrpSpPr>
          <p:grpSpPr>
            <a:xfrm>
              <a:off x="731494" y="2526564"/>
              <a:ext cx="7036552" cy="1447747"/>
              <a:chOff x="731494" y="2526564"/>
              <a:chExt cx="7036552" cy="1447747"/>
            </a:xfrm>
          </p:grpSpPr>
          <p:sp>
            <p:nvSpPr>
              <p:cNvPr id="16" name="Rounded Rectangle 15"/>
              <p:cNvSpPr/>
              <p:nvPr/>
            </p:nvSpPr>
            <p:spPr>
              <a:xfrm>
                <a:off x="844713" y="2730137"/>
                <a:ext cx="6923333" cy="1244174"/>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p:cNvSpPr txBox="1"/>
              <p:nvPr/>
            </p:nvSpPr>
            <p:spPr>
              <a:xfrm>
                <a:off x="731494" y="2526564"/>
                <a:ext cx="226440" cy="446103"/>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1</a:t>
                </a:r>
              </a:p>
            </p:txBody>
          </p:sp>
        </p:grpSp>
        <p:sp>
          <p:nvSpPr>
            <p:cNvPr id="15" name="TextBox 14"/>
            <p:cNvSpPr txBox="1"/>
            <p:nvPr/>
          </p:nvSpPr>
          <p:spPr>
            <a:xfrm>
              <a:off x="916625" y="2772660"/>
              <a:ext cx="6647919" cy="121084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V</a:t>
              </a:r>
              <a:r>
                <a:rPr lang="vi-VN" sz="3600" b="1" dirty="0">
                  <a:latin typeface="Cambria" panose="02040503050406030204" pitchFamily="18" charset="0"/>
                  <a:ea typeface="Cambria" panose="02040503050406030204" pitchFamily="18" charset="0"/>
                </a:rPr>
                <a:t>ề nhà</a:t>
              </a:r>
              <a:r>
                <a:rPr lang="en-US" sz="3600" b="1" dirty="0">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tìm hiểu một số thế vận hội Ô-lim-píc được tổ chức từ các năm trước để tiết học sau trình bày trước lớp</a:t>
              </a:r>
              <a:endParaRPr lang="en-US" sz="3600"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xmlns="" id="{B15C49B2-F870-E211-DE5D-28FAEC3C5E85}"/>
              </a:ext>
            </a:extLst>
          </p:cNvPr>
          <p:cNvPicPr>
            <a:picLocks noChangeAspect="1"/>
          </p:cNvPicPr>
          <p:nvPr/>
        </p:nvPicPr>
        <p:blipFill>
          <a:blip r:embed="rId2"/>
          <a:stretch>
            <a:fillRect/>
          </a:stretch>
        </p:blipFill>
        <p:spPr>
          <a:xfrm>
            <a:off x="2952420" y="3895107"/>
            <a:ext cx="5729291" cy="2962894"/>
          </a:xfrm>
          <a:prstGeom prst="rect">
            <a:avLst/>
          </a:prstGeom>
        </p:spPr>
      </p:pic>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0" y="1146998"/>
            <a:ext cx="10924979" cy="2237426"/>
          </a:xfrm>
          <a:prstGeom prst="rect">
            <a:avLst/>
          </a:prstGeom>
        </p:spPr>
      </p:pic>
    </p:spTree>
    <p:extLst>
      <p:ext uri="{BB962C8B-B14F-4D97-AF65-F5344CB8AC3E}">
        <p14:creationId xmlns:p14="http://schemas.microsoft.com/office/powerpoint/2010/main" val="371287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xmlns=""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xmlns="" id="{4A42818E-5AD4-362B-F744-7DF5EACF1CBB}"/>
              </a:ext>
            </a:extLst>
          </p:cNvPr>
          <p:cNvPicPr>
            <a:picLocks noChangeAspect="1"/>
          </p:cNvPicPr>
          <p:nvPr/>
        </p:nvPicPr>
        <p:blipFill>
          <a:blip r:embed="rId4"/>
          <a:stretch>
            <a:fillRect/>
          </a:stretch>
        </p:blipFill>
        <p:spPr>
          <a:xfrm>
            <a:off x="987685" y="1815267"/>
            <a:ext cx="9717866" cy="2633700"/>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xmlns=""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AE3E1D-CE63-7B2C-45A9-F6AC004EE61B}"/>
              </a:ext>
            </a:extLst>
          </p:cNvPr>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p>
        </p:txBody>
      </p:sp>
      <p:pic>
        <p:nvPicPr>
          <p:cNvPr id="5" name="Picture 4" descr="A white bird with blue wings holding a green branch&#10;&#10;Description automatically generated">
            <a:extLst>
              <a:ext uri="{FF2B5EF4-FFF2-40B4-BE49-F238E27FC236}">
                <a16:creationId xmlns:a16="http://schemas.microsoft.com/office/drawing/2014/main" xmlns="" id="{D20EAB47-3C62-13C7-7CDB-95835BB61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a:extLst>
              <a:ext uri="{FF2B5EF4-FFF2-40B4-BE49-F238E27FC236}">
                <a16:creationId xmlns:a16="http://schemas.microsoft.com/office/drawing/2014/main" xmlns="" id="{832E32A3-F39F-4291-2A04-21224DD2867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823" y="4293121"/>
            <a:ext cx="5433670" cy="2564879"/>
          </a:xfrm>
          <a:prstGeom prst="rect">
            <a:avLst/>
          </a:prstGeom>
        </p:spPr>
      </p:pic>
      <p:pic>
        <p:nvPicPr>
          <p:cNvPr id="10" name="Picture 9">
            <a:extLst>
              <a:ext uri="{FF2B5EF4-FFF2-40B4-BE49-F238E27FC236}">
                <a16:creationId xmlns:a16="http://schemas.microsoft.com/office/drawing/2014/main" xmlns="" id="{4CADAEA5-AB91-14D2-FFF5-4E9A0DBF17CB}"/>
              </a:ext>
            </a:extLst>
          </p:cNvPr>
          <p:cNvPicPr>
            <a:picLocks noChangeAspect="1"/>
          </p:cNvPicPr>
          <p:nvPr/>
        </p:nvPicPr>
        <p:blipFill>
          <a:blip r:embed="rId8"/>
          <a:stretch>
            <a:fillRect/>
          </a:stretch>
        </p:blipFill>
        <p:spPr>
          <a:xfrm>
            <a:off x="397697" y="6178992"/>
            <a:ext cx="4443077" cy="679008"/>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3F320061-D4D1-A924-A3C0-68D86ADC6F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846" t="30472" r="19449" b="29057"/>
          <a:stretch/>
        </p:blipFill>
        <p:spPr>
          <a:xfrm>
            <a:off x="1571457" y="3305426"/>
            <a:ext cx="2095559" cy="773119"/>
          </a:xfrm>
          <a:prstGeom prst="rect">
            <a:avLst/>
          </a:prstGeom>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41463">
                <p:cTn id="33" fill="hold" display="0">
                  <p:stCondLst>
                    <p:cond delay="indefinite"/>
                  </p:stCondLst>
                </p:cTn>
                <p:tgtEl>
                  <p:spTgt spid="11"/>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xmlns=""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76BB6CB-1333-83DC-D051-A1EB35B32B7A}"/>
              </a:ext>
            </a:extLst>
          </p:cNvPr>
          <p:cNvPicPr>
            <a:picLocks noChangeAspect="1"/>
          </p:cNvPicPr>
          <p:nvPr/>
        </p:nvPicPr>
        <p:blipFill>
          <a:blip r:embed="rId3"/>
          <a:stretch>
            <a:fillRect/>
          </a:stretch>
        </p:blipFill>
        <p:spPr>
          <a:xfrm>
            <a:off x="1793174" y="393197"/>
            <a:ext cx="8508917" cy="5986759"/>
          </a:xfrm>
          <a:prstGeom prst="rect">
            <a:avLst/>
          </a:prstGeom>
        </p:spPr>
      </p:pic>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p>
        </p:txBody>
      </p:sp>
      <p:pic>
        <p:nvPicPr>
          <p:cNvPr id="1026" name="Picture 2" descr="Đọc thông tin và quan sát các hình 1,2, 3, em hãy trình bày mong ước và cố  gắng của nhân loại trong việc xây dựng thế giới hoà bình.">
            <a:extLst>
              <a:ext uri="{FF2B5EF4-FFF2-40B4-BE49-F238E27FC236}">
                <a16:creationId xmlns:a16="http://schemas.microsoft.com/office/drawing/2014/main" xmlns="" id="{CC383854-45F6-0529-6674-00E96CA2D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a:extLst>
              <a:ext uri="{FF2B5EF4-FFF2-40B4-BE49-F238E27FC236}">
                <a16:creationId xmlns:a16="http://schemas.microsoft.com/office/drawing/2014/main" xmlns="" id="{E7AB14AF-4FF7-AAEA-B399-C637A784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493</Words>
  <Application>Microsoft Office PowerPoint</Application>
  <PresentationFormat>Custom</PresentationFormat>
  <Paragraphs>34</Paragraphs>
  <Slides>25</Slides>
  <Notes>9</Notes>
  <HiddenSlides>0</HiddenSlides>
  <MMClips>1</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101</cp:revision>
  <dcterms:created xsi:type="dcterms:W3CDTF">2024-12-26T15:56:47Z</dcterms:created>
  <dcterms:modified xsi:type="dcterms:W3CDTF">2025-05-05T07:13:53Z</dcterms:modified>
</cp:coreProperties>
</file>