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4" r:id="rId2"/>
    <p:sldMasterId id="2147483706" r:id="rId3"/>
  </p:sldMasterIdLst>
  <p:notesMasterIdLst>
    <p:notesMasterId r:id="rId15"/>
  </p:notesMasterIdLst>
  <p:sldIdLst>
    <p:sldId id="306" r:id="rId4"/>
    <p:sldId id="268" r:id="rId5"/>
    <p:sldId id="584" r:id="rId6"/>
    <p:sldId id="271" r:id="rId7"/>
    <p:sldId id="587" r:id="rId8"/>
    <p:sldId id="603" r:id="rId9"/>
    <p:sldId id="606" r:id="rId10"/>
    <p:sldId id="612" r:id="rId11"/>
    <p:sldId id="613" r:id="rId12"/>
    <p:sldId id="611" r:id="rId13"/>
    <p:sldId id="614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901"/>
    <a:srgbClr val="4E5449"/>
    <a:srgbClr val="5A3015"/>
    <a:srgbClr val="EAE4D5"/>
    <a:srgbClr val="E9E5D5"/>
    <a:srgbClr val="BF9A6F"/>
    <a:srgbClr val="D5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051D4F-EDF5-419B-99AD-1E6A648B07A4}">
  <a:tblStyle styleId="{77051D4F-EDF5-419B-99AD-1E6A648B07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1" autoAdjust="0"/>
  </p:normalViewPr>
  <p:slideViewPr>
    <p:cSldViewPr snapToGrid="0">
      <p:cViewPr varScale="1">
        <p:scale>
          <a:sx n="99" d="100"/>
          <a:sy n="99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914401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660225" y="382675"/>
            <a:ext cx="793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683168" y="1343148"/>
            <a:ext cx="1197965" cy="1357174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8586077" y="2056211"/>
            <a:ext cx="1127692" cy="1167549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38292" y="4163856"/>
            <a:ext cx="1535043" cy="1923566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3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17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2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5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2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0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9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9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8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6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72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5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7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65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" y="0"/>
            <a:ext cx="914398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282649" y="-494512"/>
            <a:ext cx="1197972" cy="1357182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8692677" y="697161"/>
            <a:ext cx="1127692" cy="1167549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1728983" y="4208331"/>
            <a:ext cx="1535043" cy="1923566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8371031" y="42906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22800" y="4810849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5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9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4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0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8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73" r:id="rId3"/>
    <p:sldLayoutId id="2147483679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03A71AB-F165-F1B2-23DA-4655D36402A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FA56BC-3479-4863-38E0-F9423282B4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46029" y="112825"/>
            <a:ext cx="1211371" cy="12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DB87E1-7C02-1AD5-EF9C-4AC98040ACC9}"/>
              </a:ext>
            </a:extLst>
          </p:cNvPr>
          <p:cNvSpPr/>
          <p:nvPr/>
        </p:nvSpPr>
        <p:spPr>
          <a:xfrm>
            <a:off x="483870" y="1"/>
            <a:ext cx="8271510" cy="262128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40" y="-124650"/>
            <a:ext cx="7218290" cy="1457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13" y="809936"/>
            <a:ext cx="7809653" cy="1603387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515" y="3877581"/>
            <a:ext cx="1211371" cy="121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41" y="54191"/>
            <a:ext cx="5035118" cy="50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1329029" y="-1"/>
            <a:ext cx="6679580" cy="977494"/>
            <a:chOff x="3317309" y="3453183"/>
            <a:chExt cx="5960444" cy="843521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4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b)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 bày một số việc làm của Triều Nguyễn để củng cố vương triều.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E4A68D-3326-1850-7246-3916B869BF86}"/>
              </a:ext>
            </a:extLst>
          </p:cNvPr>
          <p:cNvSpPr txBox="1"/>
          <p:nvPr/>
        </p:nvSpPr>
        <p:spPr>
          <a:xfrm>
            <a:off x="571500" y="1341573"/>
            <a:ext cx="8350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tin, em hãy nêu những đóng góp của Nguyễn Trường Tộ đối với lịch sử dân tộc.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65828" y="-304232"/>
            <a:ext cx="8684501" cy="5382707"/>
            <a:chOff x="87771" y="-37096"/>
            <a:chExt cx="11579334" cy="6093441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299552" y="4403758"/>
              <a:ext cx="1357639" cy="124002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21439904">
              <a:off x="10459351" y="-37096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21174668">
              <a:off x="87771" y="4545624"/>
              <a:ext cx="1595273" cy="1291586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0650" y="541830"/>
              <a:ext cx="1850659" cy="131580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400175" y="1675390"/>
              <a:ext cx="9229725" cy="254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Đóng góp của Nguyễn Công Trứ: </a:t>
              </a:r>
            </a:p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+ Tổ chức nhân dân khai hoang ở đồng bằng Bắc Bộ.</a:t>
              </a:r>
            </a:p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+ Lập nên hai huyện Tiền Hải (Thái Bình) và Kim Sơn (Ninh Bình). </a:t>
              </a:r>
            </a:p>
          </p:txBody>
        </p:sp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0A339CE-611D-2246-83F8-77C4F43BC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801" y="71437"/>
            <a:ext cx="3100609" cy="8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334729" y="1585451"/>
            <a:ext cx="6238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3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</a:t>
            </a:r>
            <a:r>
              <a:rPr lang="en-US" sz="33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vi-VN" sz="33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Triều Nguyễn và công cuộc xây dựng đất nước.</a:t>
            </a:r>
            <a:endParaRPr lang="en-US" sz="33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41" y="54191"/>
            <a:ext cx="5035118" cy="50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1379035" y="57186"/>
            <a:ext cx="6679580" cy="641624"/>
            <a:chOff x="3317309" y="3496366"/>
            <a:chExt cx="5960444" cy="76903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559017"/>
              <a:ext cx="5840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a, Triều Nguyễn buổi đầu xây dựng đất nước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07DDCA-C252-F1BB-13A5-9E3E498180B3}"/>
              </a:ext>
            </a:extLst>
          </p:cNvPr>
          <p:cNvSpPr txBox="1"/>
          <p:nvPr/>
        </p:nvSpPr>
        <p:spPr>
          <a:xfrm>
            <a:off x="1203159" y="1599442"/>
            <a:ext cx="70071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4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SGK tr.56, làm việc nhóm thực hiện yêu cầu: </a:t>
            </a:r>
            <a:r>
              <a:rPr lang="vi-VN" sz="24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thành lập của Triều Nguyễn. </a:t>
            </a:r>
          </a:p>
        </p:txBody>
      </p:sp>
    </p:spTree>
    <p:extLst>
      <p:ext uri="{BB962C8B-B14F-4D97-AF65-F5344CB8AC3E}">
        <p14:creationId xmlns:p14="http://schemas.microsoft.com/office/powerpoint/2010/main" val="4069935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65828" y="-304232"/>
            <a:ext cx="8684501" cy="5382707"/>
            <a:chOff x="87771" y="-37096"/>
            <a:chExt cx="11579334" cy="6093441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defTabSz="457223">
                    <a:buClrTx/>
                    <a:defRPr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defTabSz="457223">
                  <a:buClrTx/>
                  <a:defRPr/>
                </a:pPr>
                <a:endParaRPr lang="en-US" sz="9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defTabSz="457223">
                  <a:buClrTx/>
                  <a:defRPr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defTabSz="457223">
                  <a:buClrTx/>
                  <a:defRPr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299552" y="4403758"/>
              <a:ext cx="1357639" cy="124002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>
                <a:buClrTx/>
                <a:defRPr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21439904">
              <a:off x="10459351" y="-37096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>
                <a:buClrTx/>
                <a:defRPr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21174668">
              <a:off x="87771" y="4545624"/>
              <a:ext cx="1595273" cy="1291586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457223">
                <a:buClrTx/>
                <a:defRPr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0650" y="541830"/>
              <a:ext cx="1850659" cy="131580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>
                <a:buClrTx/>
                <a:defRPr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400175" y="1812868"/>
              <a:ext cx="9229725" cy="303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2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Năm 1802, sau khi đánh bại Triều Tây Sơn, Nguyễn Ánh lập ra Triều Nguyễn. </a:t>
              </a:r>
            </a:p>
            <a:p>
              <a:pPr algn="just" defTabSz="45722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Định đô ở Phú Xuân (Huế) lấy niên hiệu là Gia Long.</a:t>
              </a:r>
            </a:p>
            <a:p>
              <a:pPr algn="just" defTabSz="45722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Các vua Triều Nguyễn đã từng bước củng cố bộ máy nhà nước, cải cách hành chính, thống nhất đất nước...</a:t>
              </a:r>
            </a:p>
          </p:txBody>
        </p:sp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0A339CE-611D-2246-83F8-77C4F43BC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801" y="71437"/>
            <a:ext cx="3100609" cy="8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41" y="54191"/>
            <a:ext cx="5035118" cy="50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8F3A8-3E64-D9D0-7BC0-08E0F4C20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6" y="317024"/>
            <a:ext cx="2903082" cy="37549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C04E8C-1494-1AAF-9D93-1B1993D3F2A8}"/>
              </a:ext>
            </a:extLst>
          </p:cNvPr>
          <p:cNvSpPr txBox="1"/>
          <p:nvPr/>
        </p:nvSpPr>
        <p:spPr>
          <a:xfrm>
            <a:off x="792956" y="4150518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Long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AAB9F-3EBC-C55E-E61C-4186969032D6}"/>
              </a:ext>
            </a:extLst>
          </p:cNvPr>
          <p:cNvSpPr txBox="1"/>
          <p:nvPr/>
        </p:nvSpPr>
        <p:spPr>
          <a:xfrm>
            <a:off x="3881820" y="1153973"/>
            <a:ext cx="4604955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Long –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1802 </a:t>
            </a:r>
            <a:r>
              <a:rPr lang="en-US" sz="28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1820. </a:t>
            </a:r>
            <a:endParaRPr lang="vi-VN" sz="2800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76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41" y="54191"/>
            <a:ext cx="5035118" cy="50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1117273" y="1694422"/>
            <a:ext cx="6679580" cy="977494"/>
            <a:chOff x="3317309" y="3453183"/>
            <a:chExt cx="5960444" cy="843521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4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b)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 bày một số việc làm của Triều Nguyễn để củng cố vương triều.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53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65828" y="-304232"/>
            <a:ext cx="8684501" cy="5382707"/>
            <a:chOff x="87771" y="-37096"/>
            <a:chExt cx="11579334" cy="6093441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299552" y="4403758"/>
              <a:ext cx="1357639" cy="124002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21439904">
              <a:off x="10459351" y="-37096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21174668">
              <a:off x="87771" y="4545624"/>
              <a:ext cx="1595273" cy="1291586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0650" y="541830"/>
              <a:ext cx="1850659" cy="131580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400175" y="1675390"/>
              <a:ext cx="9229725" cy="3449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+ Triều Nguyễn thực hiện củng cố bộ máy nhà nước, thống nhất đất nước. </a:t>
              </a:r>
            </a:p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+ Ban hành bộ Hoàng Việt luật lệ nhằm bảo vệ quyền lực tối cao của nhà vua, củng cố trật tự xã hội...</a:t>
              </a:r>
            </a:p>
            <a:p>
              <a:pPr marL="0" marR="0" lvl="0" indent="0" algn="just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+ Triều Nguyễn tiếp tục các hoạt động thực thi quyền biển, đảo, đặc biệt đối với quần đảo Hoàng Sa và quần đảo Trường Sa. </a:t>
              </a:r>
            </a:p>
          </p:txBody>
        </p:sp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0A339CE-611D-2246-83F8-77C4F43BC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801" y="71437"/>
            <a:ext cx="3100609" cy="8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58D44-5906-A27C-67C8-C2E637B7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6" y="788352"/>
            <a:ext cx="2667954" cy="2441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42CDB0-41D9-9F52-51CD-A6C2BEDFCAF4}"/>
              </a:ext>
            </a:extLst>
          </p:cNvPr>
          <p:cNvSpPr txBox="1"/>
          <p:nvPr/>
        </p:nvSpPr>
        <p:spPr>
          <a:xfrm>
            <a:off x="371475" y="3429000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Chính sách của vua Thiệu Trị đối với Phật giáo">
            <a:extLst>
              <a:ext uri="{FF2B5EF4-FFF2-40B4-BE49-F238E27FC236}">
                <a16:creationId xmlns:a16="http://schemas.microsoft.com/office/drawing/2014/main" id="{312ABE15-46B2-6152-E837-A91D2D632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33" y="809783"/>
            <a:ext cx="2561533" cy="2426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91BFE-A328-9956-9299-8CBAB6A5937F}"/>
              </a:ext>
            </a:extLst>
          </p:cNvPr>
          <p:cNvSpPr txBox="1"/>
          <p:nvPr/>
        </p:nvSpPr>
        <p:spPr>
          <a:xfrm>
            <a:off x="3278981" y="3443287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Vì sao vua Tự Đức thương Ưng Đăng nhưng lại truyền ngôi cho Ưng Chân ?">
            <a:extLst>
              <a:ext uri="{FF2B5EF4-FFF2-40B4-BE49-F238E27FC236}">
                <a16:creationId xmlns:a16="http://schemas.microsoft.com/office/drawing/2014/main" id="{6B0960FB-6530-E654-D540-CC536353F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73" y="832801"/>
            <a:ext cx="2294415" cy="24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A164F-23B9-F062-7063-0299A3173369}"/>
              </a:ext>
            </a:extLst>
          </p:cNvPr>
          <p:cNvSpPr txBox="1"/>
          <p:nvPr/>
        </p:nvSpPr>
        <p:spPr>
          <a:xfrm>
            <a:off x="6222206" y="3450431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Vua Tự Đức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54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164238" y="157778"/>
            <a:ext cx="8797771" cy="4897629"/>
          </a:xfrm>
          <a:custGeom>
            <a:avLst/>
            <a:gdLst>
              <a:gd name="connsiteX0" fmla="*/ 0 w 8797771"/>
              <a:gd name="connsiteY0" fmla="*/ 0 h 4897629"/>
              <a:gd name="connsiteX1" fmla="*/ 8797771 w 8797771"/>
              <a:gd name="connsiteY1" fmla="*/ 0 h 4897629"/>
              <a:gd name="connsiteX2" fmla="*/ 8797771 w 8797771"/>
              <a:gd name="connsiteY2" fmla="*/ 4897629 h 4897629"/>
              <a:gd name="connsiteX3" fmla="*/ 0 w 8797771"/>
              <a:gd name="connsiteY3" fmla="*/ 4897629 h 4897629"/>
              <a:gd name="connsiteX4" fmla="*/ 0 w 8797771"/>
              <a:gd name="connsiteY4" fmla="*/ 0 h 489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771" h="4897629" fill="none" extrusionOk="0">
                <a:moveTo>
                  <a:pt x="0" y="0"/>
                </a:moveTo>
                <a:cubicBezTo>
                  <a:pt x="2094949" y="-133017"/>
                  <a:pt x="7906712" y="-123057"/>
                  <a:pt x="8797771" y="0"/>
                </a:cubicBezTo>
                <a:cubicBezTo>
                  <a:pt x="8725090" y="775992"/>
                  <a:pt x="8766994" y="3852515"/>
                  <a:pt x="8797771" y="4897629"/>
                </a:cubicBezTo>
                <a:cubicBezTo>
                  <a:pt x="4419761" y="4895428"/>
                  <a:pt x="1712708" y="4767858"/>
                  <a:pt x="0" y="4897629"/>
                </a:cubicBezTo>
                <a:cubicBezTo>
                  <a:pt x="62819" y="4089321"/>
                  <a:pt x="-160207" y="767546"/>
                  <a:pt x="0" y="0"/>
                </a:cubicBezTo>
                <a:close/>
              </a:path>
              <a:path w="8797771" h="4897629" stroke="0" extrusionOk="0">
                <a:moveTo>
                  <a:pt x="0" y="0"/>
                </a:moveTo>
                <a:cubicBezTo>
                  <a:pt x="2415461" y="-157587"/>
                  <a:pt x="7583259" y="-63908"/>
                  <a:pt x="8797771" y="0"/>
                </a:cubicBezTo>
                <a:cubicBezTo>
                  <a:pt x="8628362" y="2316921"/>
                  <a:pt x="8629629" y="4007109"/>
                  <a:pt x="8797771" y="4897629"/>
                </a:cubicBezTo>
                <a:cubicBezTo>
                  <a:pt x="5142762" y="4796631"/>
                  <a:pt x="1400928" y="5018685"/>
                  <a:pt x="0" y="4897629"/>
                </a:cubicBezTo>
                <a:cubicBezTo>
                  <a:pt x="-124967" y="3958244"/>
                  <a:pt x="-10970" y="200646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2936F-D883-D7AB-1695-D8DFE3B2C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" y="609758"/>
            <a:ext cx="2822170" cy="2840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DD974F-F3CA-9F10-00B3-F22B96973A97}"/>
              </a:ext>
            </a:extLst>
          </p:cNvPr>
          <p:cNvSpPr txBox="1"/>
          <p:nvPr/>
        </p:nvSpPr>
        <p:spPr>
          <a:xfrm>
            <a:off x="435769" y="3536156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Thành Thái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8C65D0-D014-35CF-1960-BD3D4730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235" y="638492"/>
            <a:ext cx="2594070" cy="2783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1D733B-D170-D647-3263-FB810F31B1E1}"/>
              </a:ext>
            </a:extLst>
          </p:cNvPr>
          <p:cNvSpPr txBox="1"/>
          <p:nvPr/>
        </p:nvSpPr>
        <p:spPr>
          <a:xfrm>
            <a:off x="3350419" y="3521869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Nghi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9685C3-69F3-C1E7-83CF-C49FDC699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40" y="681354"/>
            <a:ext cx="2524394" cy="2690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2DF28A-091F-6EFE-5130-67EEA97100AB}"/>
              </a:ext>
            </a:extLst>
          </p:cNvPr>
          <p:cNvSpPr txBox="1"/>
          <p:nvPr/>
        </p:nvSpPr>
        <p:spPr>
          <a:xfrm>
            <a:off x="6257925" y="3464719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76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1103</TotalTime>
  <Words>329</Words>
  <Application>Microsoft Office PowerPoint</Application>
  <PresentationFormat>On-screen Show (16:9)</PresentationFormat>
  <Paragraphs>24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UTM Karate</vt:lpstr>
      <vt:lpstr>Classic English Novels by Slidesgo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 10</cp:lastModifiedBy>
  <cp:revision>52</cp:revision>
  <dcterms:modified xsi:type="dcterms:W3CDTF">2024-12-30T09:35:07Z</dcterms:modified>
  <cp:category>9Slide.vn</cp:category>
</cp:coreProperties>
</file>