
<file path=[Content_Types].xml><?xml version="1.0" encoding="utf-8"?>
<Types xmlns="http://schemas.openxmlformats.org/package/2006/content-types">
  <Default Extension="png" ContentType="image/png"/>
  <Default Extension="bin" ContentType="application/vnd.ms-office.activeX"/>
  <Default Extension="mp3" ContentType="audio/m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activeX/activeX1.xml" ContentType="application/vnd.ms-office.activeX+xml"/>
  <Override PartName="/ppt/activeX/activeX2.xml" ContentType="application/vnd.ms-office.activeX+xml"/>
  <Override PartName="/ppt/tags/tag7.xml" ContentType="application/vnd.openxmlformats-officedocument.presentationml.tags+xml"/>
  <Override PartName="/ppt/activeX/activeX3.xml" ContentType="application/vnd.ms-office.activeX+xml"/>
  <Override PartName="/ppt/tags/tag8.xml" ContentType="application/vnd.openxmlformats-officedocument.presentationml.tags+xml"/>
  <Override PartName="/ppt/activeX/activeX4.xml" ContentType="application/vnd.ms-office.activeX+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8" r:id="rId2"/>
    <p:sldId id="300" r:id="rId3"/>
    <p:sldId id="309" r:id="rId4"/>
    <p:sldId id="310" r:id="rId5"/>
    <p:sldId id="260" r:id="rId6"/>
    <p:sldId id="315" r:id="rId7"/>
    <p:sldId id="316" r:id="rId8"/>
    <p:sldId id="295" r:id="rId9"/>
    <p:sldId id="311" r:id="rId10"/>
    <p:sldId id="289" r:id="rId11"/>
    <p:sldId id="312" r:id="rId12"/>
    <p:sldId id="317" r:id="rId13"/>
    <p:sldId id="313" r:id="rId14"/>
    <p:sldId id="318" r:id="rId15"/>
    <p:sldId id="269" r:id="rId16"/>
    <p:sldId id="314" r:id="rId17"/>
    <p:sldId id="320" r:id="rId18"/>
    <p:sldId id="319" r:id="rId19"/>
    <p:sldId id="305"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B2D47"/>
    <a:srgbClr val="ECCC8F"/>
    <a:srgbClr val="003600"/>
    <a:srgbClr val="003E00"/>
    <a:srgbClr val="005C00"/>
    <a:srgbClr val="006600"/>
    <a:srgbClr val="4B4B4B"/>
    <a:srgbClr val="A88755"/>
    <a:srgbClr val="E8C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0" d="100"/>
          <a:sy n="70" d="100"/>
        </p:scale>
        <p:origin x="540"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2024/12/17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5298E-F5C5-4378-8429-ECBF6318102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18311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3.wmf"/><Relationship Id="rId2" Type="http://schemas.openxmlformats.org/officeDocument/2006/relationships/control" Target="../activeX/activeX3.xml"/><Relationship Id="rId1" Type="http://schemas.openxmlformats.org/officeDocument/2006/relationships/vmlDrawing" Target="../drawings/vmlDrawing2.v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ontrol" Target="../activeX/activeX5.xml"/><Relationship Id="rId2" Type="http://schemas.openxmlformats.org/officeDocument/2006/relationships/control" Target="../activeX/activeX4.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image" Target="../media/image24.png"/><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7.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pic>
        <p:nvPicPr>
          <p:cNvPr id="2" name="Picture 1">
            <a:extLst>
              <a:ext uri="{FF2B5EF4-FFF2-40B4-BE49-F238E27FC236}">
                <a16:creationId xmlns:a16="http://schemas.microsoft.com/office/drawing/2014/main" id="{CBA8A5E5-7903-F97D-8602-903B780F8627}"/>
              </a:ext>
            </a:extLst>
          </p:cNvPr>
          <p:cNvPicPr>
            <a:picLocks noChangeAspect="1"/>
          </p:cNvPicPr>
          <p:nvPr/>
        </p:nvPicPr>
        <p:blipFill>
          <a:blip r:embed="rId5"/>
          <a:stretch>
            <a:fillRect/>
          </a:stretch>
        </p:blipFill>
        <p:spPr>
          <a:xfrm rot="259663">
            <a:off x="5552248" y="582971"/>
            <a:ext cx="4419983" cy="4919898"/>
          </a:xfrm>
          <a:prstGeom prst="rect">
            <a:avLst/>
          </a:prstGeom>
        </p:spPr>
      </p:pic>
    </p:spTree>
    <p:extLst>
      <p:ext uri="{BB962C8B-B14F-4D97-AF65-F5344CB8AC3E}">
        <p14:creationId xmlns:p14="http://schemas.microsoft.com/office/powerpoint/2010/main" val="365487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771965"/>
          </a:xfrm>
          <a:prstGeom prst="rect">
            <a:avLst/>
          </a:prstGeom>
          <a:noFill/>
        </p:spPr>
        <p:txBody>
          <a:bodyPr wrap="square" rtlCol="0">
            <a:spAutoFit/>
          </a:bodyPr>
          <a:lstStyle/>
          <a:p>
            <a:pPr marL="0" marR="0" algn="ctr">
              <a:lnSpc>
                <a:spcPct val="115000"/>
              </a:lnSpc>
              <a:spcBef>
                <a:spcPts val="0"/>
              </a:spcBef>
              <a:spcAft>
                <a:spcPts val="0"/>
              </a:spcAft>
            </a:pPr>
            <a:r>
              <a:rPr lang="en-US" sz="3600" spc="-50" dirty="0" err="1">
                <a:solidFill>
                  <a:srgbClr val="FF0000"/>
                </a:solidFill>
                <a:effectLst/>
                <a:latin typeface="Cambria" panose="02040503050406030204" pitchFamily="18" charset="0"/>
                <a:ea typeface="Cambria" panose="02040503050406030204" pitchFamily="18" charset="0"/>
              </a:rPr>
              <a:t>Diện</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tích</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hình</a:t>
            </a:r>
            <a:r>
              <a:rPr lang="en-US" sz="3600" spc="-50" dirty="0">
                <a:solidFill>
                  <a:srgbClr val="FF0000"/>
                </a:solidFill>
                <a:effectLst/>
                <a:latin typeface="Cambria" panose="02040503050406030204" pitchFamily="18" charset="0"/>
                <a:ea typeface="Cambria" panose="02040503050406030204" pitchFamily="18" charset="0"/>
              </a:rPr>
              <a:t> tam </a:t>
            </a:r>
            <a:r>
              <a:rPr lang="en-US" sz="3600" spc="-50" dirty="0" err="1">
                <a:solidFill>
                  <a:srgbClr val="FF0000"/>
                </a:solidFill>
                <a:effectLst/>
                <a:latin typeface="Cambria" panose="02040503050406030204" pitchFamily="18" charset="0"/>
                <a:ea typeface="Cambria" panose="02040503050406030204" pitchFamily="18" charset="0"/>
              </a:rPr>
              <a:t>giác</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là</a:t>
            </a:r>
            <a:r>
              <a:rPr lang="en-US" sz="3600" spc="-5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50" dirty="0">
                <a:solidFill>
                  <a:srgbClr val="FF0000"/>
                </a:solidFill>
                <a:effectLst/>
                <a:latin typeface="Cambria" panose="02040503050406030204" pitchFamily="18" charset="0"/>
                <a:ea typeface="Cambria" panose="02040503050406030204" pitchFamily="18" charset="0"/>
              </a:rPr>
              <a:t>(7 × 7) : 2 = 24,5 (cm</a:t>
            </a:r>
            <a:r>
              <a:rPr lang="en-US" sz="3600" spc="-50" baseline="30000" dirty="0">
                <a:solidFill>
                  <a:srgbClr val="FF0000"/>
                </a:solidFill>
                <a:effectLst/>
                <a:latin typeface="Cambria" panose="02040503050406030204" pitchFamily="18" charset="0"/>
                <a:ea typeface="Cambria" panose="02040503050406030204" pitchFamily="18" charset="0"/>
              </a:rPr>
              <a:t>2</a:t>
            </a:r>
            <a:r>
              <a:rPr lang="en-US" sz="3600" spc="-5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spc="-20" dirty="0" err="1">
                <a:solidFill>
                  <a:srgbClr val="FF0000"/>
                </a:solidFill>
                <a:effectLst/>
                <a:latin typeface="Cambria" panose="02040503050406030204" pitchFamily="18" charset="0"/>
                <a:ea typeface="Cambria" panose="02040503050406030204" pitchFamily="18" charset="0"/>
              </a:rPr>
              <a:t>Diện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tích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hình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tròn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là</a:t>
            </a:r>
            <a:r>
              <a:rPr lang="en-US" sz="3600" spc="-2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20" dirty="0">
                <a:solidFill>
                  <a:srgbClr val="FF0000"/>
                </a:solidFill>
                <a:effectLst/>
                <a:latin typeface="Cambria" panose="02040503050406030204" pitchFamily="18" charset="0"/>
                <a:ea typeface="Cambria" panose="02040503050406030204" pitchFamily="18" charset="0"/>
              </a:rPr>
              <a:t>3,14 × 5 × 5 = 78,5 (cm</a:t>
            </a:r>
            <a:r>
              <a:rPr lang="en-US" sz="3600" spc="-20" baseline="30000" dirty="0">
                <a:solidFill>
                  <a:srgbClr val="FF0000"/>
                </a:solidFill>
                <a:effectLst/>
                <a:latin typeface="Cambria" panose="02040503050406030204" pitchFamily="18" charset="0"/>
                <a:ea typeface="Cambria" panose="02040503050406030204" pitchFamily="18" charset="0"/>
              </a:rPr>
              <a:t>2</a:t>
            </a:r>
            <a:r>
              <a:rPr lang="en-US" sz="3600" spc="-2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(3 + 6) × 4 : 2 =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So </a:t>
            </a:r>
            <a:r>
              <a:rPr lang="en-US" sz="3600" dirty="0" err="1">
                <a:solidFill>
                  <a:srgbClr val="FF0000"/>
                </a:solidFill>
                <a:effectLst/>
                <a:latin typeface="Cambria" panose="02040503050406030204" pitchFamily="18" charset="0"/>
                <a:ea typeface="Cambria" panose="02040503050406030204" pitchFamily="18" charset="0"/>
              </a:rPr>
              <a:t>sánh</a:t>
            </a:r>
            <a:r>
              <a:rPr lang="en-US" sz="3600" dirty="0">
                <a:solidFill>
                  <a:srgbClr val="FF0000"/>
                </a:solidFill>
                <a:effectLst/>
                <a:latin typeface="Cambria" panose="02040503050406030204" pitchFamily="18" charset="0"/>
                <a:ea typeface="Cambria" panose="02040503050406030204" pitchFamily="18" charset="0"/>
              </a:rPr>
              <a:t>: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24,5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78,5 cm</a:t>
            </a:r>
            <a:r>
              <a:rPr lang="en-US" sz="3600" baseline="30000" dirty="0">
                <a:solidFill>
                  <a:srgbClr val="FF0000"/>
                </a:solidFill>
                <a:effectLst/>
                <a:latin typeface="Cambria" panose="02040503050406030204" pitchFamily="18" charset="0"/>
                <a:ea typeface="Cambria" panose="02040503050406030204" pitchFamily="18" charset="0"/>
              </a:rPr>
              <a:t>2</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Vậy</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bé</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tròn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289763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là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latin typeface="Cambria" panose="02040503050406030204" pitchFamily="18" charset="0"/>
                <a:ea typeface="Cambria" panose="02040503050406030204" pitchFamily="18" charset="0"/>
              </a:rPr>
              <a:t>cm</a:t>
            </a:r>
            <a:r>
              <a:rPr lang="en-US" sz="3200" baseline="30000" dirty="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AEAD1AF-E2F6-5309-5B0B-02263C89A83A}"/>
              </a:ext>
            </a:extLst>
          </p:cNvPr>
          <p:cNvSpPr/>
          <p:nvPr/>
        </p:nvSpPr>
        <p:spPr>
          <a:xfrm>
            <a:off x="9184640" y="1117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pic>
        <p:nvPicPr>
          <p:cNvPr id="4" name="Picture 3">
            <a:extLst>
              <a:ext uri="{FF2B5EF4-FFF2-40B4-BE49-F238E27FC236}">
                <a16:creationId xmlns:a16="http://schemas.microsoft.com/office/drawing/2014/main" id="{14339E9B-CF61-4DA9-79F4-7F8F6AA4287A}"/>
              </a:ext>
            </a:extLst>
          </p:cNvPr>
          <p:cNvPicPr>
            <a:picLocks noChangeAspect="1"/>
          </p:cNvPicPr>
          <p:nvPr/>
        </p:nvPicPr>
        <p:blipFill>
          <a:blip r:embed="rId2"/>
          <a:stretch>
            <a:fillRect/>
          </a:stretch>
        </p:blipFill>
        <p:spPr>
          <a:xfrm>
            <a:off x="379730" y="1978660"/>
            <a:ext cx="6515100" cy="2209800"/>
          </a:xfrm>
          <a:prstGeom prst="rect">
            <a:avLst/>
          </a:prstGeom>
        </p:spPr>
      </p:pic>
      <p:pic>
        <p:nvPicPr>
          <p:cNvPr id="6" name="Picture 5">
            <a:extLst>
              <a:ext uri="{FF2B5EF4-FFF2-40B4-BE49-F238E27FC236}">
                <a16:creationId xmlns:a16="http://schemas.microsoft.com/office/drawing/2014/main" id="{B9F23495-4832-8278-1265-1A080AE05B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183120" y="1657395"/>
            <a:ext cx="4870450" cy="4516392"/>
          </a:xfrm>
          <a:prstGeom prst="rect">
            <a:avLst/>
          </a:prstGeom>
        </p:spPr>
      </p:pic>
    </p:spTree>
    <p:extLst>
      <p:ext uri="{BB962C8B-B14F-4D97-AF65-F5344CB8AC3E}">
        <p14:creationId xmlns:p14="http://schemas.microsoft.com/office/powerpoint/2010/main" val="1473194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1E49-17F1-3EEB-CCA5-47B3792CA63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3CE93F03-AC71-5C3F-04C6-4EE76F8CEE9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C9E4319B-2B6F-64B1-5143-C5D16E0436E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6C9F03B-AD9A-5505-A564-EB0675A124D1}"/>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1344AE9-779F-54A5-CE23-549ADF87DDB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37E29A0-2057-E120-F2BC-FC91557A2E9C}"/>
              </a:ext>
            </a:extLst>
          </p:cNvPr>
          <p:cNvPicPr>
            <a:picLocks noChangeAspect="1"/>
          </p:cNvPicPr>
          <p:nvPr/>
        </p:nvPicPr>
        <p:blipFill>
          <a:blip r:embed="rId4"/>
          <a:stretch>
            <a:fillRect/>
          </a:stretch>
        </p:blipFill>
        <p:spPr>
          <a:xfrm>
            <a:off x="316492" y="2740660"/>
            <a:ext cx="6515100" cy="2209800"/>
          </a:xfrm>
          <a:prstGeom prst="rect">
            <a:avLst/>
          </a:prstGeom>
        </p:spPr>
      </p:pic>
      <p:pic>
        <p:nvPicPr>
          <p:cNvPr id="6" name="Picture 5">
            <a:extLst>
              <a:ext uri="{FF2B5EF4-FFF2-40B4-BE49-F238E27FC236}">
                <a16:creationId xmlns:a16="http://schemas.microsoft.com/office/drawing/2014/main" id="{7163AA64-C607-4D0C-7950-C9331DF65D1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005058" y="1951309"/>
            <a:ext cx="4870450" cy="4516392"/>
          </a:xfrm>
          <a:prstGeom prst="rect">
            <a:avLst/>
          </a:prstGeom>
        </p:spPr>
      </p:pic>
    </p:spTree>
    <p:controls>
      <mc:AlternateContent xmlns:mc="http://schemas.openxmlformats.org/markup-compatibility/2006">
        <mc:Choice xmlns:v="urn:schemas-microsoft-com:vml" Requires="v">
          <p:control spid="2050" name="TextBox1" r:id="rId2" imgW="1114560" imgH="552600"/>
        </mc:Choice>
        <mc:Fallback>
          <p:control name="TextBox1" r:id="rId2" imgW="1114560" imgH="552600">
            <p:pic>
              <p:nvPicPr>
                <p:cNvPr id="3" name="TextBox1">
                  <a:extLst>
                    <a:ext uri="{FF2B5EF4-FFF2-40B4-BE49-F238E27FC236}">
                      <a16:creationId xmlns:a16="http://schemas.microsoft.com/office/drawing/2014/main" id="{A712CDBB-E530-903C-5E04-FA10F1C5C109}"/>
                    </a:ext>
                  </a:extLst>
                </p:cNvPr>
                <p:cNvPicPr>
                  <a:picLocks/>
                </p:cNvPicPr>
                <p:nvPr/>
              </p:nvPicPr>
              <p:blipFill>
                <a:blip r:embed="rId7"/>
                <a:stretch>
                  <a:fillRect/>
                </a:stretch>
              </p:blipFill>
              <p:spPr>
                <a:xfrm>
                  <a:off x="9111342" y="1074679"/>
                  <a:ext cx="1110343" cy="548640"/>
                </a:xfrm>
                <a:prstGeom prst="rect">
                  <a:avLst/>
                </a:prstGeom>
              </p:spPr>
            </p:pic>
          </p:control>
        </mc:Fallback>
      </mc:AlternateContent>
    </p:controls>
    <p:extLst>
      <p:ext uri="{BB962C8B-B14F-4D97-AF65-F5344CB8AC3E}">
        <p14:creationId xmlns:p14="http://schemas.microsoft.com/office/powerpoint/2010/main" val="167597648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bao </a:t>
            </a:r>
            <a:r>
              <a:rPr lang="en-US" sz="2800" dirty="0" err="1">
                <a:solidFill>
                  <a:srgbClr val="FF0000"/>
                </a:solidFill>
                <a:latin typeface="Cambria" panose="02040503050406030204" pitchFamily="18" charset="0"/>
                <a:ea typeface="Cambria" panose="02040503050406030204" pitchFamily="18" charset="0"/>
              </a:rPr>
              <a:t>ngoài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+ 6) × 3,5 : 2 = 17,5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Bán </a:t>
            </a:r>
            <a:r>
              <a:rPr lang="en-US" sz="2800" dirty="0" err="1">
                <a:solidFill>
                  <a:srgbClr val="FF0000"/>
                </a:solidFill>
                <a:latin typeface="Cambria" panose="02040503050406030204" pitchFamily="18" charset="0"/>
                <a:ea typeface="Cambria" panose="02040503050406030204" pitchFamily="18" charset="0"/>
              </a:rPr>
              <a:t>kính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 : 2 = 1,5 (dm)</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(3,14 × 1, 5 × 1,5) : 2 = 3,5325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(17,5 – 3,5325) x 2 = 27,935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tam </a:t>
            </a:r>
            <a:r>
              <a:rPr lang="en-US" sz="2800" dirty="0" err="1">
                <a:solidFill>
                  <a:srgbClr val="FF0000"/>
                </a:solidFill>
                <a:latin typeface="Cambria" panose="02040503050406030204" pitchFamily="18" charset="0"/>
                <a:ea typeface="Cambria" panose="02040503050406030204" pitchFamily="18" charset="0"/>
              </a:rPr>
              <a:t>giác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0,5 (dm2)</a:t>
            </a:r>
          </a:p>
          <a:p>
            <a:pPr algn="ct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13,9675 + 13,9675 + 0,5 = 28,435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28,435 dm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0767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EA63-D3C6-84F7-524F-EE005C57688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C4E04DC-9DC9-B101-BBA5-D082F06FD27B}"/>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D6DE4089-F1E4-9CBF-A113-853B4BC38861}"/>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DF0070D-0B06-1D17-3701-FF658E3B01DA}"/>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29049714-5144-04ED-43D2-773881A27FA9}"/>
              </a:ext>
            </a:extLst>
          </p:cNvPr>
          <p:cNvSpPr txBox="1"/>
          <p:nvPr/>
        </p:nvSpPr>
        <p:spPr>
          <a:xfrm>
            <a:off x="857200" y="53659"/>
            <a:ext cx="10801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2900642-A292-DA3E-D448-EEFC830C6FE1}"/>
              </a:ext>
            </a:extLst>
          </p:cNvPr>
          <p:cNvPicPr>
            <a:picLocks noChangeAspect="1"/>
          </p:cNvPicPr>
          <p:nvPr/>
        </p:nvPicPr>
        <p:blipFill>
          <a:blip r:embed="rId2"/>
          <a:stretch>
            <a:fillRect/>
          </a:stretch>
        </p:blipFill>
        <p:spPr>
          <a:xfrm>
            <a:off x="316492" y="2740660"/>
            <a:ext cx="6515100" cy="2209800"/>
          </a:xfrm>
          <a:prstGeom prst="rect">
            <a:avLst/>
          </a:prstGeom>
        </p:spPr>
      </p:pic>
      <p:pic>
        <p:nvPicPr>
          <p:cNvPr id="6" name="Picture 5">
            <a:extLst>
              <a:ext uri="{FF2B5EF4-FFF2-40B4-BE49-F238E27FC236}">
                <a16:creationId xmlns:a16="http://schemas.microsoft.com/office/drawing/2014/main" id="{4AA49B2E-BA2A-9AC3-787B-7B416BA9BA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005058" y="1951309"/>
            <a:ext cx="4870450" cy="4516392"/>
          </a:xfrm>
          <a:prstGeom prst="rect">
            <a:avLst/>
          </a:prstGeom>
        </p:spPr>
      </p:pic>
      <p:sp>
        <p:nvSpPr>
          <p:cNvPr id="2" name="TextBox 1">
            <a:extLst>
              <a:ext uri="{FF2B5EF4-FFF2-40B4-BE49-F238E27FC236}">
                <a16:creationId xmlns:a16="http://schemas.microsoft.com/office/drawing/2014/main" id="{62A91F50-7685-605E-85CB-3FF147B12CEF}"/>
              </a:ext>
            </a:extLst>
          </p:cNvPr>
          <p:cNvSpPr txBox="1"/>
          <p:nvPr/>
        </p:nvSpPr>
        <p:spPr>
          <a:xfrm>
            <a:off x="9111343" y="1038544"/>
            <a:ext cx="1556658" cy="58477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a:solidFill>
                  <a:srgbClr val="FF0000"/>
                </a:solidFill>
                <a:latin typeface="Cambria" panose="02040503050406030204" pitchFamily="18" charset="0"/>
                <a:ea typeface="Cambria" panose="02040503050406030204" pitchFamily="18" charset="0"/>
              </a:rPr>
              <a:t>28,435</a:t>
            </a:r>
          </a:p>
        </p:txBody>
      </p:sp>
    </p:spTree>
    <p:extLst>
      <p:ext uri="{BB962C8B-B14F-4D97-AF65-F5344CB8AC3E}">
        <p14:creationId xmlns:p14="http://schemas.microsoft.com/office/powerpoint/2010/main" val="24157853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sp>
        <p:nvSpPr>
          <p:cNvPr id="11" name="文本框 8">
            <a:extLst>
              <a:ext uri="{FF2B5EF4-FFF2-40B4-BE49-F238E27FC236}">
                <a16:creationId xmlns:a16="http://schemas.microsoft.com/office/drawing/2014/main" id="{C0B78AAD-E42C-432D-8B23-4157CB7B889D}"/>
              </a:ext>
            </a:extLst>
          </p:cNvPr>
          <p:cNvSpPr txBox="1"/>
          <p:nvPr/>
        </p:nvSpPr>
        <p:spPr>
          <a:xfrm>
            <a:off x="6096001" y="1574345"/>
            <a:ext cx="3813717" cy="2554545"/>
          </a:xfrm>
          <a:prstGeom prst="rect">
            <a:avLst/>
          </a:prstGeom>
          <a:noFill/>
        </p:spPr>
        <p:txBody>
          <a:bodyPr wrap="square" rtlCol="0">
            <a:spAutoFit/>
            <a:scene3d>
              <a:camera prst="isometricOffAxis1Right"/>
              <a:lightRig rig="threePt" dir="t"/>
            </a:scene3d>
          </a:bodyPr>
          <a:lstStyle/>
          <a:p>
            <a:pPr algn="ctr"/>
            <a:r>
              <a:rPr lang="en-US" altLang="zh-CN"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rPr>
              <a:t>VẬN DỤNG</a:t>
            </a:r>
            <a:endParaRPr lang="zh-CN" altLang="en-US"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endParaRPr>
          </a:p>
        </p:txBody>
      </p:sp>
    </p:spTree>
    <p:extLst>
      <p:ext uri="{BB962C8B-B14F-4D97-AF65-F5344CB8AC3E}">
        <p14:creationId xmlns:p14="http://schemas.microsoft.com/office/powerpoint/2010/main" val="6895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F467CD98-EA9B-756D-FFF7-DD3F247B38CE}"/>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479A5E34-2CA1-509B-333D-5E66E5CB4BDD}"/>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6003B27-4C75-683C-A26F-449C6F99339E}"/>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90FD1046-C18C-A265-D927-C844B7588E76}"/>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6" name="Rectangle: Rounded Corners 15">
            <a:extLst>
              <a:ext uri="{FF2B5EF4-FFF2-40B4-BE49-F238E27FC236}">
                <a16:creationId xmlns:a16="http://schemas.microsoft.com/office/drawing/2014/main" id="{52DD3D61-B0CA-44DB-39FC-E809068C291E}"/>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Tree>
    <p:extLst>
      <p:ext uri="{BB962C8B-B14F-4D97-AF65-F5344CB8AC3E}">
        <p14:creationId xmlns:p14="http://schemas.microsoft.com/office/powerpoint/2010/main" val="73844154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3C43D-07EE-2E54-EDD0-5139E11D2B99}"/>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72C39C5-B2A1-24B2-3BE9-88D0FA4DD90A}"/>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281639C-DE80-1CB3-103F-D9F355FB7900}"/>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D933890-0233-F372-F8BB-9D81352A3A68}"/>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5E2C8DF-5310-9989-6B24-442C8709B768}"/>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BFE7D376-6C83-D247-3EF3-A2D2197F7F04}"/>
              </a:ext>
            </a:extLst>
          </p:cNvPr>
          <p:cNvPicPr>
            <a:picLocks noChangeAspect="1"/>
          </p:cNvPicPr>
          <p:nvPr/>
        </p:nvPicPr>
        <p:blipFill>
          <a:blip r:embed="rId5"/>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3D920895-6D8B-59BA-B637-A1838EEAB289}"/>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68BF044-5235-EBAA-3D53-C58ED9E4398A}"/>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spid="3074" name="TextBox1" r:id="rId2" imgW="695160" imgH="552600"/>
        </mc:Choice>
        <mc:Fallback>
          <p:control name="TextBox1" r:id="rId2" imgW="695160" imgH="552600">
            <p:pic>
              <p:nvPicPr>
                <p:cNvPr id="2" name="TextBox1">
                  <a:extLst>
                    <a:ext uri="{FF2B5EF4-FFF2-40B4-BE49-F238E27FC236}">
                      <a16:creationId xmlns:a16="http://schemas.microsoft.com/office/drawing/2014/main" id="{16F11D0B-F3EE-BC1B-FD41-EF3B1AF224B0}"/>
                    </a:ext>
                  </a:extLst>
                </p:cNvPr>
                <p:cNvPicPr>
                  <a:picLocks/>
                </p:cNvPicPr>
                <p:nvPr/>
              </p:nvPicPr>
              <p:blipFill>
                <a:blip r:embed="rId6"/>
                <a:stretch>
                  <a:fillRect/>
                </a:stretch>
              </p:blipFill>
              <p:spPr>
                <a:xfrm>
                  <a:off x="10976429" y="1559571"/>
                  <a:ext cx="693058" cy="548640"/>
                </a:xfrm>
                <a:prstGeom prst="rect">
                  <a:avLst/>
                </a:prstGeom>
              </p:spPr>
            </p:pic>
          </p:control>
        </mc:Fallback>
      </mc:AlternateContent>
      <mc:AlternateContent xmlns:mc="http://schemas.openxmlformats.org/markup-compatibility/2006">
        <mc:Choice xmlns:v="urn:schemas-microsoft-com:vml" Requires="v">
          <p:control spid="3075" name="TextBox2" r:id="rId3" imgW="695160" imgH="552600"/>
        </mc:Choice>
        <mc:Fallback>
          <p:control name="TextBox2" r:id="rId3" imgW="695160" imgH="552600">
            <p:pic>
              <p:nvPicPr>
                <p:cNvPr id="3" name="TextBox2">
                  <a:extLst>
                    <a:ext uri="{FF2B5EF4-FFF2-40B4-BE49-F238E27FC236}">
                      <a16:creationId xmlns:a16="http://schemas.microsoft.com/office/drawing/2014/main" id="{093EE6C1-C10B-BE1B-AF71-3B192C116C26}"/>
                    </a:ext>
                  </a:extLst>
                </p:cNvPr>
                <p:cNvPicPr>
                  <a:picLocks/>
                </p:cNvPicPr>
                <p:nvPr/>
              </p:nvPicPr>
              <p:blipFill>
                <a:blip r:embed="rId6"/>
                <a:stretch>
                  <a:fillRect/>
                </a:stretch>
              </p:blipFill>
              <p:spPr>
                <a:xfrm>
                  <a:off x="9670143" y="5212080"/>
                  <a:ext cx="693058" cy="548640"/>
                </a:xfrm>
                <a:prstGeom prst="rect">
                  <a:avLst/>
                </a:prstGeom>
              </p:spPr>
            </p:pic>
          </p:control>
        </mc:Fallback>
      </mc:AlternateContent>
    </p:controls>
    <p:extLst>
      <p:ext uri="{BB962C8B-B14F-4D97-AF65-F5344CB8AC3E}">
        <p14:creationId xmlns:p14="http://schemas.microsoft.com/office/powerpoint/2010/main" val="160973777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F213-2D74-26DC-BDAC-5DAE2EB2D9EC}"/>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B676BA2-A2CA-9DC3-DE1B-F7D65D21054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347EF92-8A6F-E024-6187-6927B602FA11}"/>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8A963B0-1F73-35F5-AA9A-5CD8E29672A7}"/>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AAA0AAB7-E776-D310-4A65-0E86E04F77BC}"/>
              </a:ext>
            </a:extLst>
          </p:cNvPr>
          <p:cNvSpPr txBox="1"/>
          <p:nvPr/>
        </p:nvSpPr>
        <p:spPr>
          <a:xfrm>
            <a:off x="857200" y="53659"/>
            <a:ext cx="1067440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0FA36D33-9572-F7A0-CCFC-582F240F1D59}"/>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2A4838E4-398B-D129-363E-21A45B52562A}"/>
              </a:ext>
            </a:extLst>
          </p:cNvPr>
          <p:cNvSpPr txBox="1"/>
          <p:nvPr/>
        </p:nvSpPr>
        <p:spPr>
          <a:xfrm>
            <a:off x="3931920" y="1097280"/>
            <a:ext cx="8260080"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Đường kính của hình tròn màu đỏ gấp hai lần đường kính của hình tròn màu xanh.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AF48C794-1D50-DCEE-44B6-62F9FDE7AE12}"/>
              </a:ext>
            </a:extLst>
          </p:cNvPr>
          <p:cNvSpPr txBox="1"/>
          <p:nvPr/>
        </p:nvSpPr>
        <p:spPr>
          <a:xfrm>
            <a:off x="3657600" y="4744720"/>
            <a:ext cx="8260080"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Chu vi của hình tròn màu đỏ cũng gấp hai lần chu vi của hình tròn màu xanh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D582AE09-EF79-512E-31CF-195B640263F3}"/>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Rectangle: Rounded Corners 15">
            <a:extLst>
              <a:ext uri="{FF2B5EF4-FFF2-40B4-BE49-F238E27FC236}">
                <a16:creationId xmlns:a16="http://schemas.microsoft.com/office/drawing/2014/main" id="{9C776B28-3547-95CA-5485-05B897F9FE7B}"/>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Rectangle: Rounded Corners 16">
            <a:extLst>
              <a:ext uri="{FF2B5EF4-FFF2-40B4-BE49-F238E27FC236}">
                <a16:creationId xmlns:a16="http://schemas.microsoft.com/office/drawing/2014/main" id="{EA97701D-5EF3-A133-47BF-A0A01B9F0D4F}"/>
              </a:ext>
            </a:extLst>
          </p:cNvPr>
          <p:cNvSpPr/>
          <p:nvPr/>
        </p:nvSpPr>
        <p:spPr>
          <a:xfrm>
            <a:off x="10993120" y="1625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a:ea typeface="+mn-ea"/>
                <a:cs typeface="+mn-cs"/>
              </a:rPr>
              <a:t>Đ</a:t>
            </a:r>
          </a:p>
        </p:txBody>
      </p:sp>
      <p:sp>
        <p:nvSpPr>
          <p:cNvPr id="18" name="Rectangle: Rounded Corners 17">
            <a:extLst>
              <a:ext uri="{FF2B5EF4-FFF2-40B4-BE49-F238E27FC236}">
                <a16:creationId xmlns:a16="http://schemas.microsoft.com/office/drawing/2014/main" id="{70665237-E319-EA78-114B-E935F1CF2F4E}"/>
              </a:ext>
            </a:extLst>
          </p:cNvPr>
          <p:cNvSpPr/>
          <p:nvPr/>
        </p:nvSpPr>
        <p:spPr>
          <a:xfrm>
            <a:off x="9672320" y="535432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Calibri"/>
                <a:ea typeface="+mn-ea"/>
                <a:cs typeface="+mn-cs"/>
              </a:rPr>
              <a:t>Đ</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189072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2" name="5c00d2c094963">
            <a:hlinkClick r:id="" action="ppaction://media"/>
            <a:extLst>
              <a:ext uri="{FF2B5EF4-FFF2-40B4-BE49-F238E27FC236}">
                <a16:creationId xmlns:a16="http://schemas.microsoft.com/office/drawing/2014/main" id="{BC6F8F6C-E908-476A-90F9-D9140EA3A71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50027" y="1040798"/>
            <a:ext cx="552450" cy="552450"/>
          </a:xfrm>
          <a:prstGeom prst="rect">
            <a:avLst/>
          </a:prstGeom>
        </p:spPr>
      </p:pic>
      <p:pic>
        <p:nvPicPr>
          <p:cNvPr id="5" name="Picture 4">
            <a:extLst>
              <a:ext uri="{FF2B5EF4-FFF2-40B4-BE49-F238E27FC236}">
                <a16:creationId xmlns:a16="http://schemas.microsoft.com/office/drawing/2014/main" id="{EA803B94-8CA3-C5CA-0D40-E5F1CC920814}"/>
              </a:ext>
            </a:extLst>
          </p:cNvPr>
          <p:cNvPicPr>
            <a:picLocks noChangeAspect="1"/>
          </p:cNvPicPr>
          <p:nvPr/>
        </p:nvPicPr>
        <p:blipFill>
          <a:blip r:embed="rId11"/>
          <a:stretch>
            <a:fillRect/>
          </a:stretch>
        </p:blipFill>
        <p:spPr>
          <a:xfrm>
            <a:off x="1897567" y="1881465"/>
            <a:ext cx="7401185" cy="3846909"/>
          </a:xfrm>
          <a:prstGeom prst="rect">
            <a:avLst/>
          </a:prstGeom>
        </p:spPr>
      </p:pic>
    </p:spTree>
    <p:extLst>
      <p:ext uri="{BB962C8B-B14F-4D97-AF65-F5344CB8AC3E}">
        <p14:creationId xmlns:p14="http://schemas.microsoft.com/office/powerpoint/2010/main" val="3141949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repeatCount="indefinite" fill="remove" display="0">
                  <p:stCondLst>
                    <p:cond delay="indefinite"/>
                  </p:stCondLst>
                  <p:endCondLst>
                    <p:cond evt="onStopAudio" delay="0">
                      <p:tgtEl>
                        <p:sldTgt/>
                      </p:tgtEl>
                    </p:cond>
                  </p:endCondLst>
                </p:cTn>
                <p:tgtEl>
                  <p:spTgt spid="2"/>
                </p:tgtEl>
              </p:cMediaNode>
            </p:audio>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grpSp>
        <p:nvGrpSpPr>
          <p:cNvPr id="11" name="组合 40"/>
          <p:cNvGrpSpPr/>
          <p:nvPr/>
        </p:nvGrpSpPr>
        <p:grpSpPr>
          <a:xfrm>
            <a:off x="6182130" y="1935342"/>
            <a:ext cx="5034510" cy="1844177"/>
            <a:chOff x="4751539" y="984715"/>
            <a:chExt cx="3008159" cy="559593"/>
          </a:xfrm>
        </p:grpSpPr>
        <p:sp>
          <p:nvSpPr>
            <p:cNvPr id="12" name="任意多边形 16"/>
            <p:cNvSpPr>
              <a:spLocks/>
            </p:cNvSpPr>
            <p:nvPr>
              <p:custDataLst>
                <p:tags r:id="rId1"/>
              </p:custDataLst>
            </p:nvPr>
          </p:nvSpPr>
          <p:spPr bwMode="auto">
            <a:xfrm flipH="1">
              <a:off x="4781466" y="984715"/>
              <a:ext cx="2951402" cy="47506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lvl="0">
                <a:defRPr/>
              </a:pPr>
              <a:r>
                <a:rPr lang="pt-BR" altLang="zh-CN" sz="4400" kern="0" dirty="0">
                  <a:ea typeface="微软雅黑" panose="020B0503020204020204" pitchFamily="34" charset="-122"/>
                  <a:cs typeface="Times New Roman" panose="02020603050405020304" pitchFamily="18" charset="0"/>
                </a:rPr>
                <a:t>A: 10 cm; B: 1,5 dm</a:t>
              </a:r>
              <a:r>
                <a:rPr lang="pt-BR" altLang="zh-CN" sz="4400" kern="0">
                  <a:ea typeface="微软雅黑" panose="020B0503020204020204" pitchFamily="34" charset="-122"/>
                  <a:cs typeface="Times New Roman" panose="02020603050405020304" pitchFamily="18" charset="0"/>
                </a:rPr>
                <a:t>;   C: 0,25 m </a:t>
              </a:r>
              <a:endParaRPr lang="zh-CN" altLang="zh-CN" sz="4400" kern="0" dirty="0">
                <a:ea typeface="微软雅黑" panose="020B0503020204020204" pitchFamily="34" charset="-122"/>
                <a:cs typeface="Times New Roman" panose="02020603050405020304" pitchFamily="18" charset="0"/>
              </a:endParaRPr>
            </a:p>
          </p:txBody>
        </p:sp>
        <p:sp>
          <p:nvSpPr>
            <p:cNvPr id="13" name="Freeform 10"/>
            <p:cNvSpPr>
              <a:spLocks/>
            </p:cNvSpPr>
            <p:nvPr>
              <p:custDataLst>
                <p:tags r:id="rId2"/>
              </p:custDataLst>
            </p:nvPr>
          </p:nvSpPr>
          <p:spPr bwMode="auto">
            <a:xfrm flipH="1">
              <a:off x="4751539" y="1002574"/>
              <a:ext cx="179561"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sp>
          <p:nvSpPr>
            <p:cNvPr id="14" name="Freeform 22"/>
            <p:cNvSpPr>
              <a:spLocks/>
            </p:cNvSpPr>
            <p:nvPr>
              <p:custDataLst>
                <p:tags r:id="rId3"/>
              </p:custDataLst>
            </p:nvPr>
          </p:nvSpPr>
          <p:spPr bwMode="auto">
            <a:xfrm>
              <a:off x="7593552" y="1002574"/>
              <a:ext cx="166146"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grpSp>
      <p:sp>
        <p:nvSpPr>
          <p:cNvPr id="19" name="TextBox 18"/>
          <p:cNvSpPr txBox="1"/>
          <p:nvPr/>
        </p:nvSpPr>
        <p:spPr>
          <a:xfrm>
            <a:off x="1050365" y="1101425"/>
            <a:ext cx="4176890" cy="2123658"/>
          </a:xfrm>
          <a:prstGeom prst="rect">
            <a:avLst/>
          </a:prstGeom>
          <a:noFill/>
        </p:spPr>
        <p:txBody>
          <a:bodyPr wrap="square" rtlCol="0">
            <a:spAutoFit/>
          </a:bodyPr>
          <a:lstStyle/>
          <a:p>
            <a:pPr algn="ctr"/>
            <a:r>
              <a:rPr lang="nl-NL" sz="4400" dirty="0"/>
              <a:t>Em hãy tìm bán kính của 3 hình tròn trên.</a:t>
            </a:r>
            <a:endParaRPr lang="en-US" sz="4400" dirty="0"/>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6"/>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3466869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5963919" y="1600062"/>
            <a:ext cx="6065521" cy="2281486"/>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Muốn tính chu vi hình tròn, ta lấy đường kính nhân với 3,14.</a:t>
            </a:r>
            <a:endParaRPr kumimoji="0" lang="zh-C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endParaRP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nhắc lại cách tính chu vi hình tròn.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494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6045200" y="955040"/>
            <a:ext cx="5781038" cy="334264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A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20 x 3,14 = 62,8 (cm)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B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1,5 x 2 x 3,14 = 9,42 (dm)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C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0,5 x 3,14 = 1,57 (cm)</a:t>
            </a: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tính chu vi mỗi hình tròn trên.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4"/>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2331798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sp>
        <p:nvSpPr>
          <p:cNvPr id="10" name="文本框 9">
            <a:extLst>
              <a:ext uri="{FF2B5EF4-FFF2-40B4-BE49-F238E27FC236}">
                <a16:creationId xmlns:a16="http://schemas.microsoft.com/office/drawing/2014/main" id="{856473D1-E42C-4445-A684-77D40100FD20}"/>
              </a:ext>
            </a:extLst>
          </p:cNvPr>
          <p:cNvSpPr txBox="1"/>
          <p:nvPr/>
        </p:nvSpPr>
        <p:spPr>
          <a:xfrm rot="21336746">
            <a:off x="5121740" y="4161215"/>
            <a:ext cx="3422792" cy="523220"/>
          </a:xfrm>
          <a:prstGeom prst="rect">
            <a:avLst/>
          </a:prstGeom>
          <a:noFill/>
        </p:spPr>
        <p:txBody>
          <a:bodyPr wrap="square" rtlCol="0">
            <a:spAutoFit/>
          </a:bodyPr>
          <a:lstStyle/>
          <a:p>
            <a:pPr algn="ctr"/>
            <a:r>
              <a:rPr lang="en-US" altLang="zh-CN"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rPr>
              <a:t>TRANG 118, 119</a:t>
            </a:r>
            <a:endParaRPr lang="zh-CN" altLang="en-US"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endParaRPr>
          </a:p>
        </p:txBody>
      </p:sp>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17" name="椭圆 16">
            <a:extLst>
              <a:ext uri="{FF2B5EF4-FFF2-40B4-BE49-F238E27FC236}">
                <a16:creationId xmlns:a16="http://schemas.microsoft.com/office/drawing/2014/main" id="{847660B9-A70D-4585-937A-FB76055216E8}"/>
              </a:ext>
            </a:extLst>
          </p:cNvPr>
          <p:cNvSpPr/>
          <p:nvPr/>
        </p:nvSpPr>
        <p:spPr>
          <a:xfrm>
            <a:off x="5991827"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a:extLst>
              <a:ext uri="{FF2B5EF4-FFF2-40B4-BE49-F238E27FC236}">
                <a16:creationId xmlns:a16="http://schemas.microsoft.com/office/drawing/2014/main" id="{23247550-0152-40F5-89B8-447458F21C7B}"/>
              </a:ext>
            </a:extLst>
          </p:cNvPr>
          <p:cNvSpPr/>
          <p:nvPr/>
        </p:nvSpPr>
        <p:spPr>
          <a:xfrm>
            <a:off x="6187430"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椭圆 18">
            <a:extLst>
              <a:ext uri="{FF2B5EF4-FFF2-40B4-BE49-F238E27FC236}">
                <a16:creationId xmlns:a16="http://schemas.microsoft.com/office/drawing/2014/main" id="{FB394EC7-E275-4167-9CA9-4E601AD53DE9}"/>
              </a:ext>
            </a:extLst>
          </p:cNvPr>
          <p:cNvSpPr/>
          <p:nvPr/>
        </p:nvSpPr>
        <p:spPr>
          <a:xfrm>
            <a:off x="6383033"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5" name="Picture 4">
            <a:extLst>
              <a:ext uri="{FF2B5EF4-FFF2-40B4-BE49-F238E27FC236}">
                <a16:creationId xmlns:a16="http://schemas.microsoft.com/office/drawing/2014/main" id="{516C67F0-D078-93DA-106E-60A463C5B26E}"/>
              </a:ext>
            </a:extLst>
          </p:cNvPr>
          <p:cNvPicPr>
            <a:picLocks noChangeAspect="1"/>
          </p:cNvPicPr>
          <p:nvPr/>
        </p:nvPicPr>
        <p:blipFill>
          <a:blip r:embed="rId8"/>
          <a:stretch>
            <a:fillRect/>
          </a:stretch>
        </p:blipFill>
        <p:spPr>
          <a:xfrm>
            <a:off x="3580233" y="838126"/>
            <a:ext cx="3487214" cy="1707028"/>
          </a:xfrm>
          <a:prstGeom prst="rect">
            <a:avLst/>
          </a:prstGeom>
        </p:spPr>
      </p:pic>
      <p:pic>
        <p:nvPicPr>
          <p:cNvPr id="6" name="Picture 5">
            <a:extLst>
              <a:ext uri="{FF2B5EF4-FFF2-40B4-BE49-F238E27FC236}">
                <a16:creationId xmlns:a16="http://schemas.microsoft.com/office/drawing/2014/main" id="{3D1507B5-03B3-4F4D-84A2-212756BC3019}"/>
              </a:ext>
            </a:extLst>
          </p:cNvPr>
          <p:cNvPicPr>
            <a:picLocks noChangeAspect="1"/>
          </p:cNvPicPr>
          <p:nvPr/>
        </p:nvPicPr>
        <p:blipFill>
          <a:blip r:embed="rId9"/>
          <a:stretch>
            <a:fillRect/>
          </a:stretch>
        </p:blipFill>
        <p:spPr>
          <a:xfrm>
            <a:off x="1538850" y="2226961"/>
            <a:ext cx="8992379" cy="2566638"/>
          </a:xfrm>
          <a:prstGeom prst="rect">
            <a:avLst/>
          </a:prstGeom>
        </p:spPr>
      </p:pic>
    </p:spTree>
    <p:extLst>
      <p:ext uri="{BB962C8B-B14F-4D97-AF65-F5344CB8AC3E}">
        <p14:creationId xmlns:p14="http://schemas.microsoft.com/office/powerpoint/2010/main" val="4065030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17E3-67A9-1B19-B09C-D7F4DAEE2DBF}"/>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870E283B-79F4-69B4-1809-FCC3EB4CE64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75BE5325-6FFA-74C5-6FF5-EF4314AB622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0D3C978-0E20-77DF-2946-48F921D0C573}"/>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0" name="TextBox 9">
            <a:extLst>
              <a:ext uri="{FF2B5EF4-FFF2-40B4-BE49-F238E27FC236}">
                <a16:creationId xmlns:a16="http://schemas.microsoft.com/office/drawing/2014/main" id="{61D6F449-531D-58BB-D3BE-216C9B6212DB}"/>
              </a:ext>
            </a:extLst>
          </p:cNvPr>
          <p:cNvSpPr txBox="1"/>
          <p:nvPr/>
        </p:nvSpPr>
        <p:spPr>
          <a:xfrm>
            <a:off x="857200" y="53659"/>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
        <p:nvSpPr>
          <p:cNvPr id="12" name="TextBox 11">
            <a:extLst>
              <a:ext uri="{FF2B5EF4-FFF2-40B4-BE49-F238E27FC236}">
                <a16:creationId xmlns:a16="http://schemas.microsoft.com/office/drawing/2014/main" id="{C52D879B-2EF3-42EB-A2D5-4543E01F3CF9}"/>
              </a:ext>
            </a:extLst>
          </p:cNvPr>
          <p:cNvSpPr txBox="1"/>
          <p:nvPr/>
        </p:nvSpPr>
        <p:spPr>
          <a:xfrm>
            <a:off x="213360" y="955040"/>
            <a:ext cx="1154176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hình vuông ABCD như hình bên và DE = EG = GH = HK = KC = 1,3 cm.</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DEC0621C-A7DF-2421-8081-38509928B076}"/>
              </a:ext>
            </a:extLst>
          </p:cNvPr>
          <p:cNvPicPr>
            <a:picLocks noChangeAspect="1"/>
          </p:cNvPicPr>
          <p:nvPr/>
        </p:nvPicPr>
        <p:blipFill>
          <a:blip r:embed="rId2"/>
          <a:stretch>
            <a:fillRect/>
          </a:stretch>
        </p:blipFill>
        <p:spPr>
          <a:xfrm>
            <a:off x="8098287" y="1863954"/>
            <a:ext cx="3957506" cy="3612921"/>
          </a:xfrm>
          <a:prstGeom prst="rect">
            <a:avLst/>
          </a:prstGeom>
        </p:spPr>
      </p:pic>
      <p:sp>
        <p:nvSpPr>
          <p:cNvPr id="15" name="TextBox 14">
            <a:extLst>
              <a:ext uri="{FF2B5EF4-FFF2-40B4-BE49-F238E27FC236}">
                <a16:creationId xmlns:a16="http://schemas.microsoft.com/office/drawing/2014/main" id="{CC54C196-B53E-7B24-225D-F02C30370D78}"/>
              </a:ext>
            </a:extLst>
          </p:cNvPr>
          <p:cNvSpPr txBox="1"/>
          <p:nvPr/>
        </p:nvSpPr>
        <p:spPr>
          <a:xfrm>
            <a:off x="295275" y="2533650"/>
            <a:ext cx="6735445"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thang ABCK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cm</a:t>
            </a:r>
            <a:r>
              <a:rPr kumimoji="0" lang="en-US"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2</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C3F9D32-5659-A47E-6CEB-B0E30E57DCC6}"/>
              </a:ext>
            </a:extLst>
          </p:cNvPr>
          <p:cNvSpPr txBox="1"/>
          <p:nvPr/>
        </p:nvSpPr>
        <p:spPr>
          <a:xfrm>
            <a:off x="254635" y="4321810"/>
            <a:ext cx="7019925"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AKD gấp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lần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ADE.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75EA8894-6982-8666-4521-0FCA2522B562}"/>
              </a:ext>
            </a:extLst>
          </p:cNvPr>
          <p:cNvSpPr/>
          <p:nvPr/>
        </p:nvSpPr>
        <p:spPr>
          <a:xfrm>
            <a:off x="6990080" y="264160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4" name="Rectangle: Rounded Corners 3">
            <a:extLst>
              <a:ext uri="{FF2B5EF4-FFF2-40B4-BE49-F238E27FC236}">
                <a16:creationId xmlns:a16="http://schemas.microsoft.com/office/drawing/2014/main" id="{B198C8BE-ED38-419B-F74E-F837A045FCFC}"/>
              </a:ext>
            </a:extLst>
          </p:cNvPr>
          <p:cNvSpPr/>
          <p:nvPr/>
        </p:nvSpPr>
        <p:spPr>
          <a:xfrm>
            <a:off x="7284720" y="440944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5901769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5390-4FFD-5CCC-ED6F-219845116CC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031B940-9338-D62D-6B5B-CFC9885C1949}"/>
              </a:ext>
            </a:extLst>
          </p:cNvPr>
          <p:cNvGrpSpPr/>
          <p:nvPr/>
        </p:nvGrpSpPr>
        <p:grpSpPr>
          <a:xfrm>
            <a:off x="149380" y="20687"/>
            <a:ext cx="605826" cy="830997"/>
            <a:chOff x="3174278" y="258010"/>
            <a:chExt cx="605826" cy="830997"/>
          </a:xfrm>
        </p:grpSpPr>
        <p:sp>
          <p:nvSpPr>
            <p:cNvPr id="8" name="Oval 7">
              <a:extLst>
                <a:ext uri="{FF2B5EF4-FFF2-40B4-BE49-F238E27FC236}">
                  <a16:creationId xmlns:a16="http://schemas.microsoft.com/office/drawing/2014/main" id="{0528644E-1C0C-0571-4072-C5FF040E2EB0}"/>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C389D3C-D4CD-A14B-0805-1631193EB59A}"/>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0" name="TextBox 9">
            <a:extLst>
              <a:ext uri="{FF2B5EF4-FFF2-40B4-BE49-F238E27FC236}">
                <a16:creationId xmlns:a16="http://schemas.microsoft.com/office/drawing/2014/main" id="{E3999D84-210B-8B57-13FD-D7401F904C21}"/>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
        <p:nvSpPr>
          <p:cNvPr id="12" name="TextBox 11">
            <a:extLst>
              <a:ext uri="{FF2B5EF4-FFF2-40B4-BE49-F238E27FC236}">
                <a16:creationId xmlns:a16="http://schemas.microsoft.com/office/drawing/2014/main" id="{FEA915D5-815D-BE7A-A01D-20ED9674D2CE}"/>
              </a:ext>
            </a:extLst>
          </p:cNvPr>
          <p:cNvSpPr txBox="1"/>
          <p:nvPr/>
        </p:nvSpPr>
        <p:spPr>
          <a:xfrm>
            <a:off x="213360" y="955040"/>
            <a:ext cx="1154176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hình vuông ABCD như hình bên </a:t>
            </a:r>
            <a:r>
              <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và </a:t>
            </a:r>
            <a:endPar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DE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EG = GH = HK = KC = 1,3 cm.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EEE6FFF6-5D30-A403-F6B2-DECED7A1B7E0}"/>
              </a:ext>
            </a:extLst>
          </p:cNvPr>
          <p:cNvPicPr>
            <a:picLocks noChangeAspect="1"/>
          </p:cNvPicPr>
          <p:nvPr/>
        </p:nvPicPr>
        <p:blipFill>
          <a:blip r:embed="rId5"/>
          <a:stretch>
            <a:fillRect/>
          </a:stretch>
        </p:blipFill>
        <p:spPr>
          <a:xfrm>
            <a:off x="8021134" y="955040"/>
            <a:ext cx="3957506" cy="3612921"/>
          </a:xfrm>
          <a:prstGeom prst="rect">
            <a:avLst/>
          </a:prstGeom>
        </p:spPr>
      </p:pic>
      <p:sp>
        <p:nvSpPr>
          <p:cNvPr id="15" name="TextBox 14">
            <a:extLst>
              <a:ext uri="{FF2B5EF4-FFF2-40B4-BE49-F238E27FC236}">
                <a16:creationId xmlns:a16="http://schemas.microsoft.com/office/drawing/2014/main" id="{BF0DCF7B-197A-055D-0107-C5124626E639}"/>
              </a:ext>
            </a:extLst>
          </p:cNvPr>
          <p:cNvSpPr txBox="1"/>
          <p:nvPr/>
        </p:nvSpPr>
        <p:spPr>
          <a:xfrm>
            <a:off x="295275" y="2533650"/>
            <a:ext cx="7618254"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thang ABCK </a:t>
            </a:r>
            <a:r>
              <a:rPr kumimoji="0" lang="en-US" sz="3200" b="0" i="0" u="none" strike="noStrike" kern="1200" cap="none" spc="0" normalizeH="0" baseline="0" noProof="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              cm</a:t>
            </a:r>
            <a:r>
              <a:rPr kumimoji="0" lang="en-US" sz="3200" b="0" i="0" u="none" strike="noStrike" kern="1200" cap="none" spc="0" normalizeH="0" baseline="30000" noProof="0">
                <a:ln>
                  <a:noFill/>
                </a:ln>
                <a:solidFill>
                  <a:srgbClr val="000000"/>
                </a:solidFill>
                <a:effectLst/>
                <a:uLnTx/>
                <a:uFillTx/>
                <a:latin typeface="Cambria" panose="02040503050406030204" pitchFamily="18" charset="0"/>
                <a:ea typeface="Cambria" panose="02040503050406030204" pitchFamily="18" charset="0"/>
                <a:cs typeface="+mn-cs"/>
              </a:rPr>
              <a:t>2</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ADC122ED-27A0-39F2-21F5-E54795C9E863}"/>
              </a:ext>
            </a:extLst>
          </p:cNvPr>
          <p:cNvSpPr txBox="1"/>
          <p:nvPr/>
        </p:nvSpPr>
        <p:spPr>
          <a:xfrm>
            <a:off x="286379" y="3739576"/>
            <a:ext cx="7019925"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b</a:t>
            </a:r>
            <a:r>
              <a:rPr lang="en-US" sz="3200">
                <a:solidFill>
                  <a:srgbClr val="000000"/>
                </a:solidFill>
                <a:latin typeface="Cambria" panose="02040503050406030204" pitchFamily="18" charset="0"/>
                <a:ea typeface="Cambria" panose="02040503050406030204" pitchFamily="18" charset="0"/>
              </a:rPr>
              <a:t>) </a:t>
            </a: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Diện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AKD gấp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ADE. .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ontrols>
      <mc:AlternateContent xmlns:mc="http://schemas.openxmlformats.org/markup-compatibility/2006">
        <mc:Choice xmlns:v="urn:schemas-microsoft-com:vml" Requires="v">
          <p:control spid="1026" name="TextBox1" r:id="rId2" imgW="914400" imgH="542880"/>
        </mc:Choice>
        <mc:Fallback>
          <p:control name="TextBox1" r:id="rId2" imgW="914400" imgH="542880">
            <p:pic>
              <p:nvPicPr>
                <p:cNvPr id="5" name="TextBox1">
                  <a:extLst>
                    <a:ext uri="{FF2B5EF4-FFF2-40B4-BE49-F238E27FC236}">
                      <a16:creationId xmlns:a16="http://schemas.microsoft.com/office/drawing/2014/main" id="{56391DB8-A314-0F8F-B55B-7DF5507FA57C}"/>
                    </a:ext>
                  </a:extLst>
                </p:cNvPr>
                <p:cNvPicPr>
                  <a:picLocks/>
                </p:cNvPicPr>
                <p:nvPr/>
              </p:nvPicPr>
              <p:blipFill>
                <a:blip r:embed="rId6"/>
                <a:stretch>
                  <a:fillRect/>
                </a:stretch>
              </p:blipFill>
              <p:spPr>
                <a:xfrm>
                  <a:off x="5984240" y="2569784"/>
                  <a:ext cx="914400" cy="548640"/>
                </a:xfrm>
                <a:prstGeom prst="rect">
                  <a:avLst/>
                </a:prstGeom>
              </p:spPr>
            </p:pic>
          </p:control>
        </mc:Fallback>
      </mc:AlternateContent>
      <mc:AlternateContent xmlns:mc="http://schemas.openxmlformats.org/markup-compatibility/2006">
        <mc:Choice xmlns:v="urn:schemas-microsoft-com:vml" Requires="v">
          <p:control spid="1027" name="TextBox2" r:id="rId3" imgW="676440" imgH="542880"/>
        </mc:Choice>
        <mc:Fallback>
          <p:control name="TextBox2" r:id="rId3" imgW="676440" imgH="542880">
            <p:pic>
              <p:nvPicPr>
                <p:cNvPr id="6" name="TextBox2">
                  <a:extLst>
                    <a:ext uri="{FF2B5EF4-FFF2-40B4-BE49-F238E27FC236}">
                      <a16:creationId xmlns:a16="http://schemas.microsoft.com/office/drawing/2014/main" id="{4075AF7A-B5E8-4854-C9BB-B9D2ACA3BCCB}"/>
                    </a:ext>
                  </a:extLst>
                </p:cNvPr>
                <p:cNvPicPr>
                  <a:picLocks/>
                </p:cNvPicPr>
                <p:nvPr/>
              </p:nvPicPr>
              <p:blipFill>
                <a:blip r:embed="rId7"/>
                <a:stretch>
                  <a:fillRect/>
                </a:stretch>
              </p:blipFill>
              <p:spPr>
                <a:xfrm>
                  <a:off x="7236404" y="3739576"/>
                  <a:ext cx="677125" cy="548640"/>
                </a:xfrm>
                <a:prstGeom prst="rect">
                  <a:avLst/>
                </a:prstGeom>
              </p:spPr>
            </p:pic>
          </p:control>
        </mc:Fallback>
      </mc:AlternateContent>
    </p:controls>
    <p:extLst>
      <p:ext uri="{BB962C8B-B14F-4D97-AF65-F5344CB8AC3E}">
        <p14:creationId xmlns:p14="http://schemas.microsoft.com/office/powerpoint/2010/main" val="200641944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5D664B-8068-515D-BBEE-A1EBCF085209}"/>
              </a:ext>
            </a:extLst>
          </p:cNvPr>
          <p:cNvSpPr txBox="1"/>
          <p:nvPr/>
        </p:nvSpPr>
        <p:spPr>
          <a:xfrm>
            <a:off x="213360" y="955040"/>
            <a:ext cx="11541760" cy="1077218"/>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Cho hình vuông ABCD như hình bên </a:t>
            </a:r>
            <a:r>
              <a:rPr lang="vi-VN" sz="3200" b="0" i="0">
                <a:solidFill>
                  <a:srgbClr val="000000"/>
                </a:solidFill>
                <a:effectLst/>
                <a:latin typeface="Cambria" panose="02040503050406030204" pitchFamily="18" charset="0"/>
                <a:ea typeface="Cambria" panose="02040503050406030204" pitchFamily="18" charset="0"/>
              </a:rPr>
              <a:t>và </a:t>
            </a:r>
            <a:endParaRPr lang="en-US" sz="3200" b="0" i="0">
              <a:solidFill>
                <a:srgbClr val="000000"/>
              </a:solidFill>
              <a:effectLst/>
              <a:latin typeface="Cambria" panose="02040503050406030204" pitchFamily="18" charset="0"/>
              <a:ea typeface="Cambria" panose="02040503050406030204" pitchFamily="18" charset="0"/>
            </a:endParaRPr>
          </a:p>
          <a:p>
            <a:r>
              <a:rPr lang="vi-VN" sz="3200" b="0" i="0">
                <a:solidFill>
                  <a:srgbClr val="000000"/>
                </a:solidFill>
                <a:effectLst/>
                <a:latin typeface="Cambria" panose="02040503050406030204" pitchFamily="18" charset="0"/>
                <a:ea typeface="Cambria" panose="02040503050406030204" pitchFamily="18" charset="0"/>
              </a:rPr>
              <a:t>DE </a:t>
            </a:r>
            <a:r>
              <a:rPr lang="vi-VN" sz="3200" b="0" i="0" dirty="0">
                <a:solidFill>
                  <a:srgbClr val="000000"/>
                </a:solidFill>
                <a:effectLst/>
                <a:latin typeface="Cambria" panose="02040503050406030204" pitchFamily="18" charset="0"/>
                <a:ea typeface="Cambria" panose="02040503050406030204" pitchFamily="18" charset="0"/>
              </a:rPr>
              <a:t>= EG = GH = HK = KC = 1,3 cm.</a:t>
            </a:r>
            <a:endParaRPr lang="en-US" sz="32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E58B524-120D-123F-332A-6A5E714E5736}"/>
              </a:ext>
            </a:extLst>
          </p:cNvPr>
          <p:cNvPicPr>
            <a:picLocks noChangeAspect="1"/>
          </p:cNvPicPr>
          <p:nvPr/>
        </p:nvPicPr>
        <p:blipFill>
          <a:blip r:embed="rId2"/>
          <a:stretch>
            <a:fillRect/>
          </a:stretch>
        </p:blipFill>
        <p:spPr>
          <a:xfrm>
            <a:off x="8036560" y="835139"/>
            <a:ext cx="3957506" cy="3612921"/>
          </a:xfrm>
          <a:prstGeom prst="rect">
            <a:avLst/>
          </a:prstGeom>
        </p:spPr>
      </p:pic>
      <p:sp>
        <p:nvSpPr>
          <p:cNvPr id="15" name="TextBox 14">
            <a:extLst>
              <a:ext uri="{FF2B5EF4-FFF2-40B4-BE49-F238E27FC236}">
                <a16:creationId xmlns:a16="http://schemas.microsoft.com/office/drawing/2014/main" id="{B52C4BAC-6BE4-70E9-8A22-70F5429D3773}"/>
              </a:ext>
            </a:extLst>
          </p:cNvPr>
          <p:cNvSpPr txBox="1"/>
          <p:nvPr/>
        </p:nvSpPr>
        <p:spPr>
          <a:xfrm>
            <a:off x="138521" y="2362996"/>
            <a:ext cx="7847239" cy="584775"/>
          </a:xfrm>
          <a:prstGeom prst="rect">
            <a:avLst/>
          </a:prstGeom>
          <a:noFill/>
        </p:spPr>
        <p:txBody>
          <a:bodyPr wrap="square" rtlCol="0">
            <a:spAutoFit/>
          </a:bodyPr>
          <a:lstStyle/>
          <a:p>
            <a:pPr algn="just"/>
            <a:r>
              <a:rPr lang="en-US" sz="3200" b="0" i="0">
                <a:solidFill>
                  <a:srgbClr val="000000"/>
                </a:solidFill>
                <a:effectLst/>
                <a:latin typeface="Cambria" panose="02040503050406030204" pitchFamily="18" charset="0"/>
                <a:ea typeface="Cambria" panose="02040503050406030204" pitchFamily="18" charset="0"/>
              </a:rPr>
              <a:t>a) Diện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thang ABCK </a:t>
            </a:r>
            <a:r>
              <a:rPr lang="en-US" sz="3200" b="0" i="0" err="1">
                <a:solidFill>
                  <a:srgbClr val="000000"/>
                </a:solidFill>
                <a:effectLst/>
                <a:latin typeface="Cambria" panose="02040503050406030204" pitchFamily="18" charset="0"/>
                <a:ea typeface="Cambria" panose="02040503050406030204" pitchFamily="18" charset="0"/>
              </a:rPr>
              <a:t>là</a:t>
            </a:r>
            <a:r>
              <a:rPr lang="en-US" sz="3200" b="0" i="0">
                <a:solidFill>
                  <a:srgbClr val="000000"/>
                </a:solidFill>
                <a:effectLst/>
                <a:latin typeface="Cambria" panose="02040503050406030204" pitchFamily="18" charset="0"/>
                <a:ea typeface="Cambria" panose="02040503050406030204" pitchFamily="18" charset="0"/>
              </a:rPr>
              <a:t>                 cm</a:t>
            </a:r>
            <a:r>
              <a:rPr lang="en-US" sz="3200" b="0" i="0" baseline="30000">
                <a:solidFill>
                  <a:srgbClr val="000000"/>
                </a:solidFill>
                <a:effectLst/>
                <a:latin typeface="Cambria" panose="02040503050406030204" pitchFamily="18" charset="0"/>
                <a:ea typeface="Cambria" panose="02040503050406030204" pitchFamily="18" charset="0"/>
              </a:rPr>
              <a:t>2</a:t>
            </a:r>
            <a:endParaRPr lang="en-US" sz="32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6E3BC49-4DF3-7779-F8F6-AD88863D2C73}"/>
              </a:ext>
            </a:extLst>
          </p:cNvPr>
          <p:cNvSpPr txBox="1"/>
          <p:nvPr/>
        </p:nvSpPr>
        <p:spPr>
          <a:xfrm>
            <a:off x="254635" y="4321810"/>
            <a:ext cx="8018508"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AKD </a:t>
            </a:r>
            <a:r>
              <a:rPr lang="en-US" sz="3200" b="0" i="0">
                <a:solidFill>
                  <a:srgbClr val="000000"/>
                </a:solidFill>
                <a:effectLst/>
                <a:latin typeface="Cambria" panose="02040503050406030204" pitchFamily="18" charset="0"/>
                <a:ea typeface="Cambria" panose="02040503050406030204" pitchFamily="18" charset="0"/>
              </a:rPr>
              <a:t>gấp           lần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t>
            </a:r>
            <a:r>
              <a:rPr lang="en-US" sz="3200" dirty="0">
                <a:solidFill>
                  <a:srgbClr val="000000"/>
                </a:solidFill>
                <a:latin typeface="Cambria" panose="02040503050406030204" pitchFamily="18" charset="0"/>
                <a:ea typeface="Cambria" panose="02040503050406030204" pitchFamily="18" charset="0"/>
              </a:rPr>
              <a:t>ADE. . </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EED4775B-09AC-3EBE-7D33-AFE9EBCF5E65}"/>
              </a:ext>
            </a:extLst>
          </p:cNvPr>
          <p:cNvSpPr/>
          <p:nvPr/>
        </p:nvSpPr>
        <p:spPr>
          <a:xfrm>
            <a:off x="5722984" y="2362199"/>
            <a:ext cx="1370874"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smtClean="0">
                <a:solidFill>
                  <a:srgbClr val="FF0000"/>
                </a:solidFill>
                <a:latin typeface="Cambria" panose="02040503050406030204" pitchFamily="18" charset="0"/>
                <a:ea typeface="Cambria" panose="02040503050406030204" pitchFamily="18" charset="0"/>
              </a:rPr>
              <a:t>25,35</a:t>
            </a:r>
            <a:endParaRPr lang="en-US" sz="3200" b="1"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6CBBF2C-4701-A39B-8AAD-AF2D96F2EAB4}"/>
              </a:ext>
            </a:extLst>
          </p:cNvPr>
          <p:cNvSpPr/>
          <p:nvPr/>
        </p:nvSpPr>
        <p:spPr>
          <a:xfrm>
            <a:off x="6702698" y="4321810"/>
            <a:ext cx="78232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72FE53-A4AB-099A-79D5-D28AB50AA425}"/>
                  </a:ext>
                </a:extLst>
              </p:cNvPr>
              <p:cNvSpPr txBox="1"/>
              <p:nvPr/>
            </p:nvSpPr>
            <p:spPr>
              <a:xfrm>
                <a:off x="1574800" y="3241040"/>
                <a:ext cx="6410960" cy="890821"/>
              </a:xfrm>
              <a:prstGeom prst="rect">
                <a:avLst/>
              </a:prstGeom>
              <a:noFill/>
            </p:spPr>
            <p:txBody>
              <a:bodyPr wrap="square" rtlCol="0">
                <a:spAutoFit/>
              </a:bodyPr>
              <a:lstStyle/>
              <a:p>
                <a14:m>
                  <m:oMath xmlns:m="http://schemas.openxmlformats.org/officeDocument/2006/math">
                    <m:f>
                      <m:fPr>
                        <m:ctrlPr>
                          <a:rPr lang="en-US" sz="3200" b="1" i="1" smtClean="0">
                            <a:solidFill>
                              <a:srgbClr val="FF0000"/>
                            </a:solidFill>
                            <a:latin typeface="Cambria Math" panose="02040503050406030204" pitchFamily="18" charset="0"/>
                          </a:rPr>
                        </m:ctrlPr>
                      </m:fPr>
                      <m:num>
                        <m:r>
                          <m:rPr>
                            <m:nor/>
                          </m:rPr>
                          <a:rPr lang="en-US" sz="3200" b="1" dirty="0">
                            <a:solidFill>
                              <a:srgbClr val="FF0000"/>
                            </a:solidFill>
                            <a:latin typeface="Cambria" panose="02040503050406030204" pitchFamily="18" charset="0"/>
                            <a:ea typeface="Cambria" panose="02040503050406030204" pitchFamily="18" charset="0"/>
                          </a:rPr>
                          <m:t>(1,3 + 6,5) </m:t>
                        </m:r>
                        <m:r>
                          <m:rPr>
                            <m:nor/>
                          </m:rPr>
                          <a:rPr lang="en-US" sz="3200" b="1" dirty="0">
                            <a:solidFill>
                              <a:srgbClr val="FF0000"/>
                            </a:solidFill>
                            <a:latin typeface="Cambria" panose="02040503050406030204" pitchFamily="18" charset="0"/>
                            <a:ea typeface="Cambria" panose="02040503050406030204" pitchFamily="18" charset="0"/>
                          </a:rPr>
                          <m:t>x</m:t>
                        </m:r>
                        <m:r>
                          <m:rPr>
                            <m:nor/>
                          </m:rPr>
                          <a:rPr lang="en-US" sz="3200" b="1" dirty="0">
                            <a:solidFill>
                              <a:srgbClr val="FF0000"/>
                            </a:solidFill>
                            <a:latin typeface="Cambria" panose="02040503050406030204" pitchFamily="18" charset="0"/>
                            <a:ea typeface="Cambria" panose="02040503050406030204" pitchFamily="18" charset="0"/>
                          </a:rPr>
                          <m:t> 6,5</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 </m:t>
                    </m:r>
                  </m:oMath>
                </a14:m>
                <a:r>
                  <a:rPr lang="en-US" sz="3200" b="1" dirty="0">
                    <a:solidFill>
                      <a:srgbClr val="FF0000"/>
                    </a:solidFill>
                    <a:latin typeface="Cambria" panose="02040503050406030204" pitchFamily="18" charset="0"/>
                    <a:ea typeface="Cambria" panose="02040503050406030204" pitchFamily="18" charset="0"/>
                  </a:rPr>
                  <a:t>= 25,35 (cm</a:t>
                </a:r>
                <a:r>
                  <a:rPr lang="en-US" sz="3200" b="1" baseline="30000" dirty="0">
                    <a:solidFill>
                      <a:srgbClr val="FF0000"/>
                    </a:solidFill>
                    <a:latin typeface="Cambria" panose="02040503050406030204" pitchFamily="18" charset="0"/>
                    <a:ea typeface="Cambria" panose="02040503050406030204" pitchFamily="18" charset="0"/>
                  </a:rPr>
                  <a:t>2</a:t>
                </a:r>
                <a:r>
                  <a:rPr lang="en-US" sz="3200" b="1" dirty="0">
                    <a:solidFill>
                      <a:srgbClr val="FF0000"/>
                    </a:solidFill>
                    <a:latin typeface="Cambria" panose="02040503050406030204" pitchFamily="18" charset="0"/>
                    <a:ea typeface="Cambria" panose="02040503050406030204" pitchFamily="18" charset="0"/>
                  </a:rPr>
                  <a:t>)</a:t>
                </a:r>
              </a:p>
            </p:txBody>
          </p:sp>
        </mc:Choice>
        <mc:Fallback xmlns="">
          <p:sp>
            <p:nvSpPr>
              <p:cNvPr id="11" name="TextBox 10">
                <a:extLst>
                  <a:ext uri="{FF2B5EF4-FFF2-40B4-BE49-F238E27FC236}">
                    <a16:creationId xmlns:a16="http://schemas.microsoft.com/office/drawing/2014/main" id="{D472FE53-A4AB-099A-79D5-D28AB50AA425}"/>
                  </a:ext>
                </a:extLst>
              </p:cNvPr>
              <p:cNvSpPr txBox="1">
                <a:spLocks noRot="1" noChangeAspect="1" noMove="1" noResize="1" noEditPoints="1" noAdjustHandles="1" noChangeArrowheads="1" noChangeShapeType="1" noTextEdit="1"/>
              </p:cNvSpPr>
              <p:nvPr/>
            </p:nvSpPr>
            <p:spPr>
              <a:xfrm>
                <a:off x="1574800" y="3241040"/>
                <a:ext cx="6410960" cy="890821"/>
              </a:xfrm>
              <a:prstGeom prst="rect">
                <a:avLst/>
              </a:prstGeom>
              <a:blipFill>
                <a:blip r:embed="rId3"/>
                <a:stretch>
                  <a:fillRect b="-8904"/>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D406A204-5671-A4E4-E424-4DDF1F16FB19}"/>
              </a:ext>
            </a:extLst>
          </p:cNvPr>
          <p:cNvGrpSpPr/>
          <p:nvPr/>
        </p:nvGrpSpPr>
        <p:grpSpPr>
          <a:xfrm>
            <a:off x="149380" y="20687"/>
            <a:ext cx="605826" cy="830997"/>
            <a:chOff x="3174278" y="258010"/>
            <a:chExt cx="605826" cy="830997"/>
          </a:xfrm>
        </p:grpSpPr>
        <p:sp>
          <p:nvSpPr>
            <p:cNvPr id="16" name="Oval 15">
              <a:extLst>
                <a:ext uri="{FF2B5EF4-FFF2-40B4-BE49-F238E27FC236}">
                  <a16:creationId xmlns:a16="http://schemas.microsoft.com/office/drawing/2014/main" id="{B136D889-9D45-7F71-812C-19AA61EB3DA3}"/>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25F0F57-F07A-3034-04A6-F9D439AC39FC}"/>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8" name="TextBox 17">
            <a:extLst>
              <a:ext uri="{FF2B5EF4-FFF2-40B4-BE49-F238E27FC236}">
                <a16:creationId xmlns:a16="http://schemas.microsoft.com/office/drawing/2014/main" id="{F40BD458-E461-C0AB-E246-2143A0723407}"/>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Tree>
    <p:extLst>
      <p:ext uri="{BB962C8B-B14F-4D97-AF65-F5344CB8AC3E}">
        <p14:creationId xmlns:p14="http://schemas.microsoft.com/office/powerpoint/2010/main" val="172337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Bạn Việt dùng đất sét để nặn hình tam giác, hình thang và hình tròn với kích thước như hình dưới đây. Hỏi hình nào có diện tích bé nhất, hình nào có diện tích lớn nhất?</a:t>
            </a:r>
          </a:p>
        </p:txBody>
      </p:sp>
      <p:pic>
        <p:nvPicPr>
          <p:cNvPr id="16" name="Picture 15">
            <a:extLst>
              <a:ext uri="{FF2B5EF4-FFF2-40B4-BE49-F238E27FC236}">
                <a16:creationId xmlns:a16="http://schemas.microsoft.com/office/drawing/2014/main" id="{DEFB8C42-651A-7D92-0705-22DB09D99340}"/>
              </a:ext>
            </a:extLst>
          </p:cNvPr>
          <p:cNvPicPr>
            <a:picLocks noChangeAspect="1"/>
          </p:cNvPicPr>
          <p:nvPr/>
        </p:nvPicPr>
        <p:blipFill>
          <a:blip r:embed="rId2"/>
          <a:stretch>
            <a:fillRect/>
          </a:stretch>
        </p:blipFill>
        <p:spPr>
          <a:xfrm>
            <a:off x="1862454" y="1952307"/>
            <a:ext cx="8910419" cy="3777933"/>
          </a:xfrm>
          <a:prstGeom prst="rect">
            <a:avLst/>
          </a:prstGeom>
        </p:spPr>
      </p:pic>
    </p:spTree>
    <p:extLst>
      <p:ext uri="{BB962C8B-B14F-4D97-AF65-F5344CB8AC3E}">
        <p14:creationId xmlns:p14="http://schemas.microsoft.com/office/powerpoint/2010/main" val="34981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3.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
</p:tagLst>
</file>

<file path=ppt/tags/tag4.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22"/>
</p:tagLst>
</file>

<file path=ppt/tags/tag5.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6.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7.xml><?xml version="1.0" encoding="utf-8"?>
<p:tagLst xmlns:a="http://schemas.openxmlformats.org/drawingml/2006/main" xmlns:r="http://schemas.openxmlformats.org/officeDocument/2006/relationships" xmlns:p="http://schemas.openxmlformats.org/presentationml/2006/main">
  <p:tag name="ISLIDE.DIAGRAM" val="#332015;"/>
</p:tagLst>
</file>

<file path=ppt/tags/tag8.xml><?xml version="1.0" encoding="utf-8"?>
<p:tagLst xmlns:a="http://schemas.openxmlformats.org/drawingml/2006/main" xmlns:r="http://schemas.openxmlformats.org/officeDocument/2006/relationships" xmlns:p="http://schemas.openxmlformats.org/presentationml/2006/main">
  <p:tag name="ISLIDE.DIAGRAM" val="#332015;"/>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759</Words>
  <Application>Microsoft Office PowerPoint</Application>
  <PresentationFormat>Widescreen</PresentationFormat>
  <Paragraphs>89</Paragraphs>
  <Slides>19</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微软雅黑</vt:lpstr>
      <vt:lpstr>Arial</vt:lpstr>
      <vt:lpstr>Calibri</vt:lpstr>
      <vt:lpstr>Calibri Light</vt:lpstr>
      <vt:lpstr>Cambria</vt:lpstr>
      <vt:lpstr>Cambria Math</vt:lpstr>
      <vt:lpstr>等线</vt:lpstr>
      <vt:lpstr>等线 Light</vt:lpstr>
      <vt:lpstr>Times New Roman</vt:lpstr>
      <vt:lpstr>UTM Facebook</vt:lpstr>
      <vt:lpstr>仓耳意式布丁体</vt:lpstr>
      <vt:lpstr>仓耳青禾体-谷力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cp:lastModifiedBy>
  <cp:revision>301</cp:revision>
  <dcterms:created xsi:type="dcterms:W3CDTF">2019-03-29T12:25:33Z</dcterms:created>
  <dcterms:modified xsi:type="dcterms:W3CDTF">2024-12-17T02:46:42Z</dcterms:modified>
</cp:coreProperties>
</file>