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9.xml" ContentType="application/vnd.openxmlformats-officedocument.presentationml.notesSlide+xml"/>
  <Override PartName="/ppt/activeX/activeX7.xml" ContentType="application/vnd.ms-office.activeX+xml"/>
  <Override PartName="/ppt/notesSlides/notesSlide10.xml" ContentType="application/vnd.openxmlformats-officedocument.presentationml.notesSlide+xml"/>
  <Override PartName="/ppt/activeX/activeX8.xml" ContentType="application/vnd.ms-office.activeX+xml"/>
  <Override PartName="/ppt/notesSlides/notesSlide11.xml" ContentType="application/vnd.openxmlformats-officedocument.presentationml.notesSlide+xml"/>
  <Override PartName="/ppt/activeX/activeX9.xml" ContentType="application/vnd.ms-office.activeX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#9Slide04 Vollkorn Black" panose="020B0604020202020204" charset="0"/>
      <p:bold r:id="rId29"/>
    </p:embeddedFont>
    <p:embeddedFont>
      <p:font typeface="#9Slide05 SVNClementine" panose="020F0502020204030203" charset="0"/>
      <p:regular r:id="rId30"/>
    </p:embeddedFont>
    <p:embeddedFont>
      <p:font typeface="#9Slide07 HoneyCream" panose="020B0604020202020204" charset="0"/>
      <p:regular r:id="rId31"/>
    </p:embeddedFont>
    <p:embeddedFont>
      <p:font typeface="#9Slide07 SVNTransformer" charset="0"/>
      <p:bold r:id="rId32"/>
    </p:embeddedFont>
    <p:embeddedFont>
      <p:font typeface="Cambria Math" panose="02040503050406030204" pitchFamily="18" charset="0"/>
      <p:regular r:id="rId33"/>
    </p:embeddedFont>
    <p:embeddedFont>
      <p:font typeface="SVN-Helvetica Neue" panose="02040603050506020204" pitchFamily="18" charset="0"/>
      <p:regular r:id="rId34"/>
      <p:bold r:id="rId35"/>
      <p:italic r:id="rId36"/>
      <p:boldItalic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  <p:embeddedFont>
      <p:font typeface="UTM Edwardian" panose="02040603050506020204" pitchFamily="18" charset="0"/>
      <p:regular r:id="rId42"/>
      <p:bold r:id="rId43"/>
    </p:embeddedFont>
    <p:embeddedFont>
      <p:font typeface="UTM Zebrawood" panose="02040603050506020204" pitchFamily="18" charset="0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2522" autoAdjust="0"/>
  </p:normalViewPr>
  <p:slideViewPr>
    <p:cSldViewPr snapToGrid="0">
      <p:cViewPr varScale="1">
        <p:scale>
          <a:sx n="59" d="100"/>
          <a:sy n="59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B796-744E-467B-95FD-761BE9B7D908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9172-96DA-4A33-9269-9DC138DB7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cản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đường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mặt</a:t>
            </a:r>
            <a:r>
              <a:rPr lang="en-GB" baseline="0" dirty="0"/>
              <a:t> </a:t>
            </a:r>
            <a:r>
              <a:rPr lang="en-GB" baseline="0" dirty="0" err="1"/>
              <a:t>trời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sang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6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8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2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2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1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3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8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9172-96DA-4A33-9269-9DC138DB7BE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2819400" y="-342900"/>
            <a:ext cx="13335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2819400" y="-342900"/>
            <a:ext cx="13335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B5FA-E4F1-48CE-AED3-0B623826BDC9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98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0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4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38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39.wmf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4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11" Type="http://schemas.openxmlformats.org/officeDocument/2006/relationships/slide" Target="slide26.xm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slide" Target="slide23.xml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microsoft.com/office/2007/relationships/hdphoto" Target="../media/hdphoto7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7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12" Type="http://schemas.openxmlformats.org/officeDocument/2006/relationships/slide" Target="slide22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8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12" Type="http://schemas.openxmlformats.org/officeDocument/2006/relationships/slide" Target="slide22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9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slide" Target="slide5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16480"/>
            <a:ext cx="13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UTM Edwardian" panose="02040603050506020204" pitchFamily="18" charset="0"/>
              </a:rPr>
              <a:t>Toán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UTM Edwardian" panose="02040603050506020204" pitchFamily="18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5363" y="133043"/>
            <a:ext cx="1487606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#9Slide05 SVNClementine" panose="020F0502020204030203" pitchFamily="34" charset="0"/>
              </a:rPr>
              <a:t>Bài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#9Slide05 SVNClementine" panose="020F0502020204030203" pitchFamily="34" charset="0"/>
              </a:rPr>
              <a:t> 3: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r="21843"/>
          <a:stretch/>
        </p:blipFill>
        <p:spPr>
          <a:xfrm>
            <a:off x="3859997" y="-27833"/>
            <a:ext cx="6925651" cy="158240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19" y="5741894"/>
            <a:ext cx="2068741" cy="1116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89" y="1468728"/>
            <a:ext cx="6998815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7" y="671114"/>
            <a:ext cx="5578094" cy="35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60070" y="630882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24325" y="157787"/>
            <a:ext cx="4038600" cy="473095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823" y="764394"/>
            <a:ext cx="294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50" y="1363711"/>
            <a:ext cx="1026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bi.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5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bao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nhiêu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6503" y="2238079"/>
            <a:ext cx="177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6295" y="2870448"/>
            <a:ext cx="4477031" cy="493067"/>
            <a:chOff x="2675686" y="2470576"/>
            <a:chExt cx="4477031" cy="493067"/>
          </a:xfrm>
        </p:grpSpPr>
        <p:sp>
          <p:nvSpPr>
            <p:cNvPr id="11" name="Oval 10"/>
            <p:cNvSpPr/>
            <p:nvPr/>
          </p:nvSpPr>
          <p:spPr>
            <a:xfrm>
              <a:off x="3854782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675686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537701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274759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098674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415755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976728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659650" y="2470576"/>
              <a:ext cx="493067" cy="49306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9" y="3455462"/>
            <a:ext cx="4706520" cy="384081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5400000">
            <a:off x="3313463" y="530914"/>
            <a:ext cx="251460" cy="4468266"/>
          </a:xfrm>
          <a:prstGeom prst="leftBrace">
            <a:avLst>
              <a:gd name="adj1" fmla="val 8333"/>
              <a:gd name="adj2" fmla="val 475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268980" y="2286000"/>
            <a:ext cx="474890" cy="353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124589" y="2927537"/>
            <a:ext cx="632679" cy="401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89362" y="2936647"/>
            <a:ext cx="632679" cy="401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40220" y="2948789"/>
            <a:ext cx="632679" cy="401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5170" y="2926317"/>
            <a:ext cx="632679" cy="401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91676" y="2916152"/>
            <a:ext cx="632679" cy="401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7855" y="3812758"/>
            <a:ext cx="1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3332" y="3812757"/>
            <a:ext cx="1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2447614" y="2784044"/>
            <a:ext cx="252693" cy="2980755"/>
          </a:xfrm>
          <a:prstGeom prst="leftBrace">
            <a:avLst>
              <a:gd name="adj1" fmla="val 8333"/>
              <a:gd name="adj2" fmla="val 475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Brace 32"/>
          <p:cNvSpPr/>
          <p:nvPr/>
        </p:nvSpPr>
        <p:spPr>
          <a:xfrm rot="16200000">
            <a:off x="4819049" y="3388707"/>
            <a:ext cx="252692" cy="1771428"/>
          </a:xfrm>
          <a:prstGeom prst="leftBrace">
            <a:avLst>
              <a:gd name="adj1" fmla="val 8333"/>
              <a:gd name="adj2" fmla="val 475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240220" y="4582955"/>
            <a:ext cx="474890" cy="353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28371" y="4532639"/>
            <a:ext cx="474890" cy="353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8178" y="2516816"/>
            <a:ext cx="545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8178" y="3800602"/>
            <a:ext cx="5459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3 + 5 = 8 (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519823" y="5140223"/>
            <a:ext cx="474890" cy="353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2275376" y="5140223"/>
                <a:ext cx="474890" cy="3533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200" b="1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76" y="5140223"/>
                <a:ext cx="474890" cy="3533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3154231" y="5165532"/>
            <a:ext cx="474890" cy="353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886880" y="5176134"/>
            <a:ext cx="474890" cy="353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610884" y="5157447"/>
            <a:ext cx="474890" cy="353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7264" y="5836937"/>
            <a:ext cx="177269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7343" y="5836937"/>
            <a:ext cx="119760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54739" y="5836937"/>
            <a:ext cx="119760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Hiệu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8540" y="5121959"/>
            <a:ext cx="5099059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tìm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bị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2800" b="1" i="1" dirty="0">
                <a:latin typeface="SVN-Helvetica Neue" panose="02040603050506020204" pitchFamily="18" charset="0"/>
              </a:rPr>
              <a:t> ta </a:t>
            </a:r>
            <a:r>
              <a:rPr lang="en-GB" sz="28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hiệu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cộng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với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endParaRPr lang="en-GB" sz="2800" b="1" i="1" dirty="0">
              <a:latin typeface="SVN-Helvetica Neue" panose="02040603050506020204" pitchFamily="18" charset="0"/>
            </a:endParaRPr>
          </a:p>
        </p:txBody>
      </p:sp>
      <p:cxnSp>
        <p:nvCxnSpPr>
          <p:cNvPr id="62" name="Straight Connector 61"/>
          <p:cNvCxnSpPr>
            <a:stCxn id="40" idx="2"/>
          </p:cNvCxnSpPr>
          <p:nvPr/>
        </p:nvCxnSpPr>
        <p:spPr>
          <a:xfrm>
            <a:off x="1757268" y="5493540"/>
            <a:ext cx="0" cy="34719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88724" y="5529451"/>
            <a:ext cx="0" cy="311279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1" idx="0"/>
          </p:cNvCxnSpPr>
          <p:nvPr/>
        </p:nvCxnSpPr>
        <p:spPr>
          <a:xfrm>
            <a:off x="4848329" y="5493540"/>
            <a:ext cx="5210" cy="343397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/>
      <p:bldP spid="7" grpId="0"/>
      <p:bldP spid="10" grpId="0"/>
      <p:bldP spid="3" grpId="0" animBg="1"/>
      <p:bldP spid="8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4360" y="680104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24325" y="157787"/>
            <a:ext cx="4038600" cy="473095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823" y="764394"/>
            <a:ext cx="29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1363711"/>
            <a:ext cx="1026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Nam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bi, Nam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2208" y="2538106"/>
            <a:ext cx="652645" cy="378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692848" y="2550801"/>
                <a:ext cx="474890" cy="3533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200" b="1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48" y="2550801"/>
                <a:ext cx="474890" cy="3533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345636" y="2589635"/>
            <a:ext cx="474890" cy="35331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29266" y="2599409"/>
            <a:ext cx="474890" cy="353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20254" y="2559705"/>
            <a:ext cx="474890" cy="353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650" y="3260212"/>
            <a:ext cx="177269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9729" y="3260212"/>
            <a:ext cx="119760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7125" y="3260212"/>
            <a:ext cx="1197600" cy="5107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Hiệu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66638" y="2913022"/>
            <a:ext cx="0" cy="34719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8094" y="2948933"/>
            <a:ext cx="0" cy="311279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57699" y="2913022"/>
            <a:ext cx="5210" cy="343397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3483" y="3224564"/>
            <a:ext cx="5916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Nam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8 – 3 = 5 (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2082" y="4713619"/>
            <a:ext cx="5099059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tìm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, ta </a:t>
            </a:r>
            <a:r>
              <a:rPr lang="en-GB" sz="32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bị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,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đi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hiệu</a:t>
            </a:r>
            <a:endParaRPr lang="en-GB" sz="3200" b="1" i="1" dirty="0">
              <a:latin typeface="SVN-Helvetica Neue" panose="02040603050506020204" pitchFamily="18" charset="0"/>
            </a:endParaRPr>
          </a:p>
        </p:txBody>
      </p:sp>
      <p:pic>
        <p:nvPicPr>
          <p:cNvPr id="23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5" y="3810567"/>
            <a:ext cx="2010480" cy="2883323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93" y="3858225"/>
            <a:ext cx="2220341" cy="30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56" y="564277"/>
            <a:ext cx="5942076" cy="36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688290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57261" y="41959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811401"/>
            <a:ext cx="550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55033" y="1459832"/>
            <a:ext cx="4742848" cy="1614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Mẫu</a:t>
            </a:r>
            <a:r>
              <a:rPr lang="en-GB" sz="3600" dirty="0">
                <a:solidFill>
                  <a:schemeClr val="tx1"/>
                </a:solidFill>
                <a:latin typeface="UTM Avo" panose="02040603050506020204" pitchFamily="18" charset="0"/>
              </a:rPr>
              <a:t>:      – 10 = 30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UTM Avo" panose="02040603050506020204" pitchFamily="18" charset="0"/>
              </a:rPr>
              <a:t>         30 + 10 = 40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30106" y="1570626"/>
            <a:ext cx="576034" cy="63567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UTM Avo" panose="02040603050506020204" pitchFamily="18" charset="0"/>
              </a:rPr>
              <a:t>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027942" y="1356886"/>
            <a:ext cx="241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- 20 = 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7942" y="2171211"/>
            <a:ext cx="241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- 12 =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7942" y="2953115"/>
            <a:ext cx="241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- 18 = 42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1227" y="3984686"/>
            <a:ext cx="6271131" cy="2389406"/>
          </a:xfrm>
          <a:prstGeom prst="cloud">
            <a:avLst/>
          </a:prstGeom>
          <a:solidFill>
            <a:schemeClr val="accent2">
              <a:alpha val="77000"/>
            </a:schemeClr>
          </a:solidFill>
          <a:ln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tìm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bị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, ta </a:t>
            </a:r>
            <a:r>
              <a:rPr lang="en-GB" sz="32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hiệu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</a:p>
          <a:p>
            <a:pPr algn="ctr"/>
            <a:r>
              <a:rPr lang="en-GB" sz="3200" b="1" i="1" dirty="0" err="1">
                <a:latin typeface="SVN-Helvetica Neue" panose="02040603050506020204" pitchFamily="18" charset="0"/>
              </a:rPr>
              <a:t>cộng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với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endParaRPr lang="en-GB" sz="3200" b="1" i="1" dirty="0">
              <a:latin typeface="SVN-Helvetica Neue" panose="02040603050506020204" pitchFamily="18" charset="0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9" y="2503414"/>
            <a:ext cx="4351338" cy="4351338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name="TextBox2" r:id="rId1" imgW="781200" imgH="635040"/>
        </mc:Choice>
        <mc:Fallback>
          <p:control name="TextBox2" r:id="rId1" imgW="781200" imgH="635040">
            <p:pic>
              <p:nvPicPr>
                <p:cNvPr id="28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21161" y="2067488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781200" imgH="635040"/>
        </mc:Choice>
        <mc:Fallback>
          <p:control name="TextBox1" r:id="rId2" imgW="781200" imgH="635040">
            <p:pic>
              <p:nvPicPr>
                <p:cNvPr id="33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10002" y="1246427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3" imgW="781200" imgH="635040"/>
        </mc:Choice>
        <mc:Fallback>
          <p:control name="TextBox6" r:id="rId3" imgW="781200" imgH="635040">
            <p:pic>
              <p:nvPicPr>
                <p:cNvPr id="37" name="TextBox6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21161" y="2867525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 animBg="1"/>
      <p:bldP spid="6" grpId="0"/>
      <p:bldP spid="12" grpId="0"/>
      <p:bldP spid="13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94360" y="688290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57261" y="41959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960" y="1073011"/>
            <a:ext cx="550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86793" y="1721442"/>
            <a:ext cx="4742848" cy="1614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Mẫu</a:t>
            </a:r>
            <a:r>
              <a:rPr lang="en-GB" sz="3600" dirty="0">
                <a:solidFill>
                  <a:schemeClr val="tx1"/>
                </a:solidFill>
                <a:latin typeface="UTM Avo" panose="02040603050506020204" pitchFamily="18" charset="0"/>
              </a:rPr>
              <a:t>: 30 –       = 30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UTM Avo" panose="02040603050506020204" pitchFamily="18" charset="0"/>
              </a:rPr>
              <a:t>          30 + 10  = 40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27838" y="1884946"/>
            <a:ext cx="576034" cy="63567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UTM Avo" panose="02040603050506020204" pitchFamily="18" charset="0"/>
              </a:rPr>
              <a:t>?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41763" y="1653628"/>
            <a:ext cx="301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50 -         =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0882" y="2386476"/>
            <a:ext cx="301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35 -         =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882" y="3119324"/>
            <a:ext cx="301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UTM Avo" panose="02040603050506020204" pitchFamily="18" charset="0"/>
              </a:rPr>
              <a:t>51 -         = 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4785" y="3915809"/>
            <a:ext cx="5479209" cy="2389406"/>
          </a:xfrm>
          <a:prstGeom prst="cloud">
            <a:avLst/>
          </a:prstGeom>
          <a:solidFill>
            <a:schemeClr val="accent2">
              <a:alpha val="75000"/>
            </a:schemeClr>
          </a:solidFill>
          <a:ln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tìm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, ta </a:t>
            </a:r>
            <a:r>
              <a:rPr lang="en-GB" sz="32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số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bị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, </a:t>
            </a:r>
            <a:r>
              <a:rPr lang="en-GB" sz="32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đi</a:t>
            </a:r>
            <a:r>
              <a:rPr lang="en-GB" sz="3200" b="1" i="1" dirty="0">
                <a:latin typeface="SVN-Helvetica Neue" panose="02040603050506020204" pitchFamily="18" charset="0"/>
              </a:rPr>
              <a:t> </a:t>
            </a:r>
            <a:r>
              <a:rPr lang="en-GB" sz="3200" b="1" i="1" dirty="0" err="1">
                <a:latin typeface="SVN-Helvetica Neue" panose="02040603050506020204" pitchFamily="18" charset="0"/>
              </a:rPr>
              <a:t>hiệu</a:t>
            </a:r>
            <a:endParaRPr lang="en-GB" sz="3200" b="1" i="1" dirty="0">
              <a:latin typeface="SVN-Helvetica Neue" panose="02040603050506020204" pitchFamily="18" charset="0"/>
            </a:endParaRPr>
          </a:p>
        </p:txBody>
      </p:sp>
      <p:pic>
        <p:nvPicPr>
          <p:cNvPr id="16" name="Content Placeholder 3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9" y="2503414"/>
            <a:ext cx="4351338" cy="4351338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name="TextBox3" r:id="rId1" imgW="781200" imgH="635040"/>
        </mc:Choice>
        <mc:Fallback>
          <p:control name="TextBox3" r:id="rId1" imgW="781200" imgH="635040">
            <p:pic>
              <p:nvPicPr>
                <p:cNvPr id="10" name="TextBox3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94782" y="1536451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2" imgW="781200" imgH="635040"/>
        </mc:Choice>
        <mc:Fallback>
          <p:control name="TextBox4" r:id="rId2" imgW="781200" imgH="635040">
            <p:pic>
              <p:nvPicPr>
                <p:cNvPr id="11" name="TextBox4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94708" y="2233157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3" imgW="787320" imgH="635040"/>
        </mc:Choice>
        <mc:Fallback>
          <p:control name="TextBox5" r:id="rId3" imgW="787320" imgH="635040">
            <p:pic>
              <p:nvPicPr>
                <p:cNvPr id="12" name="TextBox5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91885" y="2982582"/>
                  <a:ext cx="784861" cy="635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05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5402" y="955320"/>
            <a:ext cx="9823147" cy="35288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70520" y="308989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42949" y="1211830"/>
            <a:ext cx="955343" cy="614149"/>
          </a:xfrm>
          <a:prstGeom prst="roundRect">
            <a:avLst/>
          </a:prstGeom>
          <a:solidFill>
            <a:schemeClr val="accent4">
              <a:alpha val="6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GB" sz="4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2547" y="1164961"/>
            <a:ext cx="85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05930"/>
              </p:ext>
            </p:extLst>
          </p:nvPr>
        </p:nvGraphicFramePr>
        <p:xfrm>
          <a:off x="2992883" y="2082487"/>
          <a:ext cx="812800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409">
                  <a:extLst>
                    <a:ext uri="{9D8B030D-6E8A-4147-A177-3AD203B41FA5}">
                      <a16:colId xmlns:a16="http://schemas.microsoft.com/office/drawing/2014/main" val="4216625759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745501007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17362649"/>
                    </a:ext>
                  </a:extLst>
                </a:gridCol>
                <a:gridCol w="1296538">
                  <a:extLst>
                    <a:ext uri="{9D8B030D-6E8A-4147-A177-3AD203B41FA5}">
                      <a16:colId xmlns:a16="http://schemas.microsoft.com/office/drawing/2014/main" val="731340111"/>
                    </a:ext>
                  </a:extLst>
                </a:gridCol>
                <a:gridCol w="1241946">
                  <a:extLst>
                    <a:ext uri="{9D8B030D-6E8A-4147-A177-3AD203B41FA5}">
                      <a16:colId xmlns:a16="http://schemas.microsoft.com/office/drawing/2014/main" val="1757324815"/>
                    </a:ext>
                  </a:extLst>
                </a:gridCol>
                <a:gridCol w="1186456">
                  <a:extLst>
                    <a:ext uri="{9D8B030D-6E8A-4147-A177-3AD203B41FA5}">
                      <a16:colId xmlns:a16="http://schemas.microsoft.com/office/drawing/2014/main" val="436629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bị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800" b="0" baseline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trừ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trừ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9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Hiệu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646890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76280" y="2095673"/>
            <a:ext cx="791570" cy="4832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UTM Avo" panose="02040603050506020204" pitchFamily="18" charset="0"/>
              </a:rPr>
              <a:t>39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67401" y="2626108"/>
            <a:ext cx="791570" cy="452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UTM Avo" panose="02040603050506020204" pitchFamily="18" charset="0"/>
              </a:rPr>
              <a:t>22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95700" y="2126299"/>
            <a:ext cx="791570" cy="452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UTM Avo" panose="02040603050506020204" pitchFamily="18" charset="0"/>
              </a:rPr>
              <a:t>44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151294" y="2639756"/>
            <a:ext cx="791570" cy="452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UTM Avo" panose="02040603050506020204" pitchFamily="18" charset="0"/>
              </a:rPr>
              <a:t>27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05" y="3438410"/>
            <a:ext cx="3214049" cy="3983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98" y="3729042"/>
            <a:ext cx="3138372" cy="38591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320" y="2257558"/>
            <a:ext cx="3618627" cy="5496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86" y="4881723"/>
            <a:ext cx="2143125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16" y="4881723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8458971" y="48817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0936" y="688290"/>
            <a:ext cx="9481953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#9Slide07 SVNTransform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548" y="68007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033" y="856236"/>
            <a:ext cx="72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đúng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6721" y="1586088"/>
            <a:ext cx="945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36,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hiệu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25,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6956" y="2264768"/>
            <a:ext cx="940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5957" y="2264769"/>
            <a:ext cx="9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4956" y="2264768"/>
            <a:ext cx="73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7287" y="2264768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51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6724462" y="2255046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11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9672700" y="2255046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61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6721" y="3100990"/>
            <a:ext cx="945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52,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hiệu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28,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6956" y="3779670"/>
            <a:ext cx="940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5957" y="3779671"/>
            <a:ext cx="9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4956" y="3779670"/>
            <a:ext cx="73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6699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37287" y="3779670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80</a:t>
            </a:r>
            <a:endParaRPr lang="en-GB" sz="3600" dirty="0"/>
          </a:p>
        </p:txBody>
      </p:sp>
      <p:sp>
        <p:nvSpPr>
          <p:cNvPr id="20" name="Rectangle 19"/>
          <p:cNvSpPr/>
          <p:nvPr/>
        </p:nvSpPr>
        <p:spPr>
          <a:xfrm>
            <a:off x="6724462" y="3769948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34</a:t>
            </a:r>
            <a:endParaRPr lang="en-GB" sz="3600" dirty="0"/>
          </a:p>
        </p:txBody>
      </p:sp>
      <p:sp>
        <p:nvSpPr>
          <p:cNvPr id="21" name="Rectangle 20"/>
          <p:cNvSpPr/>
          <p:nvPr/>
        </p:nvSpPr>
        <p:spPr>
          <a:xfrm>
            <a:off x="9672700" y="3769948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24</a:t>
            </a:r>
            <a:endParaRPr lang="en-GB" sz="3600" dirty="0"/>
          </a:p>
        </p:txBody>
      </p:sp>
      <p:sp>
        <p:nvSpPr>
          <p:cNvPr id="22" name="Oval 21"/>
          <p:cNvSpPr/>
          <p:nvPr/>
        </p:nvSpPr>
        <p:spPr>
          <a:xfrm>
            <a:off x="8972961" y="2207053"/>
            <a:ext cx="704046" cy="7040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972961" y="3738928"/>
            <a:ext cx="704046" cy="7040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606721" y="4747535"/>
            <a:ext cx="4164663" cy="1532334"/>
          </a:xfrm>
          <a:prstGeom prst="roundRect">
            <a:avLst/>
          </a:prstGeom>
          <a:solidFill>
            <a:schemeClr val="accent2">
              <a:alpha val="71000"/>
            </a:schemeClr>
          </a:solidFill>
          <a:ln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tìm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bị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2800" b="1" i="1" dirty="0">
                <a:latin typeface="SVN-Helvetica Neue" panose="02040603050506020204" pitchFamily="18" charset="0"/>
              </a:rPr>
              <a:t>, ta </a:t>
            </a:r>
            <a:r>
              <a:rPr lang="en-GB" sz="28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hiệu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</a:p>
          <a:p>
            <a:pPr algn="ctr"/>
            <a:r>
              <a:rPr lang="en-GB" sz="2800" b="1" i="1" dirty="0" err="1">
                <a:latin typeface="SVN-Helvetica Neue" panose="02040603050506020204" pitchFamily="18" charset="0"/>
              </a:rPr>
              <a:t>cộng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với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endParaRPr lang="en-GB" sz="2800" b="1" i="1" dirty="0">
              <a:latin typeface="SVN-Helvetica Neue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1114" y="4745649"/>
            <a:ext cx="4164663" cy="1532334"/>
          </a:xfrm>
          <a:prstGeom prst="roundRect">
            <a:avLst/>
          </a:prstGeom>
          <a:solidFill>
            <a:schemeClr val="accent2">
              <a:alpha val="71000"/>
            </a:schemeClr>
          </a:solidFill>
          <a:ln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err="1">
                <a:latin typeface="SVN-Helvetica Neue" panose="02040603050506020204" pitchFamily="18" charset="0"/>
              </a:rPr>
              <a:t>Muốn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tìm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2800" b="1" i="1" dirty="0">
                <a:latin typeface="SVN-Helvetica Neue" panose="02040603050506020204" pitchFamily="18" charset="0"/>
              </a:rPr>
              <a:t>, </a:t>
            </a:r>
          </a:p>
          <a:p>
            <a:pPr algn="ctr"/>
            <a:r>
              <a:rPr lang="en-GB" sz="2800" b="1" i="1" dirty="0">
                <a:latin typeface="SVN-Helvetica Neue" panose="02040603050506020204" pitchFamily="18" charset="0"/>
              </a:rPr>
              <a:t>ta </a:t>
            </a:r>
            <a:r>
              <a:rPr lang="en-GB" sz="2800" b="1" i="1" dirty="0" err="1">
                <a:latin typeface="SVN-Helvetica Neue" panose="02040603050506020204" pitchFamily="18" charset="0"/>
              </a:rPr>
              <a:t>lấy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số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bị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</a:p>
          <a:p>
            <a:pPr algn="ctr"/>
            <a:r>
              <a:rPr lang="en-GB" sz="2800" b="1" i="1" dirty="0" err="1">
                <a:latin typeface="SVN-Helvetica Neue" panose="02040603050506020204" pitchFamily="18" charset="0"/>
              </a:rPr>
              <a:t>trừ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đi</a:t>
            </a:r>
            <a:r>
              <a:rPr lang="en-GB" sz="2800" b="1" i="1" dirty="0">
                <a:latin typeface="SVN-Helvetica Neue" panose="02040603050506020204" pitchFamily="18" charset="0"/>
              </a:rPr>
              <a:t> </a:t>
            </a:r>
            <a:r>
              <a:rPr lang="en-GB" sz="2800" b="1" i="1" dirty="0" err="1">
                <a:latin typeface="SVN-Helvetica Neue" panose="02040603050506020204" pitchFamily="18" charset="0"/>
              </a:rPr>
              <a:t>hiệu</a:t>
            </a:r>
            <a:endParaRPr lang="en-GB" sz="2800" b="1" i="1" dirty="0">
              <a:latin typeface="SVN-Helvetica Neue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48" y="2272220"/>
            <a:ext cx="3354292" cy="54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558" y="688290"/>
            <a:ext cx="11133331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#9Slide07 SVNTransform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7500" y="41959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639" y="833924"/>
            <a:ext cx="10440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Lúc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đầu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64 con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vịt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.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Lúc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sau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vịt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ao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bơi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lội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vịt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còn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lại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24 con.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Hỏi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bao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nhiêu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vịt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ao</a:t>
            </a:r>
            <a:r>
              <a:rPr lang="en-GB" sz="32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3" y="2758528"/>
            <a:ext cx="5145205" cy="338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863504" y="2416502"/>
            <a:ext cx="5880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>
                <a:solidFill>
                  <a:srgbClr val="002060"/>
                </a:solidFill>
                <a:latin typeface="UTM Avo" panose="02040603050506020204" pitchFamily="18" charset="0"/>
              </a:rPr>
              <a:t>Tóm</a:t>
            </a:r>
            <a:r>
              <a:rPr lang="en-GB" sz="28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u="sng" dirty="0" err="1">
                <a:solidFill>
                  <a:srgbClr val="002060"/>
                </a:solidFill>
                <a:latin typeface="UTM Avo" panose="02040603050506020204" pitchFamily="18" charset="0"/>
              </a:rPr>
              <a:t>tắt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bờ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	: 64 con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vịt</a:t>
            </a:r>
            <a:endParaRPr lang="en-GB" sz="28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/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		: 24 con</a:t>
            </a:r>
          </a:p>
          <a:p>
            <a:pPr algn="just"/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Xuống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ao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			: … con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vịt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8677" y="4323107"/>
            <a:ext cx="5894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GB" sz="28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u="sng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GB" sz="2800" u="sng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vịt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xuống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ao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64 – 24 = 40 (con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vịt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                   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Đáp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UTM Avo" panose="02040603050506020204" pitchFamily="18" charset="0"/>
              </a:rPr>
              <a:t>: 40 con </a:t>
            </a:r>
            <a:r>
              <a:rPr lang="en-GB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vịt</a:t>
            </a:r>
            <a:endParaRPr lang="en-GB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1" y="619199"/>
            <a:ext cx="5639447" cy="3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641444"/>
            <a:ext cx="8551073" cy="4516109"/>
          </a:xfrm>
          <a:prstGeom prst="rect">
            <a:avLst/>
          </a:prstGeom>
        </p:spPr>
      </p:pic>
      <p:pic>
        <p:nvPicPr>
          <p:cNvPr id="5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3" y="2881627"/>
            <a:ext cx="4861219" cy="4108850"/>
          </a:xfrm>
          <a:prstGeom prst="rect">
            <a:avLst/>
          </a:prstGeom>
        </p:spPr>
      </p:pic>
      <p:pic>
        <p:nvPicPr>
          <p:cNvPr id="7" name="图片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02" y="47190"/>
            <a:ext cx="7330780" cy="9309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2165" y="1387490"/>
            <a:ext cx="658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hãy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nhé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tìm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tổng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           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kia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</a:p>
        </p:txBody>
      </p:sp>
      <p:pic>
        <p:nvPicPr>
          <p:cNvPr id="4" name="图片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3314465"/>
            <a:ext cx="2489663" cy="357054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89120" imgH="882720"/>
        </mc:Choice>
        <mc:Fallback>
          <p:control name="TextBox1" r:id="rId1" imgW="1689120" imgH="8827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69815" y="2412974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tìm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           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cộng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89120" imgH="882720"/>
        </mc:Choice>
        <mc:Fallback>
          <p:control name="TextBox1" r:id="rId1" imgW="1689120" imgH="8827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02380" y="2435601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tìm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          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GB" sz="4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GB" sz="44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85" y="3243620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6" y="3314466"/>
            <a:ext cx="4278074" cy="361595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89120" imgH="876240"/>
        </mc:Choice>
        <mc:Fallback>
          <p:control name="TextBox1" r:id="rId1" imgW="168912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31844" y="2706460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87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4" y="617897"/>
            <a:ext cx="10058400" cy="3185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8" y="1150243"/>
            <a:ext cx="1378643" cy="125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5" y="-90728"/>
            <a:ext cx="10297886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292619"/>
            <a:ext cx="3162564" cy="1105160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8325" y="2607497"/>
            <a:ext cx="2151918" cy="321418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2" y="4423777"/>
            <a:ext cx="2422378" cy="169468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93" b="94118" l="5640" r="9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t="32394" r="42351" b="32939"/>
          <a:stretch/>
        </p:blipFill>
        <p:spPr>
          <a:xfrm>
            <a:off x="4870479" y="3600448"/>
            <a:ext cx="3451860" cy="2377441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9666" r="15722" b="17999"/>
          <a:stretch/>
        </p:blipFill>
        <p:spPr>
          <a:xfrm>
            <a:off x="7371568" y="3709960"/>
            <a:ext cx="2338315" cy="2629090"/>
          </a:xfrm>
          <a:prstGeom prst="rect">
            <a:avLst/>
          </a:prstGeom>
        </p:spPr>
      </p:pic>
      <p:pic>
        <p:nvPicPr>
          <p:cNvPr id="11" name="Picture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1" y="3520439"/>
            <a:ext cx="2903220" cy="2903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9765" y="1730319"/>
            <a:ext cx="8734567" cy="3273534"/>
          </a:xfrm>
          <a:prstGeom prst="roundRect">
            <a:avLst/>
          </a:prstGeom>
          <a:solidFill>
            <a:schemeClr val="bg2">
              <a:alpha val="72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Nam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đang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rất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đúng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biến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mất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GB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4907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75 -0.00555 L 0.63607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07 -0.00555 L 0.81107 0.01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07 0.01806 L 1.2254 0.03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Điền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thích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vào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chỗ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dấu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chấm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hỏi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 + 45 = 80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35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C000"/>
                  </a:solidFill>
                  <a:latin typeface="UTM Zebrawood" panose="0204060305050602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55081" y="3490996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40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6"/>
                  </a:solidFill>
                  <a:latin typeface="UTM Zebrawood" panose="02040603050506020204" pitchFamily="18" charset="0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45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1"/>
                  </a:solidFill>
                  <a:latin typeface="UTM Zebrawood" panose="02040603050506020204" pitchFamily="18" charset="0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5081" y="4915024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6699"/>
                  </a:solidFill>
                  <a:latin typeface="UTM Zebrawood" panose="02040603050506020204" pitchFamily="18" charset="0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1983" y="-14486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3561961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796171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3145680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4714904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Điền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thích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vào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chỗ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dấu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chấm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hỏi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50 + ? = 90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40818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C000"/>
                  </a:solidFill>
                  <a:latin typeface="UTM Zebrawood" panose="0204060305050602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32305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30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6"/>
                  </a:solidFill>
                  <a:latin typeface="UTM Zebrawood" panose="02040603050506020204" pitchFamily="18" charset="0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35623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1"/>
                  </a:solidFill>
                  <a:latin typeface="UTM Zebrawood" panose="02040603050506020204" pitchFamily="18" charset="0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56333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40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6699"/>
                  </a:solidFill>
                  <a:latin typeface="UTM Zebrawood" panose="02040603050506020204" pitchFamily="18" charset="0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788" y="737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28" y="5093667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824559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86989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08157" y="3193677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1574 L 0.3336 0.014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hạng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biết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tổng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60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hạng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còn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lại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15.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15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C000"/>
                  </a:solidFill>
                  <a:latin typeface="UTM Zebrawood" panose="0204060305050602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6"/>
                  </a:solidFill>
                  <a:latin typeface="UTM Zebrawood" panose="02040603050506020204" pitchFamily="18" charset="0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45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1"/>
                  </a:solidFill>
                  <a:latin typeface="UTM Zebrawood" panose="02040603050506020204" pitchFamily="18" charset="0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6699"/>
                  </a:solidFill>
                  <a:latin typeface="UTM Zebrawood" panose="02040603050506020204" pitchFamily="18" charset="0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4399" y="103631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5087612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813166" y="3054026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58601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4727825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35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C000"/>
                  </a:solidFill>
                  <a:latin typeface="UTM Zebrawood" panose="02040603050506020204" pitchFamily="18" charset="0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6"/>
                  </a:solidFill>
                  <a:latin typeface="UTM Zebrawood" panose="02040603050506020204" pitchFamily="18" charset="0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45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chemeClr val="accent1"/>
                  </a:solidFill>
                  <a:latin typeface="UTM Zebrawood" panose="02040603050506020204" pitchFamily="18" charset="0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chemeClr val="accent5">
                      <a:lumMod val="50000"/>
                    </a:schemeClr>
                  </a:solidFill>
                  <a:latin typeface="UTM Avo" panose="02040603050506020204" pitchFamily="18" charset="0"/>
                </a:rPr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>
                  <a:solidFill>
                    <a:srgbClr val="FF6699"/>
                  </a:solidFill>
                  <a:latin typeface="UTM Zebrawood" panose="02040603050506020204" pitchFamily="18" charset="0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754" y="-78979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18" y="3495619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72810" y="4803168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46823" y="3128697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531722" y="4734822"/>
            <a:ext cx="2016566" cy="2130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1075" y="2199528"/>
            <a:ext cx="1022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hạng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biết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hạng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còn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lại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14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tổng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GB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76. </a:t>
            </a:r>
          </a:p>
        </p:txBody>
      </p:sp>
    </p:spTree>
    <p:extLst>
      <p:ext uri="{BB962C8B-B14F-4D97-AF65-F5344CB8AC3E}">
        <p14:creationId xmlns:p14="http://schemas.microsoft.com/office/powerpoint/2010/main" val="202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31705 -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16480"/>
            <a:ext cx="134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UTM Edwardian" panose="02040603050506020204" pitchFamily="18" charset="0"/>
              </a:rPr>
              <a:t>Toán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UTM Edwardian" panose="02040603050506020204" pitchFamily="18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5363" y="133043"/>
            <a:ext cx="1487606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#9Slide05 SVNClementine" panose="020F0502020204030203" pitchFamily="34" charset="0"/>
              </a:rPr>
              <a:t>Bài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#9Slide05 SVNClementine" panose="020F0502020204030203" pitchFamily="34" charset="0"/>
              </a:rPr>
              <a:t> 3: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r="21843"/>
          <a:stretch/>
        </p:blipFill>
        <p:spPr>
          <a:xfrm>
            <a:off x="3859997" y="-27833"/>
            <a:ext cx="6925651" cy="158240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19" y="5741894"/>
            <a:ext cx="2068741" cy="1116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89" y="1468728"/>
            <a:ext cx="6998815" cy="3981033"/>
          </a:xfrm>
          <a:prstGeom prst="rect">
            <a:avLst/>
          </a:prstGeom>
        </p:spPr>
      </p:pic>
      <p:pic>
        <p:nvPicPr>
          <p:cNvPr id="15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9275" y="3274044"/>
            <a:ext cx="2151918" cy="32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5345 0.0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4725" y="36522"/>
            <a:ext cx="5189220" cy="662940"/>
          </a:xfrm>
          <a:custGeom>
            <a:avLst/>
            <a:gdLst>
              <a:gd name="connsiteX0" fmla="*/ 0 w 5189220"/>
              <a:gd name="connsiteY0" fmla="*/ 0 h 651510"/>
              <a:gd name="connsiteX1" fmla="*/ 5189220 w 5189220"/>
              <a:gd name="connsiteY1" fmla="*/ 0 h 651510"/>
              <a:gd name="connsiteX2" fmla="*/ 5189220 w 5189220"/>
              <a:gd name="connsiteY2" fmla="*/ 651510 h 651510"/>
              <a:gd name="connsiteX3" fmla="*/ 0 w 5189220"/>
              <a:gd name="connsiteY3" fmla="*/ 651510 h 651510"/>
              <a:gd name="connsiteX4" fmla="*/ 0 w 5189220"/>
              <a:gd name="connsiteY4" fmla="*/ 0 h 651510"/>
              <a:gd name="connsiteX0" fmla="*/ 731520 w 5189220"/>
              <a:gd name="connsiteY0" fmla="*/ 0 h 662940"/>
              <a:gd name="connsiteX1" fmla="*/ 5189220 w 5189220"/>
              <a:gd name="connsiteY1" fmla="*/ 11430 h 662940"/>
              <a:gd name="connsiteX2" fmla="*/ 5189220 w 5189220"/>
              <a:gd name="connsiteY2" fmla="*/ 662940 h 662940"/>
              <a:gd name="connsiteX3" fmla="*/ 0 w 5189220"/>
              <a:gd name="connsiteY3" fmla="*/ 662940 h 662940"/>
              <a:gd name="connsiteX4" fmla="*/ 731520 w 5189220"/>
              <a:gd name="connsiteY4" fmla="*/ 0 h 662940"/>
              <a:gd name="connsiteX0" fmla="*/ 731520 w 5189220"/>
              <a:gd name="connsiteY0" fmla="*/ 0 h 662940"/>
              <a:gd name="connsiteX1" fmla="*/ 4526280 w 5189220"/>
              <a:gd name="connsiteY1" fmla="*/ 11430 h 662940"/>
              <a:gd name="connsiteX2" fmla="*/ 5189220 w 5189220"/>
              <a:gd name="connsiteY2" fmla="*/ 662940 h 662940"/>
              <a:gd name="connsiteX3" fmla="*/ 0 w 5189220"/>
              <a:gd name="connsiteY3" fmla="*/ 662940 h 662940"/>
              <a:gd name="connsiteX4" fmla="*/ 731520 w 518922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9220" h="662940">
                <a:moveTo>
                  <a:pt x="731520" y="0"/>
                </a:moveTo>
                <a:lnTo>
                  <a:pt x="4526280" y="11430"/>
                </a:lnTo>
                <a:lnTo>
                  <a:pt x="5189220" y="662940"/>
                </a:lnTo>
                <a:lnTo>
                  <a:pt x="0" y="662940"/>
                </a:lnTo>
                <a:lnTo>
                  <a:pt x="7315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60070" y="630882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Kiến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năng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hạng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mối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hệ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Vận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tế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liên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lực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Thống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tế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liên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cộng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HS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rèn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lực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tư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duy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lập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luận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lực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giao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quyết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vấn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đề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Phẩm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chất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Bồi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dưỡng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phẩm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chất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trách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nhiệm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trung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80193"/>
            <a:ext cx="4674870" cy="5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71494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1026</Words>
  <Application>Microsoft Office PowerPoint</Application>
  <PresentationFormat>Widescreen</PresentationFormat>
  <Paragraphs>193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UTM Zebrawood</vt:lpstr>
      <vt:lpstr>#9Slide05 SVNClementine</vt:lpstr>
      <vt:lpstr>Calibri Light</vt:lpstr>
      <vt:lpstr>UTM Edwardian</vt:lpstr>
      <vt:lpstr>Cambria Math</vt:lpstr>
      <vt:lpstr>UTM Avo</vt:lpstr>
      <vt:lpstr>Arial</vt:lpstr>
      <vt:lpstr>#9Slide04 Vollkorn Black</vt:lpstr>
      <vt:lpstr>SVN-Helvetica Neue</vt:lpstr>
      <vt:lpstr>#9Slide07 HoneyCream</vt:lpstr>
      <vt:lpstr>Calibri</vt:lpstr>
      <vt:lpstr>#9Slide07 SVNTransformer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anh đoàn</cp:lastModifiedBy>
  <cp:revision>66</cp:revision>
  <dcterms:created xsi:type="dcterms:W3CDTF">2022-07-13T14:25:33Z</dcterms:created>
  <dcterms:modified xsi:type="dcterms:W3CDTF">2024-09-13T03:00:56Z</dcterms:modified>
</cp:coreProperties>
</file>