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handoutMasterIdLst>
    <p:handoutMasterId r:id="rId34"/>
  </p:handoutMasterIdLst>
  <p:sldIdLst>
    <p:sldId id="257" r:id="rId3"/>
    <p:sldId id="466" r:id="rId4"/>
    <p:sldId id="273" r:id="rId5"/>
    <p:sldId id="489" r:id="rId6"/>
    <p:sldId id="436" r:id="rId7"/>
    <p:sldId id="437" r:id="rId8"/>
    <p:sldId id="413" r:id="rId9"/>
    <p:sldId id="311" r:id="rId10"/>
    <p:sldId id="327" r:id="rId11"/>
    <p:sldId id="442" r:id="rId12"/>
    <p:sldId id="420" r:id="rId13"/>
    <p:sldId id="445" r:id="rId14"/>
    <p:sldId id="472" r:id="rId15"/>
    <p:sldId id="448" r:id="rId16"/>
    <p:sldId id="449" r:id="rId17"/>
    <p:sldId id="474" r:id="rId18"/>
    <p:sldId id="476" r:id="rId19"/>
    <p:sldId id="481" r:id="rId20"/>
    <p:sldId id="478" r:id="rId21"/>
    <p:sldId id="454" r:id="rId22"/>
    <p:sldId id="482" r:id="rId23"/>
    <p:sldId id="483" r:id="rId24"/>
    <p:sldId id="459" r:id="rId25"/>
    <p:sldId id="488" r:id="rId26"/>
    <p:sldId id="484" r:id="rId27"/>
    <p:sldId id="485" r:id="rId28"/>
    <p:sldId id="461" r:id="rId29"/>
    <p:sldId id="486" r:id="rId30"/>
    <p:sldId id="487" r:id="rId31"/>
    <p:sldId id="289" r:id="rId32"/>
  </p:sldIdLst>
  <p:sldSz cx="9144000" cy="5143500" type="screen16x9"/>
  <p:notesSz cx="7010400" cy="92964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008000"/>
    <a:srgbClr val="66FF33"/>
    <a:srgbClr val="CC66FF"/>
    <a:srgbClr val="FF00FF"/>
    <a:srgbClr val="00FFFF"/>
    <a:srgbClr val="00FF00"/>
    <a:srgbClr val="CC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4660"/>
  </p:normalViewPr>
  <p:slideViewPr>
    <p:cSldViewPr snapToGrid="0">
      <p:cViewPr varScale="1">
        <p:scale>
          <a:sx n="85" d="100"/>
          <a:sy n="85" d="100"/>
        </p:scale>
        <p:origin x="672" y="52"/>
      </p:cViewPr>
      <p:guideLst>
        <p:guide orient="horz" pos="1620"/>
        <p:guide pos="2880"/>
      </p:guideLst>
    </p:cSldViewPr>
  </p:slideViewPr>
  <p:notesTextViewPr>
    <p:cViewPr>
      <p:scale>
        <a:sx n="3" d="2"/>
        <a:sy n="3" d="2"/>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9B84EA-7D68-4D60-9CB1-D50884785D1C}" type="datetimeFigureOut">
              <a:rPr lang="zh-CN" altLang="en-US" smtClean="0"/>
              <a:pPr/>
              <a:t>2023/12/4</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05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5648A-8057-441C-8486-1AFC06DCE09F}" type="datetimeFigureOut">
              <a:rPr lang="zh-CN" altLang="en-US" smtClean="0"/>
              <a:pPr/>
              <a:t>2023/12/4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F6CAB-9A0A-4926-864A-6FF66F165620}" type="slidenum">
              <a:rPr lang="zh-CN" altLang="en-US" smtClean="0"/>
              <a:pPr/>
              <a:t>‹#›</a:t>
            </a:fld>
            <a:endParaRPr lang="zh-CN" altLang="en-US"/>
          </a:p>
        </p:txBody>
      </p:sp>
    </p:spTree>
    <p:extLst>
      <p:ext uri="{BB962C8B-B14F-4D97-AF65-F5344CB8AC3E}">
        <p14:creationId xmlns:p14="http://schemas.microsoft.com/office/powerpoint/2010/main" val="21041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a:t>
            </a:fld>
            <a:endParaRPr lang="zh-CN" altLang="en-US"/>
          </a:p>
        </p:txBody>
      </p:sp>
    </p:spTree>
    <p:extLst>
      <p:ext uri="{BB962C8B-B14F-4D97-AF65-F5344CB8AC3E}">
        <p14:creationId xmlns:p14="http://schemas.microsoft.com/office/powerpoint/2010/main" val="33950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533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95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155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20</a:t>
            </a:fld>
            <a:endParaRPr lang="zh-CN" altLang="en-US"/>
          </a:p>
        </p:txBody>
      </p:sp>
    </p:spTree>
    <p:extLst>
      <p:ext uri="{BB962C8B-B14F-4D97-AF65-F5344CB8AC3E}">
        <p14:creationId xmlns:p14="http://schemas.microsoft.com/office/powerpoint/2010/main" val="1878584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21</a:t>
            </a:fld>
            <a:endParaRPr lang="zh-CN" altLang="en-US"/>
          </a:p>
        </p:txBody>
      </p:sp>
    </p:spTree>
    <p:extLst>
      <p:ext uri="{BB962C8B-B14F-4D97-AF65-F5344CB8AC3E}">
        <p14:creationId xmlns:p14="http://schemas.microsoft.com/office/powerpoint/2010/main" val="342473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22</a:t>
            </a:fld>
            <a:endParaRPr lang="zh-CN" altLang="en-US"/>
          </a:p>
        </p:txBody>
      </p:sp>
    </p:spTree>
    <p:extLst>
      <p:ext uri="{BB962C8B-B14F-4D97-AF65-F5344CB8AC3E}">
        <p14:creationId xmlns:p14="http://schemas.microsoft.com/office/powerpoint/2010/main" val="196100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23</a:t>
            </a:fld>
            <a:endParaRPr lang="zh-CN" altLang="en-US"/>
          </a:p>
        </p:txBody>
      </p:sp>
    </p:spTree>
    <p:extLst>
      <p:ext uri="{BB962C8B-B14F-4D97-AF65-F5344CB8AC3E}">
        <p14:creationId xmlns:p14="http://schemas.microsoft.com/office/powerpoint/2010/main" val="391241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24</a:t>
            </a:fld>
            <a:endParaRPr lang="zh-CN" altLang="en-US"/>
          </a:p>
        </p:txBody>
      </p:sp>
    </p:spTree>
    <p:extLst>
      <p:ext uri="{BB962C8B-B14F-4D97-AF65-F5344CB8AC3E}">
        <p14:creationId xmlns:p14="http://schemas.microsoft.com/office/powerpoint/2010/main" val="1682763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25</a:t>
            </a:fld>
            <a:endParaRPr lang="zh-CN" altLang="en-US"/>
          </a:p>
        </p:txBody>
      </p:sp>
    </p:spTree>
    <p:extLst>
      <p:ext uri="{BB962C8B-B14F-4D97-AF65-F5344CB8AC3E}">
        <p14:creationId xmlns:p14="http://schemas.microsoft.com/office/powerpoint/2010/main" val="108289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26</a:t>
            </a:fld>
            <a:endParaRPr lang="zh-CN" altLang="en-US"/>
          </a:p>
        </p:txBody>
      </p:sp>
    </p:spTree>
    <p:extLst>
      <p:ext uri="{BB962C8B-B14F-4D97-AF65-F5344CB8AC3E}">
        <p14:creationId xmlns:p14="http://schemas.microsoft.com/office/powerpoint/2010/main" val="6349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4</a:t>
            </a:fld>
            <a:endParaRPr lang="zh-CN" altLang="en-US"/>
          </a:p>
        </p:txBody>
      </p:sp>
    </p:spTree>
    <p:extLst>
      <p:ext uri="{BB962C8B-B14F-4D97-AF65-F5344CB8AC3E}">
        <p14:creationId xmlns:p14="http://schemas.microsoft.com/office/powerpoint/2010/main" val="349948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27</a:t>
            </a:fld>
            <a:endParaRPr lang="zh-CN" altLang="en-US"/>
          </a:p>
        </p:txBody>
      </p:sp>
    </p:spTree>
    <p:extLst>
      <p:ext uri="{BB962C8B-B14F-4D97-AF65-F5344CB8AC3E}">
        <p14:creationId xmlns:p14="http://schemas.microsoft.com/office/powerpoint/2010/main" val="324626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28</a:t>
            </a:fld>
            <a:endParaRPr lang="zh-CN" altLang="en-US"/>
          </a:p>
        </p:txBody>
      </p:sp>
    </p:spTree>
    <p:extLst>
      <p:ext uri="{BB962C8B-B14F-4D97-AF65-F5344CB8AC3E}">
        <p14:creationId xmlns:p14="http://schemas.microsoft.com/office/powerpoint/2010/main" val="1727032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29</a:t>
            </a:fld>
            <a:endParaRPr lang="zh-CN" altLang="en-US"/>
          </a:p>
        </p:txBody>
      </p:sp>
    </p:spTree>
    <p:extLst>
      <p:ext uri="{BB962C8B-B14F-4D97-AF65-F5344CB8AC3E}">
        <p14:creationId xmlns:p14="http://schemas.microsoft.com/office/powerpoint/2010/main" val="2006366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30</a:t>
            </a:fld>
            <a:endParaRPr lang="zh-CN" altLang="en-US"/>
          </a:p>
        </p:txBody>
      </p:sp>
    </p:spTree>
    <p:extLst>
      <p:ext uri="{BB962C8B-B14F-4D97-AF65-F5344CB8AC3E}">
        <p14:creationId xmlns:p14="http://schemas.microsoft.com/office/powerpoint/2010/main" val="85485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7</a:t>
            </a:fld>
            <a:endParaRPr lang="zh-CN" altLang="en-US"/>
          </a:p>
        </p:txBody>
      </p:sp>
    </p:spTree>
    <p:extLst>
      <p:ext uri="{BB962C8B-B14F-4D97-AF65-F5344CB8AC3E}">
        <p14:creationId xmlns:p14="http://schemas.microsoft.com/office/powerpoint/2010/main" val="343001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8</a:t>
            </a:fld>
            <a:endParaRPr lang="zh-CN" altLang="en-US"/>
          </a:p>
        </p:txBody>
      </p:sp>
    </p:spTree>
    <p:extLst>
      <p:ext uri="{BB962C8B-B14F-4D97-AF65-F5344CB8AC3E}">
        <p14:creationId xmlns:p14="http://schemas.microsoft.com/office/powerpoint/2010/main" val="185202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11</a:t>
            </a:fld>
            <a:endParaRPr lang="zh-CN" altLang="en-US"/>
          </a:p>
        </p:txBody>
      </p:sp>
    </p:spTree>
    <p:extLst>
      <p:ext uri="{BB962C8B-B14F-4D97-AF65-F5344CB8AC3E}">
        <p14:creationId xmlns:p14="http://schemas.microsoft.com/office/powerpoint/2010/main" val="14839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12</a:t>
            </a:fld>
            <a:endParaRPr lang="zh-CN" altLang="en-US"/>
          </a:p>
        </p:txBody>
      </p:sp>
    </p:spTree>
    <p:extLst>
      <p:ext uri="{BB962C8B-B14F-4D97-AF65-F5344CB8AC3E}">
        <p14:creationId xmlns:p14="http://schemas.microsoft.com/office/powerpoint/2010/main" val="314381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829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14</a:t>
            </a:fld>
            <a:endParaRPr lang="zh-CN" altLang="en-US"/>
          </a:p>
        </p:txBody>
      </p:sp>
    </p:spTree>
    <p:extLst>
      <p:ext uri="{BB962C8B-B14F-4D97-AF65-F5344CB8AC3E}">
        <p14:creationId xmlns:p14="http://schemas.microsoft.com/office/powerpoint/2010/main" val="384940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15</a:t>
            </a:fld>
            <a:endParaRPr lang="zh-CN" altLang="en-US"/>
          </a:p>
        </p:txBody>
      </p:sp>
    </p:spTree>
    <p:extLst>
      <p:ext uri="{BB962C8B-B14F-4D97-AF65-F5344CB8AC3E}">
        <p14:creationId xmlns:p14="http://schemas.microsoft.com/office/powerpoint/2010/main" val="172324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2023/12/4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2023/12/4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2023/12/4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331E843-037B-44F2-955F-192FDC5ADDB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1686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2E662B-821D-420B-AFB2-A880CEF2350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39194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EDE7C9-C386-4DAC-A719-70567361A53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7648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A7D8884-8FF0-45CD-B049-1D8FC558B58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2802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FD208A-4512-495E-83EF-5E2286BB7FD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7963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F987249-648C-40D6-BD82-9085689D708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2565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62C248-37FD-43E2-850D-10AA625B3A2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5603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33DD98D-2398-405B-B8CF-C65BFEEEC05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352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2023/12/4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F82B3E-DE90-410B-A5E7-542A9C6B3A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1276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49EAEF-0DDD-4165-8217-E82844DB716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2791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343C1B-B7E1-4F6E-9206-02D37F2E7E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335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2023/12/4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2023/12/4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pPr/>
              <a:t>2023/12/4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pPr/>
              <a:t>2023/12/4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pPr/>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3645612"/>
            <a:ext cx="9144001" cy="14992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2023/12/4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2023/12/4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16EE7D-276B-4CA8-9C22-89EEC56C6BE5}" type="datetimeFigureOut">
              <a:rPr lang="zh-CN" altLang="en-US" smtClean="0"/>
              <a:pPr/>
              <a:t>2023/12/4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CC75A5-5D54-41D7-824F-98141794C6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defRPr/>
            </a:pPr>
            <a:fld id="{77F4C1E1-DE92-4401-B54A-CA013F265AC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5463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C0325518-2F7D-4F2F-A352-96271AFDA392}"/>
              </a:ext>
            </a:extLst>
          </p:cNvPr>
          <p:cNvSpPr/>
          <p:nvPr/>
        </p:nvSpPr>
        <p:spPr>
          <a:xfrm>
            <a:off x="1278396" y="1409411"/>
            <a:ext cx="1160777" cy="1160777"/>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Oval 20">
            <a:extLst>
              <a:ext uri="{FF2B5EF4-FFF2-40B4-BE49-F238E27FC236}">
                <a16:creationId xmlns:a16="http://schemas.microsoft.com/office/drawing/2014/main" id="{218DF5D8-F399-410C-8784-70115665CF19}"/>
              </a:ext>
            </a:extLst>
          </p:cNvPr>
          <p:cNvSpPr/>
          <p:nvPr/>
        </p:nvSpPr>
        <p:spPr>
          <a:xfrm>
            <a:off x="3089078" y="1419761"/>
            <a:ext cx="1160777" cy="1160777"/>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Oval 21">
            <a:extLst>
              <a:ext uri="{FF2B5EF4-FFF2-40B4-BE49-F238E27FC236}">
                <a16:creationId xmlns:a16="http://schemas.microsoft.com/office/drawing/2014/main" id="{28501CB9-3D48-4B08-A5AD-77E87F6419EE}"/>
              </a:ext>
            </a:extLst>
          </p:cNvPr>
          <p:cNvSpPr/>
          <p:nvPr/>
        </p:nvSpPr>
        <p:spPr>
          <a:xfrm>
            <a:off x="4899760" y="1409411"/>
            <a:ext cx="1160777" cy="1160777"/>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Oval 22">
            <a:extLst>
              <a:ext uri="{FF2B5EF4-FFF2-40B4-BE49-F238E27FC236}">
                <a16:creationId xmlns:a16="http://schemas.microsoft.com/office/drawing/2014/main" id="{849C8A21-D062-4203-943D-349B818F5A7E}"/>
              </a:ext>
            </a:extLst>
          </p:cNvPr>
          <p:cNvSpPr/>
          <p:nvPr/>
        </p:nvSpPr>
        <p:spPr>
          <a:xfrm>
            <a:off x="6710443" y="1409411"/>
            <a:ext cx="1160777" cy="1160777"/>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4" name="Picture 23">
            <a:extLst>
              <a:ext uri="{FF2B5EF4-FFF2-40B4-BE49-F238E27FC236}">
                <a16:creationId xmlns:a16="http://schemas.microsoft.com/office/drawing/2014/main" id="{C2A21620-A305-459F-8256-537473570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753" y="1523415"/>
            <a:ext cx="814489" cy="814489"/>
          </a:xfrm>
          <a:prstGeom prst="rect">
            <a:avLst/>
          </a:prstGeom>
        </p:spPr>
      </p:pic>
      <p:pic>
        <p:nvPicPr>
          <p:cNvPr id="25" name="Picture 24">
            <a:extLst>
              <a:ext uri="{FF2B5EF4-FFF2-40B4-BE49-F238E27FC236}">
                <a16:creationId xmlns:a16="http://schemas.microsoft.com/office/drawing/2014/main" id="{8B10A486-1450-4A86-8C16-B1FB52E25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475" y="1568124"/>
            <a:ext cx="814489" cy="814489"/>
          </a:xfrm>
          <a:prstGeom prst="rect">
            <a:avLst/>
          </a:prstGeom>
        </p:spPr>
      </p:pic>
      <p:pic>
        <p:nvPicPr>
          <p:cNvPr id="26" name="Picture 25">
            <a:extLst>
              <a:ext uri="{FF2B5EF4-FFF2-40B4-BE49-F238E27FC236}">
                <a16:creationId xmlns:a16="http://schemas.microsoft.com/office/drawing/2014/main" id="{6AD55C5B-EB12-40D3-B610-D569C5F8A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167" y="1582554"/>
            <a:ext cx="814489" cy="814489"/>
          </a:xfrm>
          <a:prstGeom prst="rect">
            <a:avLst/>
          </a:prstGeom>
        </p:spPr>
      </p:pic>
      <p:pic>
        <p:nvPicPr>
          <p:cNvPr id="27" name="Picture 26">
            <a:extLst>
              <a:ext uri="{FF2B5EF4-FFF2-40B4-BE49-F238E27FC236}">
                <a16:creationId xmlns:a16="http://schemas.microsoft.com/office/drawing/2014/main" id="{852C6A0B-784A-47B3-9F15-83C07BBD0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78" y="1611338"/>
            <a:ext cx="814489" cy="814489"/>
          </a:xfrm>
          <a:prstGeom prst="rect">
            <a:avLst/>
          </a:prstGeom>
        </p:spPr>
      </p:pic>
      <p:sp>
        <p:nvSpPr>
          <p:cNvPr id="28" name="Rectangle: Rounded Corners 27">
            <a:extLst>
              <a:ext uri="{FF2B5EF4-FFF2-40B4-BE49-F238E27FC236}">
                <a16:creationId xmlns:a16="http://schemas.microsoft.com/office/drawing/2014/main" id="{479117E4-BCE1-42B7-A294-924239BD1D9F}"/>
              </a:ext>
            </a:extLst>
          </p:cNvPr>
          <p:cNvSpPr/>
          <p:nvPr/>
        </p:nvSpPr>
        <p:spPr>
          <a:xfrm>
            <a:off x="1059216" y="2571749"/>
            <a:ext cx="1599136" cy="1732061"/>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Chuẩn</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bị</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đầy</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sách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vở</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đồ</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dùng</a:t>
            </a:r>
            <a:endParaRPr lang="zh-CN" altLang="en-US" sz="2100" dirty="0">
              <a:solidFill>
                <a:schemeClr val="tx2">
                  <a:lumMod val="50000"/>
                </a:schemeClr>
              </a:solidFill>
              <a:latin typeface="VL Fourth Medium" panose="00000600000000000000" pitchFamily="50" charset="0"/>
              <a:sym typeface="+mn-ea"/>
            </a:endParaRPr>
          </a:p>
        </p:txBody>
      </p:sp>
      <p:sp>
        <p:nvSpPr>
          <p:cNvPr id="29" name="Rectangle: Rounded Corners 28">
            <a:extLst>
              <a:ext uri="{FF2B5EF4-FFF2-40B4-BE49-F238E27FC236}">
                <a16:creationId xmlns:a16="http://schemas.microsoft.com/office/drawing/2014/main" id="{DC25985F-D861-459C-83A9-75A72234D9CA}"/>
              </a:ext>
            </a:extLst>
          </p:cNvPr>
          <p:cNvSpPr/>
          <p:nvPr/>
        </p:nvSpPr>
        <p:spPr>
          <a:xfrm>
            <a:off x="2869899" y="2571749"/>
            <a:ext cx="1599136" cy="1732061"/>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Tập</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trung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lắng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nghe</a:t>
            </a:r>
            <a:endParaRPr lang="zh-CN" altLang="en-US" sz="2100" dirty="0">
              <a:solidFill>
                <a:schemeClr val="tx2">
                  <a:lumMod val="50000"/>
                </a:schemeClr>
              </a:solidFill>
              <a:latin typeface="VL Fourth Medium" panose="00000600000000000000" pitchFamily="50" charset="0"/>
              <a:sym typeface="+mn-ea"/>
            </a:endParaRPr>
          </a:p>
        </p:txBody>
      </p:sp>
      <p:sp>
        <p:nvSpPr>
          <p:cNvPr id="30" name="Rectangle: Rounded Corners 29">
            <a:extLst>
              <a:ext uri="{FF2B5EF4-FFF2-40B4-BE49-F238E27FC236}">
                <a16:creationId xmlns:a16="http://schemas.microsoft.com/office/drawing/2014/main" id="{DEA24189-10E9-4B13-9AF2-338752983AA8}"/>
              </a:ext>
            </a:extLst>
          </p:cNvPr>
          <p:cNvSpPr/>
          <p:nvPr/>
        </p:nvSpPr>
        <p:spPr>
          <a:xfrm>
            <a:off x="4680581" y="2571749"/>
            <a:ext cx="1599136" cy="173206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Chủ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động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ghi</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chép</a:t>
            </a:r>
            <a:endParaRPr lang="zh-CN" altLang="en-US" sz="2100" dirty="0">
              <a:solidFill>
                <a:schemeClr val="tx2">
                  <a:lumMod val="50000"/>
                </a:schemeClr>
              </a:solidFill>
              <a:latin typeface="VL Fourth Medium" panose="00000600000000000000" pitchFamily="50" charset="0"/>
              <a:sym typeface="+mn-ea"/>
            </a:endParaRPr>
          </a:p>
        </p:txBody>
      </p:sp>
      <p:sp>
        <p:nvSpPr>
          <p:cNvPr id="31" name="Rectangle: Rounded Corners 30">
            <a:extLst>
              <a:ext uri="{FF2B5EF4-FFF2-40B4-BE49-F238E27FC236}">
                <a16:creationId xmlns:a16="http://schemas.microsoft.com/office/drawing/2014/main" id="{304FF7AF-1AE5-4376-8819-AD2C5395A1F5}"/>
              </a:ext>
            </a:extLst>
          </p:cNvPr>
          <p:cNvSpPr/>
          <p:nvPr/>
        </p:nvSpPr>
        <p:spPr>
          <a:xfrm>
            <a:off x="6491263" y="2571751"/>
            <a:ext cx="1599136" cy="1732061"/>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Thực</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hành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yêu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cầu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của</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giáo</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viên</a:t>
            </a:r>
            <a:endParaRPr lang="zh-CN" altLang="en-US" sz="2100" dirty="0">
              <a:solidFill>
                <a:schemeClr val="tx2">
                  <a:lumMod val="50000"/>
                </a:schemeClr>
              </a:solidFill>
              <a:latin typeface="VL Fourth Medium" panose="00000600000000000000" pitchFamily="50" charset="0"/>
              <a:sym typeface="+mn-ea"/>
            </a:endParaRPr>
          </a:p>
        </p:txBody>
      </p:sp>
      <p:cxnSp>
        <p:nvCxnSpPr>
          <p:cNvPr id="15" name="Straight Connector 14"/>
          <p:cNvCxnSpPr/>
          <p:nvPr/>
        </p:nvCxnSpPr>
        <p:spPr>
          <a:xfrm>
            <a:off x="0" y="467645"/>
            <a:ext cx="9144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375402" y="214810"/>
            <a:ext cx="6393197" cy="510778"/>
          </a:xfrm>
          <a:prstGeom prst="roundRect">
            <a:avLst/>
          </a:prstGeom>
          <a:solidFill>
            <a:srgbClr val="257A14"/>
          </a:solidFill>
          <a:effectLst>
            <a:outerShdw blurRad="76200" dir="18900000" sy="23000" kx="-1200000" algn="bl" rotWithShape="0">
              <a:prstClr val="black">
                <a:alpha val="20000"/>
              </a:prstClr>
            </a:outerShdw>
          </a:effectLst>
        </p:spPr>
        <p:txBody>
          <a:bodyPr wrap="square" rtlCol="0">
            <a:spAutoFit/>
          </a:bodyPr>
          <a:lstStyle/>
          <a:p>
            <a:pPr algn="ctr"/>
            <a:r>
              <a:rPr lang="en-US" altLang="zh-CN" sz="2400" b="1" spc="450" dirty="0">
                <a:solidFill>
                  <a:prstClr val="white"/>
                </a:solidFill>
                <a:latin typeface="Times New Roman" panose="02020603050405020304" pitchFamily="18" charset="0"/>
                <a:cs typeface="Times New Roman" panose="02020603050405020304" pitchFamily="18" charset="0"/>
                <a:sym typeface="+mn-lt"/>
              </a:rPr>
              <a:t>YÊU CẦU THAM GIA TIẾT HỌC</a:t>
            </a:r>
            <a:endParaRPr lang="zh-CN" altLang="en-US" sz="2400" b="1" spc="450" dirty="0">
              <a:solidFill>
                <a:prstClr val="whit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07134866"/>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325" y="983955"/>
            <a:ext cx="4988865" cy="954107"/>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p>
          <a:p>
            <a:pPr algn="ctr"/>
            <a:r>
              <a:rPr lang="en-US" sz="2800" dirty="0">
                <a:latin typeface="Times New Roman" panose="02020603050405020304" pitchFamily="18" charset="0"/>
                <a:cs typeface="Times New Roman" panose="02020603050405020304" pitchFamily="18" charset="0"/>
              </a:rPr>
              <a:t>Hoang,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A786850-2C63-4497-AF0E-1405A3B141E3}"/>
              </a:ext>
            </a:extLst>
          </p:cNvPr>
          <p:cNvSpPr/>
          <p:nvPr/>
        </p:nvSpPr>
        <p:spPr>
          <a:xfrm>
            <a:off x="333744" y="191377"/>
            <a:ext cx="1315360" cy="523220"/>
          </a:xfrm>
          <a:prstGeom prst="rect">
            <a:avLst/>
          </a:prstGeom>
        </p:spPr>
        <p:txBody>
          <a:bodyPr wrap="none">
            <a:spAutoFit/>
          </a:bodyPr>
          <a:lstStyle/>
          <a:p>
            <a:r>
              <a:rPr lang="en-US" sz="2800" b="1" dirty="0" err="1">
                <a:solidFill>
                  <a:srgbClr val="0033CC"/>
                </a:solidFill>
                <a:latin typeface="Times New Roman" panose="02020603050405020304" pitchFamily="18" charset="0"/>
                <a:cs typeface="Times New Roman" panose="02020603050405020304" pitchFamily="18" charset="0"/>
              </a:rPr>
              <a:t>Truông</a:t>
            </a:r>
            <a:endParaRPr lang="en-US" sz="28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71" y="1679943"/>
            <a:ext cx="4542465" cy="3406849"/>
          </a:xfrm>
          <a:prstGeom prst="rect">
            <a:avLst/>
          </a:prstGeom>
        </p:spPr>
      </p:pic>
    </p:spTree>
    <p:extLst>
      <p:ext uri="{BB962C8B-B14F-4D97-AF65-F5344CB8AC3E}">
        <p14:creationId xmlns:p14="http://schemas.microsoft.com/office/powerpoint/2010/main" val="101670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0"/>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FF0000"/>
                </a:solidFill>
                <a:latin typeface="Times New Roman" pitchFamily="18" charset="0"/>
                <a:cs typeface="Times New Roman" pitchFamily="18" charset="0"/>
              </a:rPr>
              <a:t>TÌM HIỂU BÀI</a:t>
            </a:r>
          </a:p>
        </p:txBody>
      </p:sp>
      <p:sp>
        <p:nvSpPr>
          <p:cNvPr id="2" name="Cloud Callout 1"/>
          <p:cNvSpPr/>
          <p:nvPr/>
        </p:nvSpPr>
        <p:spPr>
          <a:xfrm>
            <a:off x="2019992" y="986360"/>
            <a:ext cx="5680219" cy="309062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1:</a:t>
            </a:r>
            <a:r>
              <a:rPr lang="en-US" sz="66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sao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ngày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xưa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người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dưới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Lĩnh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bỏ</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nghề</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đánh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kiếm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củi</a:t>
            </a:r>
            <a:r>
              <a:rPr lang="en-US" sz="2800" dirty="0">
                <a:solidFill>
                  <a:srgbClr val="0033CC"/>
                </a:solidFill>
                <a:latin typeface="Times New Roman" panose="02020603050405020304" pitchFamily="18" charset="0"/>
                <a:cs typeface="Times New Roman" panose="02020603050405020304" pitchFamily="18" charset="0"/>
              </a:rPr>
              <a:t>?</a:t>
            </a:r>
            <a:endParaRPr lang="en-US" sz="6600" dirty="0">
              <a:solidFill>
                <a:srgbClr val="0033CC"/>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1503607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C0508FB7-C6C7-41A3-B743-5AE75B5CC2F2}"/>
              </a:ext>
            </a:extLst>
          </p:cNvPr>
          <p:cNvSpPr txBox="1">
            <a:spLocks noChangeArrowheads="1"/>
          </p:cNvSpPr>
          <p:nvPr/>
        </p:nvSpPr>
        <p:spPr bwMode="auto">
          <a:xfrm>
            <a:off x="487363" y="549867"/>
            <a:ext cx="8839200" cy="67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lnSpc>
                <a:spcPct val="114000"/>
              </a:lnSpc>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1:</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E37635E-CE5D-44EB-9CE1-FCF381A91361}"/>
              </a:ext>
            </a:extLst>
          </p:cNvPr>
          <p:cNvSpPr/>
          <p:nvPr/>
        </p:nvSpPr>
        <p:spPr>
          <a:xfrm>
            <a:off x="218457" y="1573792"/>
            <a:ext cx="8925543" cy="1355499"/>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Vì</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thuyền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bè</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bị</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bão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cuốn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mất</a:t>
            </a:r>
            <a:r>
              <a:rPr lang="en-US" alt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6003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019992" y="986360"/>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a:solidFill>
                  <a:srgbClr val="0033CC"/>
                </a:solidFill>
                <a:latin typeface="Times New Roman" panose="02020603050405020304" pitchFamily="18" charset="0"/>
                <a:cs typeface="Times New Roman" panose="02020603050405020304" pitchFamily="18" charset="0"/>
              </a:rPr>
              <a:t>Vì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sao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ý </a:t>
            </a:r>
            <a:r>
              <a:rPr lang="en-US" sz="2800" dirty="0" err="1">
                <a:solidFill>
                  <a:srgbClr val="0033CC"/>
                </a:solidFill>
                <a:latin typeface="Times New Roman" panose="02020603050405020304" pitchFamily="18" charset="0"/>
                <a:cs typeface="Times New Roman" panose="02020603050405020304" pitchFamily="18" charset="0"/>
              </a:rPr>
              <a:t>định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ghép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thành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bậc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thang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08449573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a16="http://schemas.microsoft.com/office/drawing/2014/main" id="{0932C554-3F67-4F42-B372-EB781478ACAE}"/>
              </a:ext>
            </a:extLst>
          </p:cNvPr>
          <p:cNvSpPr txBox="1">
            <a:spLocks noChangeArrowheads="1"/>
          </p:cNvSpPr>
          <p:nvPr/>
        </p:nvSpPr>
        <p:spPr bwMode="auto">
          <a:xfrm>
            <a:off x="194441" y="586878"/>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2:</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F0793A5-3359-4224-8481-5E401E4410D5}"/>
              </a:ext>
            </a:extLst>
          </p:cNvPr>
          <p:cNvSpPr/>
          <p:nvPr/>
        </p:nvSpPr>
        <p:spPr>
          <a:xfrm>
            <a:off x="61102" y="1305660"/>
            <a:ext cx="3382909" cy="723916"/>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752556" y="1428195"/>
            <a:ext cx="6933627" cy="1815882"/>
          </a:xfrm>
          <a:prstGeom prst="rect">
            <a:avLst/>
          </a:prstGeom>
        </p:spPr>
        <p:txBody>
          <a:bodyPr wrap="square">
            <a:spAutoFit/>
          </a:bodyPr>
          <a:lstStyle/>
          <a:p>
            <a:pPr algn="just">
              <a:spcAft>
                <a:spcPts val="0"/>
              </a:spcAft>
            </a:pPr>
            <a:r>
              <a:rPr lang="nl-NL" sz="2800" dirty="0">
                <a:latin typeface="Times New Roman" panose="02020603050405020304" pitchFamily="18" charset="0"/>
                <a:ea typeface="Times New Roman" panose="02020603050405020304" pitchFamily="18" charset="0"/>
              </a:rPr>
              <a:t>Vì Cố Đương là môt người luôn sẵn lòng đương đầu với khó khăn, bất kể là việc của ai. Thương dân làng phải đi đường vòng rất xa để lên núi ông đã một mình tìm cách làm đường.</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7775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4EA9E-748A-483A-A3BC-1D09479CD766}"/>
              </a:ext>
            </a:extLst>
          </p:cNvPr>
          <p:cNvSpPr/>
          <p:nvPr/>
        </p:nvSpPr>
        <p:spPr>
          <a:xfrm>
            <a:off x="186776" y="62786"/>
            <a:ext cx="3923211" cy="653705"/>
          </a:xfrm>
          <a:prstGeom prst="rect">
            <a:avLst/>
          </a:prstGeom>
        </p:spPr>
        <p:txBody>
          <a:bodyPr wrap="square">
            <a:spAutoFit/>
          </a:bodyPr>
          <a:lstStyle/>
          <a:p>
            <a:pPr algn="just">
              <a:lnSpc>
                <a:spcPct val="114000"/>
              </a:lnSpc>
            </a:pPr>
            <a:r>
              <a:rPr lang="en-US" altLang="en-US" sz="3200" b="1" dirty="0" err="1">
                <a:latin typeface="Times New Roman" panose="02020603050405020304" pitchFamily="18" charset="0"/>
                <a:cs typeface="Times New Roman" panose="02020603050405020304" pitchFamily="18" charset="0"/>
              </a:rPr>
              <a:t>Trả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173238" y="-130629"/>
            <a:ext cx="4881385" cy="231436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a:solidFill>
                  <a:srgbClr val="0033CC"/>
                </a:solidFill>
                <a:latin typeface="Times New Roman" panose="02020603050405020304" pitchFamily="18" charset="0"/>
                <a:cs typeface="Times New Roman" panose="02020603050405020304" pitchFamily="18" charset="0"/>
              </a:rPr>
              <a:t>Công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việc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làm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đường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diễn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ra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như</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nào</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86776" y="1782823"/>
            <a:ext cx="4606376" cy="2308324"/>
          </a:xfrm>
          <a:prstGeom prst="rect">
            <a:avLst/>
          </a:prstGeom>
        </p:spPr>
        <p:txBody>
          <a:bodyPr wrap="square">
            <a:spAutoFit/>
          </a:bodyPr>
          <a:lstStyle/>
          <a:p>
            <a:pPr algn="just">
              <a:spcAft>
                <a:spcPts val="0"/>
              </a:spcAft>
            </a:pPr>
            <a:r>
              <a:rPr lang="nl-NL" sz="3600" dirty="0">
                <a:latin typeface="Times New Roman" panose="02020603050405020304" pitchFamily="18" charset="0"/>
                <a:ea typeface="Times New Roman" panose="02020603050405020304" pitchFamily="18" charset="0"/>
              </a:rPr>
              <a:t>Từ lúc ông làm một mình, tới lúc trong xóm có nhiều người đến làm cùng.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757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5784" y="289795"/>
            <a:ext cx="6680678"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4:</a:t>
            </a:r>
            <a:r>
              <a:rPr lang="vi-VN" sz="2800" b="1" dirty="0">
                <a:solidFill>
                  <a:srgbClr val="0033CC"/>
                </a:solidFill>
                <a:latin typeface="Times New Roman" panose="02020603050405020304" pitchFamily="18" charset="0"/>
                <a:cs typeface="Times New Roman" panose="02020603050405020304" pitchFamily="18" charset="0"/>
              </a:rPr>
              <a:t> </a:t>
            </a:r>
            <a:r>
              <a:rPr lang="vi-VN" sz="2800" dirty="0">
                <a:solidFill>
                  <a:srgbClr val="0033CC"/>
                </a:solidFill>
              </a:rPr>
              <a:t>Hình ảnh “những bậc đá chạm mây” nói lên điều gì về việc làm của cố Đương?</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04273" y="3034107"/>
            <a:ext cx="8585963" cy="1754326"/>
          </a:xfrm>
          <a:prstGeom prst="rect">
            <a:avLst/>
          </a:prstGeom>
        </p:spPr>
        <p:txBody>
          <a:bodyPr wrap="square">
            <a:spAutoFit/>
          </a:bodyPr>
          <a:lstStyle/>
          <a:p>
            <a:pPr algn="just">
              <a:spcAft>
                <a:spcPts val="0"/>
              </a:spcAft>
            </a:pPr>
            <a:r>
              <a:rPr lang="vi-VN" sz="3600" dirty="0">
                <a:latin typeface="Times New Roman" panose="02020603050405020304" pitchFamily="18" charset="0"/>
                <a:ea typeface="Times New Roman" panose="02020603050405020304" pitchFamily="18" charset="0"/>
              </a:rPr>
              <a:t>Con đường lên núi rất cao, điều đó cho thấy công sức lớn lao của cố Đương và người làm đường.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19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5: </a:t>
            </a:r>
            <a:r>
              <a:rPr lang="en-US" sz="2800" dirty="0" err="1">
                <a:solidFill>
                  <a:srgbClr val="0033CC"/>
                </a:solidFill>
                <a:latin typeface="Times New Roman" panose="02020603050405020304" pitchFamily="18" charset="0"/>
                <a:cs typeface="Times New Roman" panose="02020603050405020304" pitchFamily="18" charset="0"/>
              </a:rPr>
              <a:t>Đóng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vai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một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người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trong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xóm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giới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thiệu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về</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2158479961"/>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Nội</a:t>
            </a:r>
            <a:r>
              <a:rPr lang="en-US" sz="2800" b="1" dirty="0">
                <a:solidFill>
                  <a:srgbClr val="0033CC"/>
                </a:solidFill>
                <a:latin typeface="Times New Roman" panose="02020603050405020304" pitchFamily="18" charset="0"/>
                <a:cs typeface="Times New Roman" panose="02020603050405020304" pitchFamily="18" charset="0"/>
              </a:rPr>
              <a:t> dung </a:t>
            </a:r>
            <a:r>
              <a:rPr lang="en-US" sz="2800" b="1" dirty="0" err="1">
                <a:solidFill>
                  <a:srgbClr val="0033CC"/>
                </a:solidFill>
                <a:latin typeface="Times New Roman" panose="02020603050405020304" pitchFamily="18" charset="0"/>
                <a:cs typeface="Times New Roman" panose="02020603050405020304" pitchFamily="18" charset="0"/>
              </a:rPr>
              <a:t>bài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đọc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muốn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nói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điều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gì</a:t>
            </a:r>
            <a:r>
              <a:rPr lang="en-US" sz="2800" dirty="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169809048"/>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rgbClr val="FFFFCC"/>
          </a:fgClr>
          <a:bgClr>
            <a:srgbClr val="99FF99"/>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59" y="419702"/>
            <a:ext cx="6484883" cy="3839124"/>
          </a:xfrm>
          <a:prstGeom prst="rect">
            <a:avLst/>
          </a:prstGeom>
        </p:spPr>
      </p:pic>
      <p:sp>
        <p:nvSpPr>
          <p:cNvPr id="3" name="TextBox 2"/>
          <p:cNvSpPr txBox="1"/>
          <p:nvPr/>
        </p:nvSpPr>
        <p:spPr>
          <a:xfrm>
            <a:off x="2211112" y="940676"/>
            <a:ext cx="6074979" cy="2369880"/>
          </a:xfrm>
          <a:prstGeom prst="rect">
            <a:avLst/>
          </a:prstGeom>
          <a:noFill/>
        </p:spPr>
        <p:txBody>
          <a:bodyPr wrap="square" rtlCol="0">
            <a:spAutoFit/>
          </a:bodyPr>
          <a:lstStyle/>
          <a:p>
            <a:r>
              <a:rPr lang="en-US" sz="4000" dirty="0" err="1">
                <a:solidFill>
                  <a:srgbClr val="FFFF00"/>
                </a:solidFill>
                <a:latin typeface="Times New Roman" panose="02020603050405020304" pitchFamily="18" charset="0"/>
                <a:cs typeface="Times New Roman" panose="02020603050405020304" pitchFamily="18" charset="0"/>
              </a:rPr>
              <a:t>Nội</a:t>
            </a:r>
            <a:r>
              <a:rPr lang="en-US" sz="4000" dirty="0">
                <a:solidFill>
                  <a:srgbClr val="FFFF00"/>
                </a:solidFill>
                <a:latin typeface="Times New Roman" panose="02020603050405020304" pitchFamily="18" charset="0"/>
                <a:cs typeface="Times New Roman" panose="02020603050405020304" pitchFamily="18" charset="0"/>
              </a:rPr>
              <a:t> dung: </a:t>
            </a:r>
            <a:r>
              <a:rPr lang="nl-NL" sz="3600" b="1" i="1" dirty="0">
                <a:solidFill>
                  <a:schemeClr val="bg1"/>
                </a:solidFill>
              </a:rPr>
              <a:t>Trong cuộc sống, có những người rất đáng trân trọng vì họ biết sống vì cộng đồng</a:t>
            </a:r>
            <a:r>
              <a:rPr lang="vi-VN" sz="3600" b="1" i="1" dirty="0">
                <a:solidFill>
                  <a:schemeClr val="bg1"/>
                </a:solidFill>
              </a:rPr>
              <a:t>.</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7" y="2926079"/>
            <a:ext cx="1518699" cy="1518699"/>
          </a:xfrm>
          <a:prstGeom prst="rect">
            <a:avLst/>
          </a:prstGeom>
        </p:spPr>
      </p:pic>
    </p:spTree>
    <p:extLst>
      <p:ext uri="{BB962C8B-B14F-4D97-AF65-F5344CB8AC3E}">
        <p14:creationId xmlns:p14="http://schemas.microsoft.com/office/powerpoint/2010/main" val="424875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1"/>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p:spPr>
      </p:pic>
      <p:sp>
        <p:nvSpPr>
          <p:cNvPr id="4" name="Text Box 15"/>
          <p:cNvSpPr txBox="1">
            <a:spLocks noChangeArrowheads="1"/>
          </p:cNvSpPr>
          <p:nvPr/>
        </p:nvSpPr>
        <p:spPr bwMode="auto">
          <a:xfrm>
            <a:off x="2082061" y="88597"/>
            <a:ext cx="5829300" cy="415498"/>
          </a:xfrm>
          <a:prstGeom prst="rect">
            <a:avLst/>
          </a:prstGeom>
          <a:noFill/>
          <a:ln w="9525">
            <a:noFill/>
            <a:miter lim="800000"/>
            <a:headEnd/>
            <a:tailEnd/>
          </a:ln>
        </p:spPr>
        <p:txBody>
          <a:bodyPr>
            <a:spAutoFit/>
          </a:bodyPr>
          <a:lstStyle/>
          <a:p>
            <a:pPr>
              <a:spcBef>
                <a:spcPct val="50000"/>
              </a:spcBef>
            </a:pPr>
            <a:r>
              <a:rPr lang="en-US" sz="2100" b="1" dirty="0" err="1">
                <a:latin typeface="Arial" charset="0"/>
              </a:rPr>
              <a:t>Quan</a:t>
            </a:r>
            <a:r>
              <a:rPr lang="en-US" sz="2100" b="1" dirty="0">
                <a:latin typeface="Arial" charset="0"/>
              </a:rPr>
              <a:t> </a:t>
            </a:r>
            <a:r>
              <a:rPr lang="en-US" sz="2100" b="1" dirty="0" err="1">
                <a:latin typeface="Arial" charset="0"/>
              </a:rPr>
              <a:t>sát</a:t>
            </a:r>
            <a:r>
              <a:rPr lang="en-US" sz="2100" b="1" dirty="0">
                <a:latin typeface="Arial" charset="0"/>
              </a:rPr>
              <a:t> </a:t>
            </a:r>
            <a:r>
              <a:rPr lang="en-US" sz="2100" b="1" dirty="0" err="1">
                <a:latin typeface="Arial" charset="0"/>
              </a:rPr>
              <a:t>và</a:t>
            </a:r>
            <a:r>
              <a:rPr lang="en-US" sz="2100" b="1" dirty="0">
                <a:latin typeface="Arial" charset="0"/>
              </a:rPr>
              <a:t> </a:t>
            </a:r>
            <a:r>
              <a:rPr lang="en-US" sz="2100" b="1" dirty="0" err="1">
                <a:latin typeface="Arial" charset="0"/>
              </a:rPr>
              <a:t>cho</a:t>
            </a:r>
            <a:r>
              <a:rPr lang="en-US" sz="2100" b="1" dirty="0">
                <a:latin typeface="Arial" charset="0"/>
              </a:rPr>
              <a:t> </a:t>
            </a:r>
            <a:r>
              <a:rPr lang="en-US" sz="2100" b="1" dirty="0" err="1">
                <a:latin typeface="Arial" charset="0"/>
              </a:rPr>
              <a:t>biết</a:t>
            </a:r>
            <a:r>
              <a:rPr lang="en-US" sz="2100" b="1" dirty="0">
                <a:latin typeface="Arial" charset="0"/>
              </a:rPr>
              <a:t> </a:t>
            </a:r>
            <a:r>
              <a:rPr lang="en-US" sz="2100" b="1" dirty="0" err="1">
                <a:latin typeface="Arial" charset="0"/>
              </a:rPr>
              <a:t>Tranh</a:t>
            </a:r>
            <a:r>
              <a:rPr lang="en-US" sz="2100" b="1" dirty="0">
                <a:latin typeface="Arial" charset="0"/>
              </a:rPr>
              <a:t> </a:t>
            </a:r>
            <a:r>
              <a:rPr lang="en-US" sz="2100" b="1" dirty="0" err="1">
                <a:latin typeface="Arial" charset="0"/>
              </a:rPr>
              <a:t>vẽ</a:t>
            </a:r>
            <a:r>
              <a:rPr lang="en-US" sz="2100" b="1" dirty="0">
                <a:latin typeface="Arial" charset="0"/>
              </a:rPr>
              <a:t> </a:t>
            </a:r>
            <a:r>
              <a:rPr lang="en-US" sz="2100" b="1" dirty="0" err="1">
                <a:latin typeface="Arial" charset="0"/>
              </a:rPr>
              <a:t>gì</a:t>
            </a:r>
            <a:r>
              <a:rPr lang="en-US" sz="2100" b="1" dirty="0">
                <a:latin typeface="Aria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23" y="703636"/>
            <a:ext cx="4652092" cy="4387181"/>
          </a:xfrm>
          <a:prstGeom prst="rect">
            <a:avLst/>
          </a:prstGeom>
        </p:spPr>
      </p:pic>
    </p:spTree>
    <p:extLst>
      <p:ext uri="{BB962C8B-B14F-4D97-AF65-F5344CB8AC3E}">
        <p14:creationId xmlns:p14="http://schemas.microsoft.com/office/powerpoint/2010/main" val="2665526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Luyện</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đọc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79771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lnSpc>
                <a:spcPct val="150000"/>
              </a:lnSpc>
            </a:pPr>
            <a:r>
              <a:rPr lang="en-US" sz="2800" dirty="0" err="1">
                <a:solidFill>
                  <a:srgbClr val="0033CC"/>
                </a:solidFill>
                <a:latin typeface="Times New Roman" pitchFamily="18" charset="0"/>
                <a:cs typeface="Times New Roman" pitchFamily="18" charset="0"/>
              </a:rPr>
              <a:t>Bấy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giờ</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trong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xóm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một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lão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nghèo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ta </a:t>
            </a:r>
            <a:r>
              <a:rPr lang="en-US" sz="2800" dirty="0" err="1">
                <a:solidFill>
                  <a:srgbClr val="0033CC"/>
                </a:solidFill>
                <a:latin typeface="Times New Roman" pitchFamily="18" charset="0"/>
                <a:cs typeface="Times New Roman" pitchFamily="18" charset="0"/>
              </a:rPr>
              <a:t>gọi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là</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cố</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Đương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vì</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hễ</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gặp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gì</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khó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đều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đảm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đương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gánh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vác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lên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núi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phải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đường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vòng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bàn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với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mọi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ghép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đá</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thành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bậc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thang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vượt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dốc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để</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được</a:t>
            </a:r>
            <a:r>
              <a:rPr lang="en-US" sz="2800" dirty="0">
                <a:solidFill>
                  <a:srgbClr val="0033CC"/>
                </a:solidFill>
                <a:latin typeface="Times New Roman" pitchFamily="18" charset="0"/>
                <a:cs typeface="Times New Roman" pitchFamily="18" charset="0"/>
              </a:rPr>
              <a:t> con </a:t>
            </a:r>
            <a:r>
              <a:rPr lang="en-US" sz="2800" dirty="0" err="1">
                <a:solidFill>
                  <a:srgbClr val="0033CC"/>
                </a:solidFill>
                <a:latin typeface="Times New Roman" pitchFamily="18" charset="0"/>
                <a:cs typeface="Times New Roman" pitchFamily="18" charset="0"/>
              </a:rPr>
              <a:t>đường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ngắn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như</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mong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muốn</a:t>
            </a:r>
            <a:r>
              <a:rPr lang="en-US" sz="2800" dirty="0">
                <a:solidFill>
                  <a:srgbClr val="0033CC"/>
                </a:solidFill>
                <a:latin typeface="Times New Roman" pitchFamily="18" charset="0"/>
                <a:cs typeface="Times New Roman" pitchFamily="18" charset="0"/>
              </a:rPr>
              <a:t>. Ai </a:t>
            </a:r>
            <a:r>
              <a:rPr lang="en-US" sz="2800" dirty="0" err="1">
                <a:solidFill>
                  <a:srgbClr val="0033CC"/>
                </a:solidFill>
                <a:latin typeface="Times New Roman" pitchFamily="18" charset="0"/>
                <a:cs typeface="Times New Roman" pitchFamily="18" charset="0"/>
              </a:rPr>
              <a:t>nấy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đều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lắc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đầu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bảo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khó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lắm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không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làm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được</a:t>
            </a:r>
            <a:r>
              <a:rPr lang="en-US" sz="2800" dirty="0">
                <a:solidFill>
                  <a:srgbClr val="0033CC"/>
                </a:solidFill>
                <a:latin typeface="Times New Roman" pitchFamily="18" charset="0"/>
                <a:cs typeface="Times New Roman" pitchFamily="18" charset="0"/>
              </a:rPr>
              <a:t>. </a:t>
            </a:r>
          </a:p>
        </p:txBody>
      </p:sp>
      <p:cxnSp>
        <p:nvCxnSpPr>
          <p:cNvPr id="3" name="Straight Connector 2"/>
          <p:cNvCxnSpPr/>
          <p:nvPr/>
        </p:nvCxnSpPr>
        <p:spPr>
          <a:xfrm flipH="1">
            <a:off x="2660697" y="87314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893181" y="87314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08823" y="1495562"/>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60696"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25109"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216995" y="212557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601325" y="2716846"/>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63200" y="271684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40628" y="343186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15075"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663199"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451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Nói</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và</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nghe</a:t>
            </a:r>
            <a:endParaRPr lang="en-US" sz="4400" dirty="0">
              <a:solidFill>
                <a:srgbClr val="0033CC"/>
              </a:solidFill>
              <a:latin typeface="Times New Roman" pitchFamily="18" charset="0"/>
              <a:cs typeface="Times New Roman" pitchFamily="18" charset="0"/>
            </a:endParaRPr>
          </a:p>
          <a:p>
            <a:pPr algn="ctr" eaLnBrk="1" hangingPunct="1">
              <a:lnSpc>
                <a:spcPct val="150000"/>
              </a:lnSpc>
            </a:pPr>
            <a:r>
              <a:rPr lang="en-US" sz="4400" dirty="0" err="1">
                <a:solidFill>
                  <a:srgbClr val="0033CC"/>
                </a:solidFill>
                <a:latin typeface="Times New Roman" pitchFamily="18" charset="0"/>
                <a:cs typeface="Times New Roman" pitchFamily="18" charset="0"/>
              </a:rPr>
              <a:t>Những</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bậc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đá</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chạm</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mây</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28574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71438"/>
            <a:ext cx="9279731" cy="5143500"/>
          </a:xfrm>
          <a:prstGeom prst="rect">
            <a:avLst/>
          </a:prstGeom>
        </p:spPr>
      </p:pic>
    </p:spTree>
    <p:extLst>
      <p:ext uri="{BB962C8B-B14F-4D97-AF65-F5344CB8AC3E}">
        <p14:creationId xmlns:p14="http://schemas.microsoft.com/office/powerpoint/2010/main" val="257026848"/>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Quan</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sát</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tranh</a:t>
            </a:r>
            <a:r>
              <a:rPr lang="en-US" sz="4400" dirty="0">
                <a:solidFill>
                  <a:srgbClr val="0033CC"/>
                </a:solidFill>
                <a:latin typeface="Times New Roman" pitchFamily="18" charset="0"/>
                <a:cs typeface="Times New Roman" pitchFamily="18" charset="0"/>
              </a:rPr>
              <a:t> minh </a:t>
            </a:r>
            <a:r>
              <a:rPr lang="en-US" sz="4400" dirty="0" err="1">
                <a:solidFill>
                  <a:srgbClr val="0033CC"/>
                </a:solidFill>
                <a:latin typeface="Times New Roman" pitchFamily="18" charset="0"/>
                <a:cs typeface="Times New Roman" pitchFamily="18" charset="0"/>
              </a:rPr>
              <a:t>họa</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nói</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về</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sự</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việc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trong</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tranh</a:t>
            </a:r>
            <a:r>
              <a:rPr lang="en-US" sz="4400"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329691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37" y="0"/>
            <a:ext cx="1814513" cy="584775"/>
          </a:xfrm>
          <a:prstGeom prst="rect">
            <a:avLst/>
          </a:prstGeom>
          <a:noFill/>
        </p:spPr>
        <p:txBody>
          <a:bodyPr wrap="square" rtlCol="0">
            <a:spAutoFit/>
          </a:bodyPr>
          <a:lstStyle/>
          <a:p>
            <a:r>
              <a:rPr lang="en-US" sz="3200" dirty="0" err="1"/>
              <a:t>Tranh</a:t>
            </a:r>
            <a:r>
              <a:rPr lang="en-US" sz="3200" dirty="0"/>
              <a:t> 1</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310" y="585789"/>
            <a:ext cx="4721659" cy="4557712"/>
          </a:xfrm>
          <a:prstGeom prst="rect">
            <a:avLst/>
          </a:prstGeom>
        </p:spPr>
      </p:pic>
    </p:spTree>
    <p:extLst>
      <p:ext uri="{BB962C8B-B14F-4D97-AF65-F5344CB8AC3E}">
        <p14:creationId xmlns:p14="http://schemas.microsoft.com/office/powerpoint/2010/main" val="158374813"/>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987" y="-1013"/>
            <a:ext cx="1814513" cy="584775"/>
          </a:xfrm>
          <a:prstGeom prst="rect">
            <a:avLst/>
          </a:prstGeom>
          <a:noFill/>
        </p:spPr>
        <p:txBody>
          <a:bodyPr wrap="square" rtlCol="0">
            <a:spAutoFit/>
          </a:bodyPr>
          <a:lstStyle/>
          <a:p>
            <a:r>
              <a:rPr lang="en-US" sz="3200" dirty="0" err="1"/>
              <a:t>Tranh</a:t>
            </a:r>
            <a:r>
              <a:rPr lang="en-US" sz="3200" dirty="0"/>
              <a:t> 2</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32" y="863381"/>
            <a:ext cx="6224462" cy="4321175"/>
          </a:xfrm>
          <a:prstGeom prst="rect">
            <a:avLst/>
          </a:prstGeom>
        </p:spPr>
      </p:pic>
    </p:spTree>
    <p:extLst>
      <p:ext uri="{BB962C8B-B14F-4D97-AF65-F5344CB8AC3E}">
        <p14:creationId xmlns:p14="http://schemas.microsoft.com/office/powerpoint/2010/main" val="3309637534"/>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01"/>
            <a:ext cx="1814513" cy="584775"/>
          </a:xfrm>
          <a:prstGeom prst="rect">
            <a:avLst/>
          </a:prstGeom>
          <a:noFill/>
        </p:spPr>
        <p:txBody>
          <a:bodyPr wrap="square" rtlCol="0">
            <a:spAutoFit/>
          </a:bodyPr>
          <a:lstStyle/>
          <a:p>
            <a:r>
              <a:rPr lang="en-US" sz="3200" dirty="0" err="1"/>
              <a:t>Tranh</a:t>
            </a:r>
            <a:r>
              <a:rPr lang="en-US" sz="3200" dirty="0"/>
              <a:t> 3</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11" y="842863"/>
            <a:ext cx="5049770" cy="4300637"/>
          </a:xfrm>
          <a:prstGeom prst="rect">
            <a:avLst/>
          </a:prstGeom>
        </p:spPr>
      </p:pic>
    </p:spTree>
    <p:extLst>
      <p:ext uri="{BB962C8B-B14F-4D97-AF65-F5344CB8AC3E}">
        <p14:creationId xmlns:p14="http://schemas.microsoft.com/office/powerpoint/2010/main" val="3458261344"/>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969" y="-15300"/>
            <a:ext cx="1814513" cy="584775"/>
          </a:xfrm>
          <a:prstGeom prst="rect">
            <a:avLst/>
          </a:prstGeom>
          <a:noFill/>
        </p:spPr>
        <p:txBody>
          <a:bodyPr wrap="square" rtlCol="0">
            <a:spAutoFit/>
          </a:bodyPr>
          <a:lstStyle/>
          <a:p>
            <a:r>
              <a:rPr lang="en-US" sz="3200" dirty="0" err="1"/>
              <a:t>Tranh</a:t>
            </a:r>
            <a:r>
              <a:rPr lang="en-US" sz="3200" dirty="0"/>
              <a:t> 4</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11" y="655200"/>
            <a:ext cx="7467364" cy="4316850"/>
          </a:xfrm>
          <a:prstGeom prst="rect">
            <a:avLst/>
          </a:prstGeom>
        </p:spPr>
      </p:pic>
    </p:spTree>
    <p:extLst>
      <p:ext uri="{BB962C8B-B14F-4D97-AF65-F5344CB8AC3E}">
        <p14:creationId xmlns:p14="http://schemas.microsoft.com/office/powerpoint/2010/main" val="2901245830"/>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01109" y="1467469"/>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Kể</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từng</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đoạn</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của</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câu</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chuyện</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86933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8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800" dirty="0" err="1">
                <a:solidFill>
                  <a:srgbClr val="0033CC"/>
                </a:solidFill>
                <a:latin typeface="Times New Roman" pitchFamily="18" charset="0"/>
                <a:cs typeface="Times New Roman" pitchFamily="18" charset="0"/>
              </a:rPr>
              <a:t>Tập</a:t>
            </a:r>
            <a:r>
              <a:rPr lang="en-US" sz="4800" dirty="0">
                <a:solidFill>
                  <a:srgbClr val="0033CC"/>
                </a:solidFill>
                <a:latin typeface="Times New Roman" pitchFamily="18" charset="0"/>
                <a:cs typeface="Times New Roman" pitchFamily="18" charset="0"/>
              </a:rPr>
              <a:t> </a:t>
            </a:r>
            <a:r>
              <a:rPr lang="en-US" sz="4800" dirty="0" err="1">
                <a:solidFill>
                  <a:srgbClr val="0033CC"/>
                </a:solidFill>
                <a:latin typeface="Times New Roman" pitchFamily="18" charset="0"/>
                <a:cs typeface="Times New Roman" pitchFamily="18" charset="0"/>
              </a:rPr>
              <a:t>đọc</a:t>
            </a:r>
            <a:endParaRPr lang="en-US" sz="4800" dirty="0">
              <a:solidFill>
                <a:srgbClr val="0033CC"/>
              </a:solidFill>
              <a:latin typeface="Times New Roman" pitchFamily="18" charset="0"/>
              <a:cs typeface="Times New Roman" pitchFamily="18" charset="0"/>
            </a:endParaRPr>
          </a:p>
          <a:p>
            <a:pPr algn="ctr" eaLnBrk="1" hangingPunct="1">
              <a:lnSpc>
                <a:spcPct val="150000"/>
              </a:lnSpc>
            </a:pPr>
            <a:r>
              <a:rPr lang="en-US" sz="4000" dirty="0" err="1">
                <a:solidFill>
                  <a:srgbClr val="FF0000"/>
                </a:solidFill>
                <a:latin typeface="Times New Roman" pitchFamily="18" charset="0"/>
                <a:cs typeface="Times New Roman" pitchFamily="18" charset="0"/>
              </a:rPr>
              <a:t>Những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bậc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đá</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chạm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mây</a:t>
            </a:r>
            <a:endParaRPr lang="en-US" sz="4000" dirty="0">
              <a:solidFill>
                <a:srgbClr val="FF0000"/>
              </a:solidFill>
              <a:latin typeface="Times New Roman" pitchFamily="18" charset="0"/>
              <a:cs typeface="Times New Roman" pitchFamily="18" charset="0"/>
            </a:endParaRPr>
          </a:p>
          <a:p>
            <a:pPr algn="ctr" eaLnBrk="1" hangingPunct="1">
              <a:lnSpc>
                <a:spcPct val="150000"/>
              </a:lnSpc>
            </a:pP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bậc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chạm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095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8339676-958C-477F-95CE-266BD1E34684}"/>
              </a:ext>
            </a:extLst>
          </p:cNvPr>
          <p:cNvPicPr>
            <a:picLocks noChangeAspect="1"/>
          </p:cNvPicPr>
          <p:nvPr/>
        </p:nvPicPr>
        <p:blipFill rotWithShape="1">
          <a:blip r:embed="rId3">
            <a:extLst>
              <a:ext uri="{28A0092B-C50C-407E-A947-70E740481C1C}">
                <a14:useLocalDpi xmlns:a14="http://schemas.microsoft.com/office/drawing/2010/main" val="0"/>
              </a:ext>
            </a:extLst>
          </a:blip>
          <a:srcRect l="2559" t="2592" r="2441" b="2636"/>
          <a:stretch/>
        </p:blipFill>
        <p:spPr>
          <a:xfrm>
            <a:off x="-3723" y="0"/>
            <a:ext cx="9166023"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WordArt 3">
            <a:extLst>
              <a:ext uri="{FF2B5EF4-FFF2-40B4-BE49-F238E27FC236}">
                <a16:creationId xmlns:a16="http://schemas.microsoft.com/office/drawing/2014/main" id="{0E0CF354-BCF4-4129-B81E-0A8EFD76FC6A}"/>
              </a:ext>
            </a:extLst>
          </p:cNvPr>
          <p:cNvSpPr>
            <a:spLocks noChangeArrowheads="1" noChangeShapeType="1" noTextEdit="1"/>
          </p:cNvSpPr>
          <p:nvPr/>
        </p:nvSpPr>
        <p:spPr bwMode="auto">
          <a:xfrm>
            <a:off x="1416844" y="1029167"/>
            <a:ext cx="6200775" cy="2400300"/>
          </a:xfrm>
          <a:prstGeom prst="rect">
            <a:avLst/>
          </a:prstGeom>
        </p:spPr>
        <p:txBody>
          <a:bodyPr wrap="none" lIns="68580" tIns="34290" rIns="68580" bIns="34290" fromWordArt="1">
            <a:prstTxWarp prst="textWave1">
              <a:avLst>
                <a:gd name="adj1" fmla="val 13005"/>
                <a:gd name="adj2" fmla="val 0"/>
              </a:avLst>
            </a:prstTxWarp>
          </a:bodyPr>
          <a:lstStyle/>
          <a:p>
            <a:pPr algn="ct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Vận</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dụng</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Trải</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nghiệm</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endParaRPr lang="vi-VN"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2054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0"/>
                                        </p:tgtEl>
                                        <p:attrNameLst>
                                          <p:attrName>ppt_y</p:attrName>
                                        </p:attrNameLst>
                                      </p:cBhvr>
                                      <p:tavLst>
                                        <p:tav tm="0">
                                          <p:val>
                                            <p:strVal val="#ppt_y"/>
                                          </p:val>
                                        </p:tav>
                                        <p:tav tm="100000">
                                          <p:val>
                                            <p:strVal val="#ppt_y"/>
                                          </p:val>
                                        </p:tav>
                                      </p:tavLst>
                                    </p:anim>
                                    <p:anim calcmode="lin" valueType="num">
                                      <p:cBhvr>
                                        <p:cTn id="9" dur="7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2893510" y="0"/>
            <a:ext cx="3720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Yêu</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cầu</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cần</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đạt</a:t>
            </a:r>
            <a:endParaRPr lang="en-US" b="0" dirty="0">
              <a:solidFill>
                <a:srgbClr val="0033CC"/>
              </a:solidFill>
              <a:latin typeface="Times New Roman" pitchFamily="18" charset="0"/>
              <a:cs typeface="Times New Roman" pitchFamily="18" charset="0"/>
            </a:endParaRPr>
          </a:p>
        </p:txBody>
      </p:sp>
      <p:sp>
        <p:nvSpPr>
          <p:cNvPr id="2" name="Rectangle 1"/>
          <p:cNvSpPr/>
          <p:nvPr/>
        </p:nvSpPr>
        <p:spPr>
          <a:xfrm>
            <a:off x="1027839" y="899749"/>
            <a:ext cx="7036755" cy="2712859"/>
          </a:xfrm>
          <a:prstGeom prst="rect">
            <a:avLst/>
          </a:prstGeom>
        </p:spPr>
        <p:txBody>
          <a:bodyPr wrap="square">
            <a:spAutoFit/>
          </a:bodyPr>
          <a:lstStyle/>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Học sinh đọc đúng từ ngữ, câu, đoạn và toàn bộ câu chuyện “Những bậc đá chạm mây”.</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Hiểu nội dung bài: Trong cuộc sống, có những người rất đáng trân trọng vì họ biết sống vì cộng đồng.</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Kể lại được từng câu chuyện “Những bậc đá chạm mây” dựa theo tranh và lời gợi ý.</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783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150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9" y="0"/>
            <a:ext cx="8360230" cy="5306899"/>
          </a:xfrm>
          <a:prstGeom prst="rect">
            <a:avLst/>
          </a:prstGeom>
        </p:spPr>
      </p:pic>
    </p:spTree>
    <p:extLst>
      <p:ext uri="{BB962C8B-B14F-4D97-AF65-F5344CB8AC3E}">
        <p14:creationId xmlns:p14="http://schemas.microsoft.com/office/powerpoint/2010/main" val="25375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7162" y="16945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0033CC"/>
                </a:solidFill>
                <a:latin typeface="Times New Roman" panose="02020603050405020304" pitchFamily="18" charset="0"/>
                <a:cs typeface="Times New Roman" panose="02020603050405020304" pitchFamily="18" charset="0"/>
              </a:rPr>
              <a:t>Đọc nối </a:t>
            </a:r>
            <a:r>
              <a:rPr lang="en-US" sz="4400" dirty="0" err="1">
                <a:solidFill>
                  <a:srgbClr val="0033CC"/>
                </a:solidFill>
                <a:latin typeface="Times New Roman" panose="02020603050405020304" pitchFamily="18" charset="0"/>
                <a:cs typeface="Times New Roman" panose="02020603050405020304" pitchFamily="18" charset="0"/>
              </a:rPr>
              <a:t>tiếp</a:t>
            </a:r>
            <a:r>
              <a:rPr lang="en-US" sz="4400" dirty="0">
                <a:solidFill>
                  <a:srgbClr val="0033CC"/>
                </a:solidFill>
                <a:latin typeface="Times New Roman" panose="02020603050405020304" pitchFamily="18" charset="0"/>
                <a:cs typeface="Times New Roman" panose="02020603050405020304" pitchFamily="18" charset="0"/>
              </a:rPr>
              <a:t> </a:t>
            </a:r>
            <a:r>
              <a:rPr lang="en-US" sz="4400" dirty="0" err="1">
                <a:solidFill>
                  <a:srgbClr val="0033CC"/>
                </a:solidFill>
                <a:latin typeface="Times New Roman" panose="02020603050405020304" pitchFamily="18" charset="0"/>
                <a:cs typeface="Times New Roman" panose="02020603050405020304" pitchFamily="18" charset="0"/>
              </a:rPr>
              <a:t>đoạn</a:t>
            </a:r>
            <a:endParaRPr lang="en-US" sz="4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4733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52400" y="1546357"/>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a:spcBef>
                <a:spcPct val="50000"/>
              </a:spcBef>
              <a:buClrTx/>
              <a:buSzTx/>
              <a:buFontTx/>
              <a:buNone/>
            </a:pP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Người</a:t>
            </a:r>
            <a:r>
              <a:rPr lang="en-US" altLang="en-US" sz="3600" b="0" dirty="0">
                <a:latin typeface="Times New Roman" pitchFamily="18" charset="0"/>
                <a:cs typeface="Times New Roman" pitchFamily="18" charset="0"/>
              </a:rPr>
              <a:t> ta </a:t>
            </a:r>
            <a:r>
              <a:rPr lang="en-US" altLang="en-US" sz="3600" b="0" dirty="0" err="1">
                <a:latin typeface="Times New Roman" pitchFamily="18" charset="0"/>
                <a:cs typeface="Times New Roman" pitchFamily="18" charset="0"/>
              </a:rPr>
              <a:t>gọi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là</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cố</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Đương</a:t>
            </a:r>
            <a:r>
              <a:rPr lang="en-US" altLang="en-US" sz="3600" b="0" dirty="0">
                <a:solidFill>
                  <a:srgbClr val="FF0000"/>
                </a:solidFill>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vì</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hễ</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gặp</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việc</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gì</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khó</a:t>
            </a:r>
            <a:r>
              <a:rPr lang="en-US" altLang="en-US" sz="3600" b="0" dirty="0">
                <a:latin typeface="Times New Roman" pitchFamily="18" charset="0"/>
                <a:cs typeface="Times New Roman" pitchFamily="18" charset="0"/>
              </a:rPr>
              <a:t>,</a:t>
            </a:r>
            <a:r>
              <a:rPr lang="en-US" altLang="en-US" sz="3600" b="0" dirty="0">
                <a:solidFill>
                  <a:srgbClr val="FF0000"/>
                </a:solidFill>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đều</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đảm</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đương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gánh</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vác</a:t>
            </a:r>
            <a:r>
              <a:rPr lang="en-US" altLang="en-US" sz="3600" b="0" dirty="0">
                <a:latin typeface="Times New Roman" pitchFamily="18" charset="0"/>
                <a:cs typeface="Times New Roman" pitchFamily="18" charset="0"/>
              </a:rPr>
              <a:t>.</a:t>
            </a:r>
            <a:r>
              <a:rPr lang="en-US" altLang="en-US" sz="3600" b="0" dirty="0">
                <a:solidFill>
                  <a:srgbClr val="FF0000"/>
                </a:solidFill>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endParaRPr lang="en-US" altLang="en-US" sz="3600" b="0" i="1" dirty="0">
              <a:latin typeface="Times New Roman" pitchFamily="18" charset="0"/>
              <a:cs typeface="Times New Roman" pitchFamily="18" charset="0"/>
            </a:endParaRPr>
          </a:p>
        </p:txBody>
      </p:sp>
      <p:sp>
        <p:nvSpPr>
          <p:cNvPr id="3" name="TextBox 6">
            <a:extLst>
              <a:ext uri="{FF2B5EF4-FFF2-40B4-BE49-F238E27FC236}">
                <a16:creationId xmlns:a16="http://schemas.microsoft.com/office/drawing/2014/main" id="{B1F03365-7BA4-4E36-B1B1-9F19C29C1464}"/>
              </a:ext>
            </a:extLst>
          </p:cNvPr>
          <p:cNvSpPr txBox="1">
            <a:spLocks noChangeArrowheads="1"/>
          </p:cNvSpPr>
          <p:nvPr/>
        </p:nvSpPr>
        <p:spPr bwMode="auto">
          <a:xfrm>
            <a:off x="152400" y="190841"/>
            <a:ext cx="883920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000" dirty="0" err="1">
                <a:solidFill>
                  <a:srgbClr val="0033CC"/>
                </a:solidFill>
                <a:latin typeface="Times New Roman" panose="02020603050405020304" pitchFamily="18" charset="0"/>
                <a:cs typeface="Times New Roman" panose="02020603050405020304" pitchFamily="18" charset="0"/>
              </a:rPr>
              <a:t>Đọc</a:t>
            </a:r>
            <a:r>
              <a:rPr lang="en-US" sz="4000" dirty="0">
                <a:solidFill>
                  <a:srgbClr val="0033CC"/>
                </a:solidFill>
                <a:latin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cs typeface="Times New Roman" panose="02020603050405020304" pitchFamily="18" charset="0"/>
              </a:rPr>
              <a:t>ngắt</a:t>
            </a:r>
            <a:r>
              <a:rPr lang="en-US" sz="4000" dirty="0">
                <a:solidFill>
                  <a:srgbClr val="0033CC"/>
                </a:solidFill>
                <a:latin typeface="Times New Roman" panose="02020603050405020304" pitchFamily="18" charset="0"/>
                <a:cs typeface="Times New Roman" panose="02020603050405020304" pitchFamily="18" charset="0"/>
              </a:rPr>
              <a:t>, nghỉ câu dài</a:t>
            </a:r>
          </a:p>
        </p:txBody>
      </p:sp>
    </p:spTree>
    <p:extLst>
      <p:ext uri="{BB962C8B-B14F-4D97-AF65-F5344CB8AC3E}">
        <p14:creationId xmlns:p14="http://schemas.microsoft.com/office/powerpoint/2010/main" val="261253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1466" y="961717"/>
            <a:ext cx="8552534" cy="523220"/>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A786850-2C63-4497-AF0E-1405A3B141E3}"/>
              </a:ext>
            </a:extLst>
          </p:cNvPr>
          <p:cNvSpPr/>
          <p:nvPr/>
        </p:nvSpPr>
        <p:spPr>
          <a:xfrm>
            <a:off x="1002823" y="171604"/>
            <a:ext cx="833883" cy="523220"/>
          </a:xfrm>
          <a:prstGeom prst="rect">
            <a:avLst/>
          </a:prstGeom>
        </p:spPr>
        <p:txBody>
          <a:bodyPr wrap="none">
            <a:spAutoFit/>
          </a:bodyPr>
          <a:lstStyle/>
          <a:p>
            <a:r>
              <a:rPr lang="vi-VN" sz="2800" b="1" dirty="0">
                <a:solidFill>
                  <a:srgbClr val="0033CC"/>
                </a:solidFill>
                <a:latin typeface="Times New Roman" panose="02020603050405020304" pitchFamily="18" charset="0"/>
                <a:cs typeface="Times New Roman" panose="02020603050405020304" pitchFamily="18" charset="0"/>
              </a:rPr>
              <a:t>Cố: </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581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5392</TotalTime>
  <Words>579</Words>
  <Application>Microsoft Office PowerPoint</Application>
  <PresentationFormat>On-screen Show (16:9)</PresentationFormat>
  <Paragraphs>71</Paragraphs>
  <Slides>30</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DFPOP1-W9</vt:lpstr>
      <vt:lpstr>Times New Roman</vt:lpstr>
      <vt:lpstr>VL Fourth Medium</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cp:lastModifiedBy>
  <cp:revision>324</cp:revision>
  <dcterms:created xsi:type="dcterms:W3CDTF">2016-09-02T00:29:00Z</dcterms:created>
  <dcterms:modified xsi:type="dcterms:W3CDTF">2023-12-04T02:58:56Z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