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1" r:id="rId2"/>
    <p:sldId id="273" r:id="rId3"/>
    <p:sldId id="264" r:id="rId4"/>
    <p:sldId id="261" r:id="rId5"/>
    <p:sldId id="262" r:id="rId6"/>
    <p:sldId id="265" r:id="rId7"/>
    <p:sldId id="283" r:id="rId8"/>
    <p:sldId id="284" r:id="rId9"/>
    <p:sldId id="285" r:id="rId10"/>
    <p:sldId id="286" r:id="rId11"/>
    <p:sldId id="288" r:id="rId12"/>
    <p:sldId id="289" r:id="rId13"/>
    <p:sldId id="292" r:id="rId14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16"/>
      <p:bold r:id="rId17"/>
      <p:italic r:id="rId18"/>
      <p:boldItalic r:id="rId19"/>
    </p:embeddedFont>
    <p:embeddedFont>
      <p:font typeface="Aachen" panose="02020500000000000000" pitchFamily="18" charset="0"/>
      <p:bold r:id="rId20"/>
    </p:embeddedFont>
    <p:embeddedFont>
      <p:font typeface="Arial-Rounded" panose="020B0500000000000000" charset="0"/>
      <p:regular r:id="rId21"/>
    </p:embeddedFont>
    <p:embeddedFont>
      <p:font typeface="Fira Sans Condensed Medium" panose="020B0604020202020204" charset="0"/>
      <p:regular r:id="rId22"/>
    </p:embeddedFont>
    <p:embeddedFont>
      <p:font typeface="VNI-Fato" pitchFamily="2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F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68" d="100"/>
          <a:sy n="68" d="100"/>
        </p:scale>
        <p:origin x="1216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chuột</a:t>
            </a:r>
            <a:r>
              <a:rPr lang="en-US" baseline="0"/>
              <a:t> vào hình tròn nào thì đáp án đó hiện 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tư</a:t>
            </a:r>
            <a:r>
              <a:rPr lang="en-US" baseline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GD bảo</a:t>
            </a:r>
            <a:r>
              <a:rPr lang="en-US" baseline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</a:t>
            </a:r>
            <a:r>
              <a:rPr lang="en-US" baseline="0"/>
              <a:t> và khai thác và phân tích đề toán trước. </a:t>
            </a:r>
            <a:r>
              <a:rPr lang="en-US"/>
              <a:t>Cho HS trả</a:t>
            </a:r>
            <a:r>
              <a:rPr lang="en-US" baseline="0"/>
              <a:t> lời trước, GV chiếu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54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T&#7841;m%20Bi&#7879;t%20B&#250;p%20B&#234;%20Th&#226;n%20Y&#234;u.mp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22225" y="12700"/>
            <a:ext cx="9099550" cy="5118100"/>
            <a:chOff x="0" y="0"/>
            <a:chExt cx="12191999" cy="6858000"/>
          </a:xfrm>
        </p:grpSpPr>
        <p:pic>
          <p:nvPicPr>
            <p:cNvPr id="3080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3671250" y="950913"/>
              <a:ext cx="6094879" cy="1150937"/>
              <a:chOff x="3671250" y="950913"/>
              <a:chExt cx="6094879" cy="1150937"/>
            </a:xfrm>
          </p:grpSpPr>
          <p:sp>
            <p:nvSpPr>
              <p:cNvPr id="10" name="任意多边形: 形状 12"/>
              <p:cNvSpPr/>
              <p:nvPr/>
            </p:nvSpPr>
            <p:spPr>
              <a:xfrm>
                <a:off x="3671212" y="1312465"/>
                <a:ext cx="268003" cy="231861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3330" y="1544326"/>
                <a:ext cx="265875" cy="23398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7083" y="1867656"/>
                <a:ext cx="265875" cy="236117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88973" y="950846"/>
                <a:ext cx="265876" cy="23398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541769" y="1539404"/>
            <a:ext cx="6118655" cy="1446966"/>
          </a:xfrm>
          <a:prstGeom prst="rect">
            <a:avLst/>
          </a:prstGeom>
          <a:noFill/>
        </p:spPr>
        <p:txBody>
          <a:bodyPr lIns="68333" tIns="34165" rIns="68333" bIns="3416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+mn-lt"/>
                <a:ea typeface="微软雅黑"/>
                <a:cs typeface="Calibri" panose="020F0502020204030204" pitchFamily="34" charset="0"/>
              </a:rPr>
              <a:t>CHÀO MỪNG CÁC EM ĐẾN VỚI TIẾT TOÁN</a:t>
            </a:r>
          </a:p>
        </p:txBody>
      </p:sp>
      <p:pic>
        <p:nvPicPr>
          <p:cNvPr id="3077" name="Content Placeholder 20" descr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-123825"/>
            <a:ext cx="13509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oogle Shape;166;p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42888"/>
            <a:ext cx="13001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337550" y="355600"/>
            <a:ext cx="647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A620A0"/>
                </a:solidFill>
                <a:latin typeface="VNI-Fato" pitchFamily="2" charset="0"/>
                <a:ea typeface="Microsoft YaHei" pitchFamily="34" charset="-122"/>
              </a:rPr>
              <a:t>VT1</a:t>
            </a:r>
          </a:p>
        </p:txBody>
      </p:sp>
    </p:spTree>
    <p:extLst>
      <p:ext uri="{BB962C8B-B14F-4D97-AF65-F5344CB8AC3E}">
        <p14:creationId xmlns:p14="http://schemas.microsoft.com/office/powerpoint/2010/main" val="2951387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40666" y="2281048"/>
            <a:ext cx="7719134" cy="137184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354965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52600" y="1025889"/>
            <a:ext cx="6719378" cy="143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8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33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08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83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58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3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08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50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25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00" y="3101601"/>
            <a:ext cx="887735" cy="5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723900" y="3988404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Số ô tô ở hàng dưới nhiều hơn. 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723900" y="44577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Số ô tô ở hai hàng bằng nhau. </a:t>
            </a:r>
          </a:p>
        </p:txBody>
      </p:sp>
      <p:grpSp>
        <p:nvGrpSpPr>
          <p:cNvPr id="30" name="Group 76"/>
          <p:cNvGrpSpPr>
            <a:grpSpLocks/>
          </p:cNvGrpSpPr>
          <p:nvPr/>
        </p:nvGrpSpPr>
        <p:grpSpPr bwMode="auto">
          <a:xfrm>
            <a:off x="102613" y="17957"/>
            <a:ext cx="8824912" cy="1345213"/>
            <a:chOff x="147637" y="-32144"/>
            <a:chExt cx="8824479" cy="1345213"/>
          </a:xfrm>
        </p:grpSpPr>
        <p:sp>
          <p:nvSpPr>
            <p:cNvPr id="31" name="Title 4"/>
            <p:cNvSpPr txBox="1">
              <a:spLocks/>
            </p:cNvSpPr>
            <p:nvPr/>
          </p:nvSpPr>
          <p:spPr bwMode="auto">
            <a:xfrm>
              <a:off x="679350" y="-32144"/>
              <a:ext cx="8292766" cy="134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xếp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(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chuyển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đúng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83" y="2281048"/>
            <a:ext cx="982317" cy="5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605E-6 L -0.09618 0.148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29" grpId="1"/>
      <p:bldP spid="2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0" y="3884229"/>
            <a:ext cx="9144000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35404" r="29722" b="45703"/>
          <a:stretch/>
        </p:blipFill>
        <p:spPr bwMode="auto">
          <a:xfrm>
            <a:off x="46905" y="1510029"/>
            <a:ext cx="9097095" cy="23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8678" y="11368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6F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6229" y="11368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6F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99702" y="10987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01590" y="10987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66679" y="11749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66679" y="1171432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14079" y="1174943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14079" y="1171432"/>
            <a:ext cx="540411" cy="57501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2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1560252"/>
            <a:ext cx="3294916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8" t="37501" r="30747" b="42188"/>
          <a:stretch/>
        </p:blipFill>
        <p:spPr bwMode="auto">
          <a:xfrm>
            <a:off x="5505450" y="2981059"/>
            <a:ext cx="1880128" cy="20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7682" y="4112025"/>
            <a:ext cx="829819" cy="561707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0891" y="1879969"/>
            <a:ext cx="468411" cy="464221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31953" r="33500" b="24547"/>
          <a:stretch/>
        </p:blipFill>
        <p:spPr bwMode="auto">
          <a:xfrm>
            <a:off x="1295400" y="2954228"/>
            <a:ext cx="141585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50273" y="3918824"/>
            <a:ext cx="685801" cy="788004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6600" y="1867436"/>
            <a:ext cx="468411" cy="489288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84" y="2979096"/>
            <a:ext cx="1752600" cy="21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 rot="20583017">
            <a:off x="4136073" y="4048996"/>
            <a:ext cx="468411" cy="538217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583017">
            <a:off x="4185505" y="1824544"/>
            <a:ext cx="468411" cy="538217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102613" y="-1093"/>
            <a:ext cx="8824912" cy="1345213"/>
            <a:chOff x="147637" y="-51194"/>
            <a:chExt cx="8824479" cy="1345213"/>
          </a:xfrm>
        </p:grpSpPr>
        <p:sp>
          <p:nvSpPr>
            <p:cNvPr id="16" name="Title 4"/>
            <p:cNvSpPr txBox="1">
              <a:spLocks/>
            </p:cNvSpPr>
            <p:nvPr/>
          </p:nvSpPr>
          <p:spPr bwMode="auto">
            <a:xfrm>
              <a:off x="679350" y="-51194"/>
              <a:ext cx="8292766" cy="134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Điểm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Mai,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kiểm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9, 10, 10.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rằng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điểm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Mai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điểm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điểm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2716E-6 L -0.14218 0.43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2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3457E-7 L -0.00833 0.43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2716E-6 L 0.08004 0.4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2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702050" y="2098675"/>
            <a:ext cx="1968500" cy="14287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247775" y="2465388"/>
            <a:ext cx="1789113" cy="995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5937250" y="2228850"/>
            <a:ext cx="2381250" cy="993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38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33400" y="581818"/>
            <a:ext cx="4038600" cy="2365248"/>
          </a:xfrm>
          <a:prstGeom prst="cloudCallout">
            <a:avLst>
              <a:gd name="adj1" fmla="val 88548"/>
              <a:gd name="adj2" fmla="val -144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1278352"/>
            <a:ext cx="5098368" cy="97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0960"/>
            <a:ext cx="2609850" cy="33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4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8511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Game câu cá</a:t>
            </a:r>
            <a:endParaRPr lang="vi-VN" sz="4800" b="1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8209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C. </a:t>
              </a: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A. 1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D. 0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B. 2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5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10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04015" y="173143"/>
            <a:ext cx="546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0; 1; 2; 3; 4;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5; 6; 7; 8; 9.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dãy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6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10</a:t>
              </a:r>
              <a:endParaRPr kumimoji="0" lang="vi-VN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8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20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9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11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20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9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9685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10;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…; 8.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dãy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6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9</a:t>
              </a:r>
              <a:endParaRPr kumimoji="0" lang="vi-VN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20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11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2000" b="1" i="0" u="none" strike="noStrike" kern="1200" cap="none" spc="0" normalizeH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6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738" y="4633913"/>
            <a:ext cx="2933700" cy="4619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356" tIns="45677" rIns="91356" bIns="45677">
            <a:spAutoFit/>
          </a:bodyPr>
          <a:lstStyle/>
          <a:p>
            <a:pPr algn="r" defTabSz="68615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Sách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+mn-lt"/>
                <a:ea typeface="Arial"/>
                <a:cs typeface="+mn-cs"/>
                <a:sym typeface="Arial"/>
              </a:rPr>
              <a:t>Toán</a:t>
            </a:r>
            <a:r>
              <a:rPr lang="en-US" sz="2400" b="1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_</a:t>
            </a: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trang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vi-VN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88</a:t>
            </a:r>
            <a:endParaRPr lang="en-US" sz="2400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6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788662" y="1299984"/>
            <a:ext cx="7453637" cy="878274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1399935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7" name="Oval 46"/>
          <p:cNvSpPr/>
          <p:nvPr/>
        </p:nvSpPr>
        <p:spPr>
          <a:xfrm>
            <a:off x="1829722" y="105829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5029200" y="1627029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3987801" y="168202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2914764" y="117153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Oval 52"/>
          <p:cNvSpPr/>
          <p:nvPr/>
        </p:nvSpPr>
        <p:spPr>
          <a:xfrm>
            <a:off x="6094371" y="1174409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7296265" y="113323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914764" y="1162125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95600" y="116055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29200" y="1617755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1142620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29200" y="162702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96000" y="117440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4310" y="113085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700624"/>
            <a:ext cx="7542539" cy="87600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798307"/>
            <a:ext cx="685800" cy="6858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062986" y="2674720"/>
            <a:ext cx="685800" cy="6858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4" name="Oval 83"/>
          <p:cNvSpPr/>
          <p:nvPr/>
        </p:nvSpPr>
        <p:spPr>
          <a:xfrm>
            <a:off x="5270500" y="290158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4170009" y="3105150"/>
            <a:ext cx="685800" cy="6858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6" name="Oval 85"/>
          <p:cNvSpPr/>
          <p:nvPr/>
        </p:nvSpPr>
        <p:spPr>
          <a:xfrm>
            <a:off x="1876629" y="238168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8" name="Oval 87"/>
          <p:cNvSpPr/>
          <p:nvPr/>
        </p:nvSpPr>
        <p:spPr>
          <a:xfrm>
            <a:off x="6324600" y="240290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7430246" y="250111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062986" y="2675489"/>
            <a:ext cx="685800" cy="685800"/>
            <a:chOff x="3005309" y="3698495"/>
            <a:chExt cx="685800" cy="685800"/>
          </a:xfrm>
          <a:solidFill>
            <a:srgbClr val="8FE2FF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76629" y="2372271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63929" y="236306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70500" y="2892306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430246" y="2510500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57800" y="288295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324600" y="24186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17546" y="24992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17" name="Title 4"/>
          <p:cNvSpPr txBox="1">
            <a:spLocks/>
          </p:cNvSpPr>
          <p:nvPr/>
        </p:nvSpPr>
        <p:spPr>
          <a:xfrm>
            <a:off x="815050" y="2698225"/>
            <a:ext cx="696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10</a:t>
            </a:r>
          </a:p>
        </p:txBody>
      </p:sp>
      <p:grpSp>
        <p:nvGrpSpPr>
          <p:cNvPr id="70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8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61" t="34152" r="34114" b="33929"/>
          <a:stretch/>
        </p:blipFill>
        <p:spPr bwMode="auto">
          <a:xfrm>
            <a:off x="6172200" y="1529740"/>
            <a:ext cx="2896936" cy="34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itle 4"/>
          <p:cNvSpPr txBox="1">
            <a:spLocks/>
          </p:cNvSpPr>
          <p:nvPr/>
        </p:nvSpPr>
        <p:spPr>
          <a:xfrm>
            <a:off x="651292" y="803397"/>
            <a:ext cx="8417844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a)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7086600" y="1605940"/>
            <a:ext cx="838200" cy="88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05750" y="1948840"/>
            <a:ext cx="838200" cy="88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24650" y="2463190"/>
            <a:ext cx="838200" cy="88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8600" y="1834540"/>
            <a:ext cx="838200" cy="88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01618" y="2724150"/>
            <a:ext cx="838200" cy="88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411</Words>
  <Application>Microsoft Office PowerPoint</Application>
  <PresentationFormat>On-screen Show (16:9)</PresentationFormat>
  <Paragraphs>94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VNI-Fato</vt:lpstr>
      <vt:lpstr>Quicksand Light</vt:lpstr>
      <vt:lpstr>Fira Sans Condensed Medium</vt:lpstr>
      <vt:lpstr>Arial</vt:lpstr>
      <vt:lpstr>Aachen</vt:lpstr>
      <vt:lpstr>Arial-Rounded</vt:lpstr>
      <vt:lpstr>Times New Roman</vt:lpstr>
      <vt:lpstr>Quicksand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Tâm Hoàng</cp:lastModifiedBy>
  <cp:revision>56</cp:revision>
  <dcterms:created xsi:type="dcterms:W3CDTF">2018-01-14T04:30:44Z</dcterms:created>
  <dcterms:modified xsi:type="dcterms:W3CDTF">2025-05-04T00:00:57Z</dcterms:modified>
</cp:coreProperties>
</file>