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89" r:id="rId4"/>
    <p:sldId id="263" r:id="rId5"/>
    <p:sldId id="264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81" r:id="rId17"/>
  </p:sldIdLst>
  <p:sldSz cx="18288000" cy="10287000"/>
  <p:notesSz cx="6858000" cy="9144000"/>
  <p:embeddedFontLst>
    <p:embeddedFont>
      <p:font typeface="UTM Avo" panose="02040603050506020204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98" autoAdjust="0"/>
  </p:normalViewPr>
  <p:slideViewPr>
    <p:cSldViewPr>
      <p:cViewPr varScale="1">
        <p:scale>
          <a:sx n="52" d="100"/>
          <a:sy n="52" d="100"/>
        </p:scale>
        <p:origin x="45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99108-379C-A042-8F96-CE51B5486262}" type="datetimeFigureOut">
              <a:rPr lang="en-VN" smtClean="0"/>
              <a:t>12/22/2025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32729-F491-7540-995C-1519C4E6E9F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5239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32729-F491-7540-995C-1519C4E6E9F5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42273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960482C-7A1B-5A4B-B04B-BAC744669D5D}"/>
              </a:ext>
            </a:extLst>
          </p:cNvPr>
          <p:cNvSpPr txBox="1"/>
          <p:nvPr userDrawn="1"/>
        </p:nvSpPr>
        <p:spPr>
          <a:xfrm>
            <a:off x="2325060" y="13710875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19D162-1146-DB4A-8E55-714188594ED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6241" y="-351815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40357D-4ADF-1140-B3BC-873AEC75240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102" y="12681181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1425C8-9BE7-5943-8EEC-FA9A4467C5B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88693" y="-27113594"/>
            <a:ext cx="3731495" cy="3829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4AD140-E203-824B-ADD3-3F2BADE735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2" y="-27113594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FD67DF-E8A3-D945-9AB4-2E6817E037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88693" y="30433736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39B94F-61B0-0D43-9287-C97594BE0FB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2" y="30460950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1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hyperlink" Target="https://www.youtube.com/watch?v=CIisCh2jBXo&amp;t=31s" TargetMode="Externa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40056" y="667432"/>
            <a:ext cx="17092108" cy="10572266"/>
          </a:xfrm>
          <a:custGeom>
            <a:avLst/>
            <a:gdLst/>
            <a:ahLst/>
            <a:cxnLst/>
            <a:rect l="l" t="t" r="r" b="b"/>
            <a:pathLst>
              <a:path w="17092108" h="10572266">
                <a:moveTo>
                  <a:pt x="0" y="0"/>
                </a:moveTo>
                <a:lnTo>
                  <a:pt x="17092109" y="0"/>
                </a:lnTo>
                <a:lnTo>
                  <a:pt x="17092109" y="10572266"/>
                </a:lnTo>
                <a:lnTo>
                  <a:pt x="0" y="105722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6" b="-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4453213" cy="2343503"/>
          </a:xfrm>
          <a:custGeom>
            <a:avLst/>
            <a:gdLst/>
            <a:ahLst/>
            <a:cxnLst/>
            <a:rect l="l" t="t" r="r" b="b"/>
            <a:pathLst>
              <a:path w="4453213" h="2343503">
                <a:moveTo>
                  <a:pt x="0" y="0"/>
                </a:moveTo>
                <a:lnTo>
                  <a:pt x="4453213" y="0"/>
                </a:lnTo>
                <a:lnTo>
                  <a:pt x="4453213" y="2343503"/>
                </a:lnTo>
                <a:lnTo>
                  <a:pt x="0" y="2343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D3B8A8-1FD8-5244-BAE9-BD69CA6B7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671" y="496366"/>
            <a:ext cx="909320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E93DE-79F2-2242-AAB7-3B5380569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2685" y="5238937"/>
            <a:ext cx="5321300" cy="180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C3771F-00A1-7145-AC02-894A1FCC5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771" y="1696157"/>
            <a:ext cx="8445500" cy="3492500"/>
          </a:xfrm>
          <a:prstGeom prst="rect">
            <a:avLst/>
          </a:prstGeom>
        </p:spPr>
      </p:pic>
      <p:pic>
        <p:nvPicPr>
          <p:cNvPr id="1026" name="Picture 2" descr="BỘ SÁCH GIÁO KHOA CÁNH DIỀU">
            <a:extLst>
              <a:ext uri="{FF2B5EF4-FFF2-40B4-BE49-F238E27FC236}">
                <a16:creationId xmlns:a16="http://schemas.microsoft.com/office/drawing/2014/main" id="{486B6D7E-8B9A-4645-95E1-5016872F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29" y="1437265"/>
            <a:ext cx="2041980" cy="258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7018" y="620809"/>
            <a:ext cx="17647932" cy="8637491"/>
            <a:chOff x="0" y="0"/>
            <a:chExt cx="4648015" cy="22748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8015" cy="2274895"/>
            </a:xfrm>
            <a:custGeom>
              <a:avLst/>
              <a:gdLst/>
              <a:ahLst/>
              <a:cxnLst/>
              <a:rect l="l" t="t" r="r" b="b"/>
              <a:pathLst>
                <a:path w="4648015" h="2274895">
                  <a:moveTo>
                    <a:pt x="22373" y="0"/>
                  </a:moveTo>
                  <a:lnTo>
                    <a:pt x="4625642" y="0"/>
                  </a:lnTo>
                  <a:cubicBezTo>
                    <a:pt x="4631576" y="0"/>
                    <a:pt x="4637267" y="2357"/>
                    <a:pt x="4641462" y="6553"/>
                  </a:cubicBezTo>
                  <a:cubicBezTo>
                    <a:pt x="4645658" y="10749"/>
                    <a:pt x="4648015" y="16439"/>
                    <a:pt x="4648015" y="22373"/>
                  </a:cubicBezTo>
                  <a:lnTo>
                    <a:pt x="4648015" y="2252522"/>
                  </a:lnTo>
                  <a:cubicBezTo>
                    <a:pt x="4648015" y="2264878"/>
                    <a:pt x="4637998" y="2274895"/>
                    <a:pt x="4625642" y="2274895"/>
                  </a:cubicBezTo>
                  <a:lnTo>
                    <a:pt x="22373" y="2274895"/>
                  </a:lnTo>
                  <a:cubicBezTo>
                    <a:pt x="10017" y="2274895"/>
                    <a:pt x="0" y="2264878"/>
                    <a:pt x="0" y="2252522"/>
                  </a:cubicBezTo>
                  <a:lnTo>
                    <a:pt x="0" y="22373"/>
                  </a:lnTo>
                  <a:cubicBezTo>
                    <a:pt x="0" y="10017"/>
                    <a:pt x="10017" y="0"/>
                    <a:pt x="22373" y="0"/>
                  </a:cubicBezTo>
                  <a:close/>
                </a:path>
              </a:pathLst>
            </a:custGeom>
            <a:solidFill>
              <a:srgbClr val="FFF9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48015" cy="2312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042065" y="2266397"/>
            <a:ext cx="7217235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2. Điều gì bất ngờ xảy ra? Thái độ của cô bé lúc đó ra sao?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2289" y="533400"/>
            <a:ext cx="12827271" cy="144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47"/>
              </a:lnSpc>
            </a:pPr>
            <a:r>
              <a:rPr lang="en-US" sz="626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Trả lời các câu hỏi sau: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042065" y="5276912"/>
            <a:ext cx="7694991" cy="2916448"/>
            <a:chOff x="0" y="0"/>
            <a:chExt cx="10259987" cy="388859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259987" cy="3888597"/>
              <a:chOff x="0" y="0"/>
              <a:chExt cx="2026664" cy="76811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26664" cy="768118"/>
              </a:xfrm>
              <a:custGeom>
                <a:avLst/>
                <a:gdLst/>
                <a:ahLst/>
                <a:cxnLst/>
                <a:rect l="l" t="t" r="r" b="b"/>
                <a:pathLst>
                  <a:path w="2026664" h="768118">
                    <a:moveTo>
                      <a:pt x="0" y="0"/>
                    </a:moveTo>
                    <a:lnTo>
                      <a:pt x="2026664" y="0"/>
                    </a:lnTo>
                    <a:lnTo>
                      <a:pt x="2026664" y="768118"/>
                    </a:lnTo>
                    <a:lnTo>
                      <a:pt x="0" y="768118"/>
                    </a:lnTo>
                    <a:close/>
                  </a:path>
                </a:pathLst>
              </a:custGeom>
              <a:solidFill>
                <a:srgbClr val="F7E38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026664" cy="8062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26203" y="-95250"/>
              <a:ext cx="9807581" cy="3542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  <a:spcBef>
                  <a:spcPct val="0"/>
                </a:spcBef>
              </a:pP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Một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gấu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to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lớn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bất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ngờ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xuất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hiện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.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Cô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bé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sợ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chết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khiếp</a:t>
              </a:r>
              <a:endParaRPr lang="en-US" sz="5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2497082"/>
            <a:ext cx="8654953" cy="5292837"/>
          </a:xfrm>
          <a:custGeom>
            <a:avLst/>
            <a:gdLst/>
            <a:ahLst/>
            <a:cxnLst/>
            <a:rect l="l" t="t" r="r" b="b"/>
            <a:pathLst>
              <a:path w="8654953" h="5292837">
                <a:moveTo>
                  <a:pt x="0" y="0"/>
                </a:moveTo>
                <a:lnTo>
                  <a:pt x="8654953" y="0"/>
                </a:lnTo>
                <a:lnTo>
                  <a:pt x="8654953" y="5292836"/>
                </a:lnTo>
                <a:lnTo>
                  <a:pt x="0" y="5292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7018" y="620809"/>
            <a:ext cx="17647932" cy="8637491"/>
            <a:chOff x="0" y="0"/>
            <a:chExt cx="4648015" cy="22748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8015" cy="2274895"/>
            </a:xfrm>
            <a:custGeom>
              <a:avLst/>
              <a:gdLst/>
              <a:ahLst/>
              <a:cxnLst/>
              <a:rect l="l" t="t" r="r" b="b"/>
              <a:pathLst>
                <a:path w="4648015" h="2274895">
                  <a:moveTo>
                    <a:pt x="22373" y="0"/>
                  </a:moveTo>
                  <a:lnTo>
                    <a:pt x="4625642" y="0"/>
                  </a:lnTo>
                  <a:cubicBezTo>
                    <a:pt x="4631576" y="0"/>
                    <a:pt x="4637267" y="2357"/>
                    <a:pt x="4641462" y="6553"/>
                  </a:cubicBezTo>
                  <a:cubicBezTo>
                    <a:pt x="4645658" y="10749"/>
                    <a:pt x="4648015" y="16439"/>
                    <a:pt x="4648015" y="22373"/>
                  </a:cubicBezTo>
                  <a:lnTo>
                    <a:pt x="4648015" y="2252522"/>
                  </a:lnTo>
                  <a:cubicBezTo>
                    <a:pt x="4648015" y="2264878"/>
                    <a:pt x="4637998" y="2274895"/>
                    <a:pt x="4625642" y="2274895"/>
                  </a:cubicBezTo>
                  <a:lnTo>
                    <a:pt x="22373" y="2274895"/>
                  </a:lnTo>
                  <a:cubicBezTo>
                    <a:pt x="10017" y="2274895"/>
                    <a:pt x="0" y="2264878"/>
                    <a:pt x="0" y="2252522"/>
                  </a:cubicBezTo>
                  <a:lnTo>
                    <a:pt x="0" y="22373"/>
                  </a:lnTo>
                  <a:cubicBezTo>
                    <a:pt x="0" y="10017"/>
                    <a:pt x="10017" y="0"/>
                    <a:pt x="22373" y="0"/>
                  </a:cubicBezTo>
                  <a:close/>
                </a:path>
              </a:pathLst>
            </a:custGeom>
            <a:solidFill>
              <a:srgbClr val="FFF9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48015" cy="2312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59311" y="1881608"/>
            <a:ext cx="7499989" cy="16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0"/>
              </a:lnSpc>
            </a:pPr>
            <a:r>
              <a:rPr lang="en-US" sz="480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3. Vì sao sau đó cô bé đỡ sợ?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2289" y="533400"/>
            <a:ext cx="12827271" cy="144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47"/>
              </a:lnSpc>
            </a:pPr>
            <a:r>
              <a:rPr lang="en-US" sz="626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Trả lời các câu hỏi sau: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561383" y="3799659"/>
            <a:ext cx="8175672" cy="5247186"/>
            <a:chOff x="0" y="0"/>
            <a:chExt cx="10900897" cy="699624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900897" cy="6996248"/>
              <a:chOff x="0" y="0"/>
              <a:chExt cx="2153264" cy="13819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53264" cy="1381975"/>
              </a:xfrm>
              <a:custGeom>
                <a:avLst/>
                <a:gdLst/>
                <a:ahLst/>
                <a:cxnLst/>
                <a:rect l="l" t="t" r="r" b="b"/>
                <a:pathLst>
                  <a:path w="2153264" h="1381975">
                    <a:moveTo>
                      <a:pt x="0" y="0"/>
                    </a:moveTo>
                    <a:lnTo>
                      <a:pt x="2153264" y="0"/>
                    </a:lnTo>
                    <a:lnTo>
                      <a:pt x="2153264" y="1381975"/>
                    </a:lnTo>
                    <a:lnTo>
                      <a:pt x="0" y="1381975"/>
                    </a:lnTo>
                    <a:close/>
                  </a:path>
                </a:pathLst>
              </a:custGeom>
              <a:solidFill>
                <a:srgbClr val="F7E38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53264" cy="1420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63904" y="-95250"/>
              <a:ext cx="9999986" cy="6714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719"/>
                </a:lnSpc>
                <a:spcBef>
                  <a:spcPct val="0"/>
                </a:spcBef>
              </a:pP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Cô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bé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đỡ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sợ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khi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thấy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gấu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hiền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lành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chìa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một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chân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ra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trước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,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giậm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giậm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xuống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đất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.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Bàn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chân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đó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chảy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máu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,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một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cái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dằm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to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cắm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giữa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bàn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chân</a:t>
              </a:r>
              <a:endParaRPr lang="en-US" sz="47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2639600"/>
            <a:ext cx="8293235" cy="5274625"/>
          </a:xfrm>
          <a:custGeom>
            <a:avLst/>
            <a:gdLst/>
            <a:ahLst/>
            <a:cxnLst/>
            <a:rect l="l" t="t" r="r" b="b"/>
            <a:pathLst>
              <a:path w="8293235" h="5274625">
                <a:moveTo>
                  <a:pt x="0" y="0"/>
                </a:moveTo>
                <a:lnTo>
                  <a:pt x="8293235" y="0"/>
                </a:lnTo>
                <a:lnTo>
                  <a:pt x="8293235" y="5274625"/>
                </a:lnTo>
                <a:lnTo>
                  <a:pt x="0" y="527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7018" y="620809"/>
            <a:ext cx="17647932" cy="8637491"/>
            <a:chOff x="0" y="0"/>
            <a:chExt cx="4648015" cy="22748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8015" cy="2274895"/>
            </a:xfrm>
            <a:custGeom>
              <a:avLst/>
              <a:gdLst/>
              <a:ahLst/>
              <a:cxnLst/>
              <a:rect l="l" t="t" r="r" b="b"/>
              <a:pathLst>
                <a:path w="4648015" h="2274895">
                  <a:moveTo>
                    <a:pt x="22373" y="0"/>
                  </a:moveTo>
                  <a:lnTo>
                    <a:pt x="4625642" y="0"/>
                  </a:lnTo>
                  <a:cubicBezTo>
                    <a:pt x="4631576" y="0"/>
                    <a:pt x="4637267" y="2357"/>
                    <a:pt x="4641462" y="6553"/>
                  </a:cubicBezTo>
                  <a:cubicBezTo>
                    <a:pt x="4645658" y="10749"/>
                    <a:pt x="4648015" y="16439"/>
                    <a:pt x="4648015" y="22373"/>
                  </a:cubicBezTo>
                  <a:lnTo>
                    <a:pt x="4648015" y="2252522"/>
                  </a:lnTo>
                  <a:cubicBezTo>
                    <a:pt x="4648015" y="2264878"/>
                    <a:pt x="4637998" y="2274895"/>
                    <a:pt x="4625642" y="2274895"/>
                  </a:cubicBezTo>
                  <a:lnTo>
                    <a:pt x="22373" y="2274895"/>
                  </a:lnTo>
                  <a:cubicBezTo>
                    <a:pt x="10017" y="2274895"/>
                    <a:pt x="0" y="2264878"/>
                    <a:pt x="0" y="2252522"/>
                  </a:cubicBezTo>
                  <a:lnTo>
                    <a:pt x="0" y="22373"/>
                  </a:lnTo>
                  <a:cubicBezTo>
                    <a:pt x="0" y="10017"/>
                    <a:pt x="10017" y="0"/>
                    <a:pt x="22373" y="0"/>
                  </a:cubicBezTo>
                  <a:close/>
                </a:path>
              </a:pathLst>
            </a:custGeom>
            <a:solidFill>
              <a:srgbClr val="FFF9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48015" cy="2312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59311" y="2878880"/>
            <a:ext cx="7499989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0"/>
              </a:lnSpc>
            </a:pPr>
            <a:r>
              <a:rPr lang="en-US" sz="480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4. Cô bé đã làm gì để giúp gấu?</a:t>
            </a:r>
          </a:p>
          <a:p>
            <a:pPr algn="just">
              <a:lnSpc>
                <a:spcPts val="6720"/>
              </a:lnSpc>
            </a:pPr>
            <a:endParaRPr lang="en-US" sz="4800">
              <a:solidFill>
                <a:srgbClr val="2D2B28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62289" y="533400"/>
            <a:ext cx="12827271" cy="144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47"/>
              </a:lnSpc>
            </a:pPr>
            <a:r>
              <a:rPr lang="en-US" sz="626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Trả lời các câu hỏi sau: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421469" y="4850000"/>
            <a:ext cx="8175672" cy="3239632"/>
            <a:chOff x="0" y="0"/>
            <a:chExt cx="10900897" cy="431951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900897" cy="4319510"/>
              <a:chOff x="0" y="0"/>
              <a:chExt cx="2153264" cy="85323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53264" cy="853236"/>
              </a:xfrm>
              <a:custGeom>
                <a:avLst/>
                <a:gdLst/>
                <a:ahLst/>
                <a:cxnLst/>
                <a:rect l="l" t="t" r="r" b="b"/>
                <a:pathLst>
                  <a:path w="2153264" h="853236">
                    <a:moveTo>
                      <a:pt x="0" y="0"/>
                    </a:moveTo>
                    <a:lnTo>
                      <a:pt x="2153264" y="0"/>
                    </a:lnTo>
                    <a:lnTo>
                      <a:pt x="2153264" y="853236"/>
                    </a:lnTo>
                    <a:lnTo>
                      <a:pt x="0" y="853236"/>
                    </a:lnTo>
                    <a:close/>
                  </a:path>
                </a:pathLst>
              </a:custGeom>
              <a:solidFill>
                <a:srgbClr val="F7E38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53264" cy="891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50455" y="450334"/>
              <a:ext cx="9999986" cy="3323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719"/>
                </a:lnSpc>
                <a:spcBef>
                  <a:spcPct val="0"/>
                </a:spcBef>
              </a:pP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Cô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bé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chạy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vào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nhà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,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lấy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kìm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,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dùng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kìm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đẹp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cái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dằm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,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kéo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mạnh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ra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2974130"/>
            <a:ext cx="7919784" cy="5115503"/>
          </a:xfrm>
          <a:custGeom>
            <a:avLst/>
            <a:gdLst/>
            <a:ahLst/>
            <a:cxnLst/>
            <a:rect l="l" t="t" r="r" b="b"/>
            <a:pathLst>
              <a:path w="7919784" h="5115503">
                <a:moveTo>
                  <a:pt x="0" y="0"/>
                </a:moveTo>
                <a:lnTo>
                  <a:pt x="7919784" y="0"/>
                </a:lnTo>
                <a:lnTo>
                  <a:pt x="7919784" y="5115502"/>
                </a:lnTo>
                <a:lnTo>
                  <a:pt x="0" y="51155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7018" y="620809"/>
            <a:ext cx="17647932" cy="8637491"/>
            <a:chOff x="0" y="0"/>
            <a:chExt cx="4648015" cy="22748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8015" cy="2274895"/>
            </a:xfrm>
            <a:custGeom>
              <a:avLst/>
              <a:gdLst/>
              <a:ahLst/>
              <a:cxnLst/>
              <a:rect l="l" t="t" r="r" b="b"/>
              <a:pathLst>
                <a:path w="4648015" h="2274895">
                  <a:moveTo>
                    <a:pt x="22373" y="0"/>
                  </a:moveTo>
                  <a:lnTo>
                    <a:pt x="4625642" y="0"/>
                  </a:lnTo>
                  <a:cubicBezTo>
                    <a:pt x="4631576" y="0"/>
                    <a:pt x="4637267" y="2357"/>
                    <a:pt x="4641462" y="6553"/>
                  </a:cubicBezTo>
                  <a:cubicBezTo>
                    <a:pt x="4645658" y="10749"/>
                    <a:pt x="4648015" y="16439"/>
                    <a:pt x="4648015" y="22373"/>
                  </a:cubicBezTo>
                  <a:lnTo>
                    <a:pt x="4648015" y="2252522"/>
                  </a:lnTo>
                  <a:cubicBezTo>
                    <a:pt x="4648015" y="2264878"/>
                    <a:pt x="4637998" y="2274895"/>
                    <a:pt x="4625642" y="2274895"/>
                  </a:cubicBezTo>
                  <a:lnTo>
                    <a:pt x="22373" y="2274895"/>
                  </a:lnTo>
                  <a:cubicBezTo>
                    <a:pt x="10017" y="2274895"/>
                    <a:pt x="0" y="2264878"/>
                    <a:pt x="0" y="2252522"/>
                  </a:cubicBezTo>
                  <a:lnTo>
                    <a:pt x="0" y="22373"/>
                  </a:lnTo>
                  <a:cubicBezTo>
                    <a:pt x="0" y="10017"/>
                    <a:pt x="10017" y="0"/>
                    <a:pt x="22373" y="0"/>
                  </a:cubicBezTo>
                  <a:close/>
                </a:path>
              </a:pathLst>
            </a:custGeom>
            <a:solidFill>
              <a:srgbClr val="FFF9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48015" cy="2312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320984" y="2257861"/>
            <a:ext cx="8276157" cy="42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0"/>
              </a:lnSpc>
            </a:pPr>
            <a:r>
              <a:rPr lang="en-US" sz="480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5. Khi bố mẹ về, nghe cô bé kể lại mọi chuyện, thái độ của họ ra sao?</a:t>
            </a:r>
          </a:p>
          <a:p>
            <a:pPr algn="just">
              <a:lnSpc>
                <a:spcPts val="6720"/>
              </a:lnSpc>
            </a:pPr>
            <a:endParaRPr lang="en-US" sz="4800">
              <a:solidFill>
                <a:srgbClr val="2D2B28"/>
              </a:solidFill>
              <a:latin typeface="UTM Avo"/>
              <a:ea typeface="UTM Avo"/>
              <a:cs typeface="UTM Avo"/>
              <a:sym typeface="UTM Avo"/>
            </a:endParaRPr>
          </a:p>
          <a:p>
            <a:pPr algn="just">
              <a:lnSpc>
                <a:spcPts val="6720"/>
              </a:lnSpc>
            </a:pPr>
            <a:endParaRPr lang="en-US" sz="4800">
              <a:solidFill>
                <a:srgbClr val="2D2B28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62289" y="533400"/>
            <a:ext cx="12827271" cy="144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47"/>
              </a:lnSpc>
            </a:pPr>
            <a:r>
              <a:rPr lang="en-US" sz="626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Trả lời các câu hỏi sau: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371227" y="5143500"/>
            <a:ext cx="8175672" cy="3239632"/>
            <a:chOff x="0" y="0"/>
            <a:chExt cx="10900897" cy="431951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900897" cy="4319510"/>
              <a:chOff x="0" y="0"/>
              <a:chExt cx="2153264" cy="85323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53264" cy="853236"/>
              </a:xfrm>
              <a:custGeom>
                <a:avLst/>
                <a:gdLst/>
                <a:ahLst/>
                <a:cxnLst/>
                <a:rect l="l" t="t" r="r" b="b"/>
                <a:pathLst>
                  <a:path w="2153264" h="853236">
                    <a:moveTo>
                      <a:pt x="0" y="0"/>
                    </a:moveTo>
                    <a:lnTo>
                      <a:pt x="2153264" y="0"/>
                    </a:lnTo>
                    <a:lnTo>
                      <a:pt x="2153264" y="853236"/>
                    </a:lnTo>
                    <a:lnTo>
                      <a:pt x="0" y="853236"/>
                    </a:lnTo>
                    <a:close/>
                  </a:path>
                </a:pathLst>
              </a:custGeom>
              <a:solidFill>
                <a:srgbClr val="F7E38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53264" cy="8913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50455" y="450334"/>
              <a:ext cx="9999986" cy="3323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719"/>
                </a:lnSpc>
                <a:spcBef>
                  <a:spcPct val="0"/>
                </a:spcBef>
              </a:pP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Nghe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cô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bé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kể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lại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câu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chuyện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,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bố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mẹ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cô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rất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ngạc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nhiên</a:t>
              </a:r>
              <a:endParaRPr lang="en-US" sz="47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2497" y="2911392"/>
            <a:ext cx="7948777" cy="4967985"/>
          </a:xfrm>
          <a:custGeom>
            <a:avLst/>
            <a:gdLst/>
            <a:ahLst/>
            <a:cxnLst/>
            <a:rect l="l" t="t" r="r" b="b"/>
            <a:pathLst>
              <a:path w="7948777" h="4967985">
                <a:moveTo>
                  <a:pt x="0" y="0"/>
                </a:moveTo>
                <a:lnTo>
                  <a:pt x="7948777" y="0"/>
                </a:lnTo>
                <a:lnTo>
                  <a:pt x="7948777" y="4967985"/>
                </a:lnTo>
                <a:lnTo>
                  <a:pt x="0" y="49679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7018" y="620809"/>
            <a:ext cx="17647932" cy="8637491"/>
            <a:chOff x="0" y="0"/>
            <a:chExt cx="4648015" cy="22748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8015" cy="2274895"/>
            </a:xfrm>
            <a:custGeom>
              <a:avLst/>
              <a:gdLst/>
              <a:ahLst/>
              <a:cxnLst/>
              <a:rect l="l" t="t" r="r" b="b"/>
              <a:pathLst>
                <a:path w="4648015" h="2274895">
                  <a:moveTo>
                    <a:pt x="22373" y="0"/>
                  </a:moveTo>
                  <a:lnTo>
                    <a:pt x="4625642" y="0"/>
                  </a:lnTo>
                  <a:cubicBezTo>
                    <a:pt x="4631576" y="0"/>
                    <a:pt x="4637267" y="2357"/>
                    <a:pt x="4641462" y="6553"/>
                  </a:cubicBezTo>
                  <a:cubicBezTo>
                    <a:pt x="4645658" y="10749"/>
                    <a:pt x="4648015" y="16439"/>
                    <a:pt x="4648015" y="22373"/>
                  </a:cubicBezTo>
                  <a:lnTo>
                    <a:pt x="4648015" y="2252522"/>
                  </a:lnTo>
                  <a:cubicBezTo>
                    <a:pt x="4648015" y="2264878"/>
                    <a:pt x="4637998" y="2274895"/>
                    <a:pt x="4625642" y="2274895"/>
                  </a:cubicBezTo>
                  <a:lnTo>
                    <a:pt x="22373" y="2274895"/>
                  </a:lnTo>
                  <a:cubicBezTo>
                    <a:pt x="10017" y="2274895"/>
                    <a:pt x="0" y="2264878"/>
                    <a:pt x="0" y="2252522"/>
                  </a:cubicBezTo>
                  <a:lnTo>
                    <a:pt x="0" y="22373"/>
                  </a:lnTo>
                  <a:cubicBezTo>
                    <a:pt x="0" y="10017"/>
                    <a:pt x="10017" y="0"/>
                    <a:pt x="22373" y="0"/>
                  </a:cubicBezTo>
                  <a:close/>
                </a:path>
              </a:pathLst>
            </a:custGeom>
            <a:solidFill>
              <a:srgbClr val="FFF9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48015" cy="2312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371227" y="2568891"/>
            <a:ext cx="8276157" cy="336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0"/>
              </a:lnSpc>
            </a:pPr>
            <a:r>
              <a:rPr lang="en-US" sz="480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6. Gấu đã làm gì để tỏ lòng biết ơn cô bé?</a:t>
            </a:r>
          </a:p>
          <a:p>
            <a:pPr algn="just">
              <a:lnSpc>
                <a:spcPts val="6720"/>
              </a:lnSpc>
            </a:pPr>
            <a:endParaRPr lang="en-US" sz="4800">
              <a:solidFill>
                <a:srgbClr val="2D2B28"/>
              </a:solidFill>
              <a:latin typeface="UTM Avo"/>
              <a:ea typeface="UTM Avo"/>
              <a:cs typeface="UTM Avo"/>
              <a:sym typeface="UTM Avo"/>
            </a:endParaRPr>
          </a:p>
          <a:p>
            <a:pPr algn="just">
              <a:lnSpc>
                <a:spcPts val="6720"/>
              </a:lnSpc>
            </a:pPr>
            <a:endParaRPr lang="en-US" sz="4800">
              <a:solidFill>
                <a:srgbClr val="2D2B28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62289" y="533400"/>
            <a:ext cx="12827271" cy="144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47"/>
              </a:lnSpc>
            </a:pPr>
            <a:r>
              <a:rPr lang="en-US" sz="626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Trả lời các câu hỏi sau: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371227" y="4719369"/>
            <a:ext cx="8175672" cy="3663763"/>
            <a:chOff x="0" y="0"/>
            <a:chExt cx="10900897" cy="488501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900897" cy="4885018"/>
              <a:chOff x="0" y="0"/>
              <a:chExt cx="2153264" cy="96494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53264" cy="964942"/>
              </a:xfrm>
              <a:custGeom>
                <a:avLst/>
                <a:gdLst/>
                <a:ahLst/>
                <a:cxnLst/>
                <a:rect l="l" t="t" r="r" b="b"/>
                <a:pathLst>
                  <a:path w="2153264" h="964942">
                    <a:moveTo>
                      <a:pt x="0" y="0"/>
                    </a:moveTo>
                    <a:lnTo>
                      <a:pt x="2153264" y="0"/>
                    </a:lnTo>
                    <a:lnTo>
                      <a:pt x="2153264" y="964942"/>
                    </a:lnTo>
                    <a:lnTo>
                      <a:pt x="0" y="964942"/>
                    </a:lnTo>
                    <a:close/>
                  </a:path>
                </a:pathLst>
              </a:custGeom>
              <a:solidFill>
                <a:srgbClr val="F7E38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153264" cy="10030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50455" y="198331"/>
              <a:ext cx="9999986" cy="4453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6719"/>
                </a:lnSpc>
                <a:spcBef>
                  <a:spcPct val="0"/>
                </a:spcBef>
              </a:pP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Gấu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quay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trở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lại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,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ôm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một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khúc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gỗ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chứa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đầy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mật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ong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tặng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cô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bé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,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để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tỏ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lòng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biết</a:t>
              </a:r>
              <a:r>
                <a:rPr lang="en-US" sz="47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47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ơn</a:t>
              </a:r>
              <a:endParaRPr lang="en-US" sz="47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2933464"/>
            <a:ext cx="8115300" cy="5275072"/>
          </a:xfrm>
          <a:custGeom>
            <a:avLst/>
            <a:gdLst/>
            <a:ahLst/>
            <a:cxnLst/>
            <a:rect l="l" t="t" r="r" b="b"/>
            <a:pathLst>
              <a:path w="8115300" h="5275072">
                <a:moveTo>
                  <a:pt x="0" y="0"/>
                </a:moveTo>
                <a:lnTo>
                  <a:pt x="8115300" y="0"/>
                </a:lnTo>
                <a:lnTo>
                  <a:pt x="8115300" y="5275073"/>
                </a:lnTo>
                <a:lnTo>
                  <a:pt x="0" y="52750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85" r="-248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544561" y="2268580"/>
            <a:ext cx="1854843" cy="1328495"/>
          </a:xfrm>
          <a:custGeom>
            <a:avLst/>
            <a:gdLst/>
            <a:ahLst/>
            <a:cxnLst/>
            <a:rect l="l" t="t" r="r" b="b"/>
            <a:pathLst>
              <a:path w="1854843" h="1328495">
                <a:moveTo>
                  <a:pt x="0" y="0"/>
                </a:moveTo>
                <a:lnTo>
                  <a:pt x="1854843" y="0"/>
                </a:lnTo>
                <a:lnTo>
                  <a:pt x="1854843" y="1328494"/>
                </a:lnTo>
                <a:lnTo>
                  <a:pt x="0" y="1328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67616" r="-222957" b="-2729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90744" y="1236877"/>
            <a:ext cx="1707634" cy="1695951"/>
          </a:xfrm>
          <a:custGeom>
            <a:avLst/>
            <a:gdLst/>
            <a:ahLst/>
            <a:cxnLst/>
            <a:rect l="l" t="t" r="r" b="b"/>
            <a:pathLst>
              <a:path w="1707634" h="1695951">
                <a:moveTo>
                  <a:pt x="0" y="0"/>
                </a:moveTo>
                <a:lnTo>
                  <a:pt x="1707634" y="0"/>
                </a:lnTo>
                <a:lnTo>
                  <a:pt x="1707634" y="1695950"/>
                </a:lnTo>
                <a:lnTo>
                  <a:pt x="0" y="1695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33074" t="-62568" b="-2635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605687" y="3597074"/>
            <a:ext cx="11611471" cy="7779686"/>
          </a:xfrm>
          <a:custGeom>
            <a:avLst/>
            <a:gdLst/>
            <a:ahLst/>
            <a:cxnLst/>
            <a:rect l="l" t="t" r="r" b="b"/>
            <a:pathLst>
              <a:path w="11611471" h="7779686">
                <a:moveTo>
                  <a:pt x="0" y="0"/>
                </a:moveTo>
                <a:lnTo>
                  <a:pt x="11611471" y="0"/>
                </a:lnTo>
                <a:lnTo>
                  <a:pt x="11611471" y="7779686"/>
                </a:lnTo>
                <a:lnTo>
                  <a:pt x="0" y="777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A9DF5-E006-9E48-8506-ADBD50062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00" y="769980"/>
            <a:ext cx="15189200" cy="299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98622">
            <a:off x="1013235" y="165679"/>
            <a:ext cx="15885992" cy="11662966"/>
          </a:xfrm>
          <a:custGeom>
            <a:avLst/>
            <a:gdLst/>
            <a:ahLst/>
            <a:cxnLst/>
            <a:rect l="l" t="t" r="r" b="b"/>
            <a:pathLst>
              <a:path w="15885992" h="11662966">
                <a:moveTo>
                  <a:pt x="0" y="0"/>
                </a:moveTo>
                <a:lnTo>
                  <a:pt x="15885992" y="0"/>
                </a:lnTo>
                <a:lnTo>
                  <a:pt x="15885992" y="11662966"/>
                </a:lnTo>
                <a:lnTo>
                  <a:pt x="0" y="11662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486514" y="4542766"/>
            <a:ext cx="12939435" cy="405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l">
              <a:lnSpc>
                <a:spcPts val="8215"/>
              </a:lnSpc>
              <a:buFont typeface="Arial"/>
              <a:buChar char="•"/>
            </a:pP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Kể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lại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câu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chuyện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cho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người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thân</a:t>
            </a:r>
            <a:endParaRPr lang="en-US" sz="5199" dirty="0">
              <a:solidFill>
                <a:srgbClr val="2D2B28"/>
              </a:solidFill>
              <a:latin typeface="UTM Avo"/>
              <a:ea typeface="UTM Avo"/>
              <a:cs typeface="UTM Avo"/>
              <a:sym typeface="UTM Avo"/>
            </a:endParaRPr>
          </a:p>
          <a:p>
            <a:pPr marL="1122679" lvl="1" indent="-561340" algn="l">
              <a:lnSpc>
                <a:spcPts val="8215"/>
              </a:lnSpc>
              <a:buFont typeface="Arial"/>
              <a:buChar char="•"/>
            </a:pP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Chuẩn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bị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cho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tiết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Kể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chuyện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Ông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lão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sếu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1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nhỏ</a:t>
            </a:r>
            <a:r>
              <a:rPr lang="en-US" sz="51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  <a:p>
            <a:pPr algn="l">
              <a:lnSpc>
                <a:spcPts val="7838"/>
              </a:lnSpc>
            </a:pPr>
            <a:endParaRPr lang="en-US" sz="5199" i="1" dirty="0">
              <a:solidFill>
                <a:srgbClr val="2D2B28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A76B3-E2D0-DE4A-BBDA-9B94B98CF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649" y="1901166"/>
            <a:ext cx="12941300" cy="264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544561" y="2268580"/>
            <a:ext cx="1854843" cy="1328495"/>
          </a:xfrm>
          <a:custGeom>
            <a:avLst/>
            <a:gdLst/>
            <a:ahLst/>
            <a:cxnLst/>
            <a:rect l="l" t="t" r="r" b="b"/>
            <a:pathLst>
              <a:path w="1854843" h="1328495">
                <a:moveTo>
                  <a:pt x="0" y="0"/>
                </a:moveTo>
                <a:lnTo>
                  <a:pt x="1854843" y="0"/>
                </a:lnTo>
                <a:lnTo>
                  <a:pt x="1854843" y="1328494"/>
                </a:lnTo>
                <a:lnTo>
                  <a:pt x="0" y="1328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67616" r="-222957" b="-2729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90744" y="1236877"/>
            <a:ext cx="1707634" cy="1695951"/>
          </a:xfrm>
          <a:custGeom>
            <a:avLst/>
            <a:gdLst/>
            <a:ahLst/>
            <a:cxnLst/>
            <a:rect l="l" t="t" r="r" b="b"/>
            <a:pathLst>
              <a:path w="1707634" h="1695951">
                <a:moveTo>
                  <a:pt x="0" y="0"/>
                </a:moveTo>
                <a:lnTo>
                  <a:pt x="1707634" y="0"/>
                </a:lnTo>
                <a:lnTo>
                  <a:pt x="1707634" y="1695950"/>
                </a:lnTo>
                <a:lnTo>
                  <a:pt x="0" y="1695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33074" t="-62568" b="-2635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605687" y="3597074"/>
            <a:ext cx="11611471" cy="7779686"/>
          </a:xfrm>
          <a:custGeom>
            <a:avLst/>
            <a:gdLst/>
            <a:ahLst/>
            <a:cxnLst/>
            <a:rect l="l" t="t" r="r" b="b"/>
            <a:pathLst>
              <a:path w="11611471" h="7779686">
                <a:moveTo>
                  <a:pt x="0" y="0"/>
                </a:moveTo>
                <a:lnTo>
                  <a:pt x="11611471" y="0"/>
                </a:lnTo>
                <a:lnTo>
                  <a:pt x="11611471" y="7779686"/>
                </a:lnTo>
                <a:lnTo>
                  <a:pt x="0" y="77796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66C8A9-34D1-4F46-BFA9-00FF17B76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9400" y="769980"/>
            <a:ext cx="15189200" cy="299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40056" y="667432"/>
            <a:ext cx="17092108" cy="10572266"/>
          </a:xfrm>
          <a:custGeom>
            <a:avLst/>
            <a:gdLst/>
            <a:ahLst/>
            <a:cxnLst/>
            <a:rect l="l" t="t" r="r" b="b"/>
            <a:pathLst>
              <a:path w="17092108" h="10572266">
                <a:moveTo>
                  <a:pt x="0" y="0"/>
                </a:moveTo>
                <a:lnTo>
                  <a:pt x="17092109" y="0"/>
                </a:lnTo>
                <a:lnTo>
                  <a:pt x="17092109" y="10572266"/>
                </a:lnTo>
                <a:lnTo>
                  <a:pt x="0" y="105722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6" b="-38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4453213" cy="2343503"/>
          </a:xfrm>
          <a:custGeom>
            <a:avLst/>
            <a:gdLst/>
            <a:ahLst/>
            <a:cxnLst/>
            <a:rect l="l" t="t" r="r" b="b"/>
            <a:pathLst>
              <a:path w="4453213" h="2343503">
                <a:moveTo>
                  <a:pt x="0" y="0"/>
                </a:moveTo>
                <a:lnTo>
                  <a:pt x="4453213" y="0"/>
                </a:lnTo>
                <a:lnTo>
                  <a:pt x="4453213" y="2343503"/>
                </a:lnTo>
                <a:lnTo>
                  <a:pt x="0" y="2343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D3B8A8-1FD8-5244-BAE9-BD69CA6B7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671" y="496366"/>
            <a:ext cx="909320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E93DE-79F2-2242-AAB7-3B5380569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2685" y="5238937"/>
            <a:ext cx="5321300" cy="180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C3771F-00A1-7145-AC02-894A1FCC5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771" y="1696157"/>
            <a:ext cx="8445500" cy="3492500"/>
          </a:xfrm>
          <a:prstGeom prst="rect">
            <a:avLst/>
          </a:prstGeom>
        </p:spPr>
      </p:pic>
      <p:pic>
        <p:nvPicPr>
          <p:cNvPr id="1026" name="Picture 2" descr="BỘ SÁCH GIÁO KHOA CÁNH DIỀU">
            <a:extLst>
              <a:ext uri="{FF2B5EF4-FFF2-40B4-BE49-F238E27FC236}">
                <a16:creationId xmlns:a16="http://schemas.microsoft.com/office/drawing/2014/main" id="{486B6D7E-8B9A-4645-95E1-5016872F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29" y="1437265"/>
            <a:ext cx="2041980" cy="258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7018" y="224954"/>
            <a:ext cx="17647932" cy="9589443"/>
            <a:chOff x="0" y="0"/>
            <a:chExt cx="4648015" cy="25256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8015" cy="2525614"/>
            </a:xfrm>
            <a:custGeom>
              <a:avLst/>
              <a:gdLst/>
              <a:ahLst/>
              <a:cxnLst/>
              <a:rect l="l" t="t" r="r" b="b"/>
              <a:pathLst>
                <a:path w="4648015" h="2525614">
                  <a:moveTo>
                    <a:pt x="22373" y="0"/>
                  </a:moveTo>
                  <a:lnTo>
                    <a:pt x="4625642" y="0"/>
                  </a:lnTo>
                  <a:cubicBezTo>
                    <a:pt x="4631576" y="0"/>
                    <a:pt x="4637267" y="2357"/>
                    <a:pt x="4641462" y="6553"/>
                  </a:cubicBezTo>
                  <a:cubicBezTo>
                    <a:pt x="4645658" y="10749"/>
                    <a:pt x="4648015" y="16439"/>
                    <a:pt x="4648015" y="22373"/>
                  </a:cubicBezTo>
                  <a:lnTo>
                    <a:pt x="4648015" y="2503241"/>
                  </a:lnTo>
                  <a:cubicBezTo>
                    <a:pt x="4648015" y="2515598"/>
                    <a:pt x="4637998" y="2525614"/>
                    <a:pt x="4625642" y="2525614"/>
                  </a:cubicBezTo>
                  <a:lnTo>
                    <a:pt x="22373" y="2525614"/>
                  </a:lnTo>
                  <a:cubicBezTo>
                    <a:pt x="16439" y="2525614"/>
                    <a:pt x="10749" y="2523257"/>
                    <a:pt x="6553" y="2519062"/>
                  </a:cubicBezTo>
                  <a:cubicBezTo>
                    <a:pt x="2357" y="2514866"/>
                    <a:pt x="0" y="2509175"/>
                    <a:pt x="0" y="2503241"/>
                  </a:cubicBezTo>
                  <a:lnTo>
                    <a:pt x="0" y="22373"/>
                  </a:lnTo>
                  <a:cubicBezTo>
                    <a:pt x="0" y="10017"/>
                    <a:pt x="10017" y="0"/>
                    <a:pt x="223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48015" cy="2563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75383" y="1607184"/>
            <a:ext cx="4695775" cy="2930309"/>
          </a:xfrm>
          <a:custGeom>
            <a:avLst/>
            <a:gdLst/>
            <a:ahLst/>
            <a:cxnLst/>
            <a:rect l="l" t="t" r="r" b="b"/>
            <a:pathLst>
              <a:path w="4695775" h="2930309">
                <a:moveTo>
                  <a:pt x="0" y="0"/>
                </a:moveTo>
                <a:lnTo>
                  <a:pt x="4695776" y="0"/>
                </a:lnTo>
                <a:lnTo>
                  <a:pt x="4695776" y="2930310"/>
                </a:lnTo>
                <a:lnTo>
                  <a:pt x="0" y="293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790757" y="1607184"/>
            <a:ext cx="4791701" cy="2930309"/>
          </a:xfrm>
          <a:custGeom>
            <a:avLst/>
            <a:gdLst/>
            <a:ahLst/>
            <a:cxnLst/>
            <a:rect l="l" t="t" r="r" b="b"/>
            <a:pathLst>
              <a:path w="4791701" h="2930309">
                <a:moveTo>
                  <a:pt x="0" y="0"/>
                </a:moveTo>
                <a:lnTo>
                  <a:pt x="4791701" y="0"/>
                </a:lnTo>
                <a:lnTo>
                  <a:pt x="4791701" y="2930310"/>
                </a:lnTo>
                <a:lnTo>
                  <a:pt x="0" y="29303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806230" y="1607184"/>
            <a:ext cx="4607294" cy="2930309"/>
          </a:xfrm>
          <a:custGeom>
            <a:avLst/>
            <a:gdLst/>
            <a:ahLst/>
            <a:cxnLst/>
            <a:rect l="l" t="t" r="r" b="b"/>
            <a:pathLst>
              <a:path w="4607294" h="2930309">
                <a:moveTo>
                  <a:pt x="0" y="0"/>
                </a:moveTo>
                <a:lnTo>
                  <a:pt x="4607294" y="0"/>
                </a:lnTo>
                <a:lnTo>
                  <a:pt x="4607294" y="2930310"/>
                </a:lnTo>
                <a:lnTo>
                  <a:pt x="0" y="29303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875383" y="4870266"/>
            <a:ext cx="4695775" cy="3033069"/>
          </a:xfrm>
          <a:custGeom>
            <a:avLst/>
            <a:gdLst/>
            <a:ahLst/>
            <a:cxnLst/>
            <a:rect l="l" t="t" r="r" b="b"/>
            <a:pathLst>
              <a:path w="4695775" h="3033069">
                <a:moveTo>
                  <a:pt x="0" y="0"/>
                </a:moveTo>
                <a:lnTo>
                  <a:pt x="4695776" y="0"/>
                </a:lnTo>
                <a:lnTo>
                  <a:pt x="4695776" y="3033069"/>
                </a:lnTo>
                <a:lnTo>
                  <a:pt x="0" y="3033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790757" y="4870266"/>
            <a:ext cx="4791701" cy="2994813"/>
          </a:xfrm>
          <a:custGeom>
            <a:avLst/>
            <a:gdLst/>
            <a:ahLst/>
            <a:cxnLst/>
            <a:rect l="l" t="t" r="r" b="b"/>
            <a:pathLst>
              <a:path w="4791701" h="2994813">
                <a:moveTo>
                  <a:pt x="0" y="0"/>
                </a:moveTo>
                <a:lnTo>
                  <a:pt x="4791701" y="0"/>
                </a:lnTo>
                <a:lnTo>
                  <a:pt x="4791701" y="2994813"/>
                </a:lnTo>
                <a:lnTo>
                  <a:pt x="0" y="2994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806230" y="4870266"/>
            <a:ext cx="4607294" cy="2994813"/>
          </a:xfrm>
          <a:custGeom>
            <a:avLst/>
            <a:gdLst/>
            <a:ahLst/>
            <a:cxnLst/>
            <a:rect l="l" t="t" r="r" b="b"/>
            <a:pathLst>
              <a:path w="4607294" h="2994813">
                <a:moveTo>
                  <a:pt x="0" y="0"/>
                </a:moveTo>
                <a:lnTo>
                  <a:pt x="4607294" y="0"/>
                </a:lnTo>
                <a:lnTo>
                  <a:pt x="4607294" y="2994813"/>
                </a:lnTo>
                <a:lnTo>
                  <a:pt x="0" y="29948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485" r="-24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29617" y="-22011"/>
            <a:ext cx="12827271" cy="144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47"/>
              </a:lnSpc>
            </a:pPr>
            <a:r>
              <a:rPr lang="en-US" sz="626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Quan sát tranh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55229" y="8017635"/>
            <a:ext cx="9731510" cy="141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Câu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chuyện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có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những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nhân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vật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nào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Điều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xảy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ra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giữa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gấu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7018" y="224954"/>
            <a:ext cx="17647932" cy="9589443"/>
            <a:chOff x="0" y="0"/>
            <a:chExt cx="4648015" cy="25256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8015" cy="2525614"/>
            </a:xfrm>
            <a:custGeom>
              <a:avLst/>
              <a:gdLst/>
              <a:ahLst/>
              <a:cxnLst/>
              <a:rect l="l" t="t" r="r" b="b"/>
              <a:pathLst>
                <a:path w="4648015" h="2525614">
                  <a:moveTo>
                    <a:pt x="22373" y="0"/>
                  </a:moveTo>
                  <a:lnTo>
                    <a:pt x="4625642" y="0"/>
                  </a:lnTo>
                  <a:cubicBezTo>
                    <a:pt x="4631576" y="0"/>
                    <a:pt x="4637267" y="2357"/>
                    <a:pt x="4641462" y="6553"/>
                  </a:cubicBezTo>
                  <a:cubicBezTo>
                    <a:pt x="4645658" y="10749"/>
                    <a:pt x="4648015" y="16439"/>
                    <a:pt x="4648015" y="22373"/>
                  </a:cubicBezTo>
                  <a:lnTo>
                    <a:pt x="4648015" y="2503241"/>
                  </a:lnTo>
                  <a:cubicBezTo>
                    <a:pt x="4648015" y="2515598"/>
                    <a:pt x="4637998" y="2525614"/>
                    <a:pt x="4625642" y="2525614"/>
                  </a:cubicBezTo>
                  <a:lnTo>
                    <a:pt x="22373" y="2525614"/>
                  </a:lnTo>
                  <a:cubicBezTo>
                    <a:pt x="16439" y="2525614"/>
                    <a:pt x="10749" y="2523257"/>
                    <a:pt x="6553" y="2519062"/>
                  </a:cubicBezTo>
                  <a:cubicBezTo>
                    <a:pt x="2357" y="2514866"/>
                    <a:pt x="0" y="2509175"/>
                    <a:pt x="0" y="2503241"/>
                  </a:cubicBezTo>
                  <a:lnTo>
                    <a:pt x="0" y="22373"/>
                  </a:lnTo>
                  <a:cubicBezTo>
                    <a:pt x="0" y="10017"/>
                    <a:pt x="10017" y="0"/>
                    <a:pt x="2237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48015" cy="2563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161775"/>
            <a:ext cx="3565151" cy="2224765"/>
          </a:xfrm>
          <a:custGeom>
            <a:avLst/>
            <a:gdLst/>
            <a:ahLst/>
            <a:cxnLst/>
            <a:rect l="l" t="t" r="r" b="b"/>
            <a:pathLst>
              <a:path w="3565151" h="2224765">
                <a:moveTo>
                  <a:pt x="0" y="0"/>
                </a:moveTo>
                <a:lnTo>
                  <a:pt x="3565151" y="0"/>
                </a:lnTo>
                <a:lnTo>
                  <a:pt x="3565151" y="2224765"/>
                </a:lnTo>
                <a:lnTo>
                  <a:pt x="0" y="222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760576" y="2161775"/>
            <a:ext cx="3637980" cy="2224765"/>
          </a:xfrm>
          <a:custGeom>
            <a:avLst/>
            <a:gdLst/>
            <a:ahLst/>
            <a:cxnLst/>
            <a:rect l="l" t="t" r="r" b="b"/>
            <a:pathLst>
              <a:path w="3637980" h="2224765">
                <a:moveTo>
                  <a:pt x="0" y="0"/>
                </a:moveTo>
                <a:lnTo>
                  <a:pt x="3637980" y="0"/>
                </a:lnTo>
                <a:lnTo>
                  <a:pt x="3637980" y="2224765"/>
                </a:lnTo>
                <a:lnTo>
                  <a:pt x="0" y="2224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62289" y="4641451"/>
            <a:ext cx="3497974" cy="2224765"/>
          </a:xfrm>
          <a:custGeom>
            <a:avLst/>
            <a:gdLst/>
            <a:ahLst/>
            <a:cxnLst/>
            <a:rect l="l" t="t" r="r" b="b"/>
            <a:pathLst>
              <a:path w="3497974" h="2224765">
                <a:moveTo>
                  <a:pt x="0" y="0"/>
                </a:moveTo>
                <a:lnTo>
                  <a:pt x="3497974" y="0"/>
                </a:lnTo>
                <a:lnTo>
                  <a:pt x="3497974" y="2224765"/>
                </a:lnTo>
                <a:lnTo>
                  <a:pt x="0" y="22247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33405" y="4641451"/>
            <a:ext cx="3565151" cy="2302783"/>
          </a:xfrm>
          <a:custGeom>
            <a:avLst/>
            <a:gdLst/>
            <a:ahLst/>
            <a:cxnLst/>
            <a:rect l="l" t="t" r="r" b="b"/>
            <a:pathLst>
              <a:path w="3565151" h="2302783">
                <a:moveTo>
                  <a:pt x="0" y="0"/>
                </a:moveTo>
                <a:lnTo>
                  <a:pt x="3565151" y="0"/>
                </a:lnTo>
                <a:lnTo>
                  <a:pt x="3565151" y="2302783"/>
                </a:lnTo>
                <a:lnTo>
                  <a:pt x="0" y="2302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7199146"/>
            <a:ext cx="3637980" cy="2273738"/>
          </a:xfrm>
          <a:custGeom>
            <a:avLst/>
            <a:gdLst/>
            <a:ahLst/>
            <a:cxnLst/>
            <a:rect l="l" t="t" r="r" b="b"/>
            <a:pathLst>
              <a:path w="3637980" h="2273738">
                <a:moveTo>
                  <a:pt x="0" y="0"/>
                </a:moveTo>
                <a:lnTo>
                  <a:pt x="3637980" y="0"/>
                </a:lnTo>
                <a:lnTo>
                  <a:pt x="3637980" y="2273738"/>
                </a:lnTo>
                <a:lnTo>
                  <a:pt x="0" y="2273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00582" y="7199146"/>
            <a:ext cx="3497974" cy="2273738"/>
          </a:xfrm>
          <a:custGeom>
            <a:avLst/>
            <a:gdLst/>
            <a:ahLst/>
            <a:cxnLst/>
            <a:rect l="l" t="t" r="r" b="b"/>
            <a:pathLst>
              <a:path w="3497974" h="2273738">
                <a:moveTo>
                  <a:pt x="0" y="0"/>
                </a:moveTo>
                <a:lnTo>
                  <a:pt x="3497974" y="0"/>
                </a:lnTo>
                <a:lnTo>
                  <a:pt x="3497974" y="2273738"/>
                </a:lnTo>
                <a:lnTo>
                  <a:pt x="0" y="22737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485" r="-24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527539" y="5670151"/>
            <a:ext cx="3239489" cy="4616849"/>
          </a:xfrm>
          <a:custGeom>
            <a:avLst/>
            <a:gdLst/>
            <a:ahLst/>
            <a:cxnLst/>
            <a:rect l="l" t="t" r="r" b="b"/>
            <a:pathLst>
              <a:path w="3239489" h="4616849">
                <a:moveTo>
                  <a:pt x="0" y="0"/>
                </a:moveTo>
                <a:lnTo>
                  <a:pt x="3239489" y="0"/>
                </a:lnTo>
                <a:lnTo>
                  <a:pt x="3239489" y="4616849"/>
                </a:lnTo>
                <a:lnTo>
                  <a:pt x="0" y="461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494276" y="278921"/>
            <a:ext cx="5306014" cy="144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7"/>
              </a:lnSpc>
            </a:pPr>
            <a:r>
              <a:rPr lang="en-US" sz="626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Giới thiệu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74781" y="1989624"/>
            <a:ext cx="8945004" cy="359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Chuyện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con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gấu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kể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về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cuộc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gặp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kì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lạ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giữa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một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rất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nhỏ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một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con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gấu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rất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to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lớn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.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có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gặp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nguy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hiểm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không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Điều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lạ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đã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0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xảy</a:t>
            </a:r>
            <a:r>
              <a:rPr lang="en-US" sz="4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79089" y="477790"/>
            <a:ext cx="17647932" cy="9589443"/>
            <a:chOff x="0" y="0"/>
            <a:chExt cx="4648015" cy="25256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8015" cy="2525614"/>
            </a:xfrm>
            <a:custGeom>
              <a:avLst/>
              <a:gdLst/>
              <a:ahLst/>
              <a:cxnLst/>
              <a:rect l="l" t="t" r="r" b="b"/>
              <a:pathLst>
                <a:path w="4648015" h="2525614">
                  <a:moveTo>
                    <a:pt x="22373" y="0"/>
                  </a:moveTo>
                  <a:lnTo>
                    <a:pt x="4625642" y="0"/>
                  </a:lnTo>
                  <a:cubicBezTo>
                    <a:pt x="4631576" y="0"/>
                    <a:pt x="4637267" y="2357"/>
                    <a:pt x="4641462" y="6553"/>
                  </a:cubicBezTo>
                  <a:cubicBezTo>
                    <a:pt x="4645658" y="10749"/>
                    <a:pt x="4648015" y="16439"/>
                    <a:pt x="4648015" y="22373"/>
                  </a:cubicBezTo>
                  <a:lnTo>
                    <a:pt x="4648015" y="2503241"/>
                  </a:lnTo>
                  <a:cubicBezTo>
                    <a:pt x="4648015" y="2515598"/>
                    <a:pt x="4637998" y="2525614"/>
                    <a:pt x="4625642" y="2525614"/>
                  </a:cubicBezTo>
                  <a:lnTo>
                    <a:pt x="22373" y="2525614"/>
                  </a:lnTo>
                  <a:cubicBezTo>
                    <a:pt x="16439" y="2525614"/>
                    <a:pt x="10749" y="2523257"/>
                    <a:pt x="6553" y="2519062"/>
                  </a:cubicBezTo>
                  <a:cubicBezTo>
                    <a:pt x="2357" y="2514866"/>
                    <a:pt x="0" y="2509175"/>
                    <a:pt x="0" y="2503241"/>
                  </a:cubicBezTo>
                  <a:lnTo>
                    <a:pt x="0" y="22373"/>
                  </a:lnTo>
                  <a:cubicBezTo>
                    <a:pt x="0" y="10017"/>
                    <a:pt x="10017" y="0"/>
                    <a:pt x="22373" y="0"/>
                  </a:cubicBezTo>
                  <a:close/>
                </a:path>
              </a:pathLst>
            </a:custGeom>
            <a:solidFill>
              <a:srgbClr val="FFF9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48015" cy="2563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BEFA8ACF-3939-7F42-86B2-05C652623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243" y="1560275"/>
            <a:ext cx="16746739" cy="1879490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366CA3CB-B88D-FC05-E437-1758BFD977C1}"/>
              </a:ext>
            </a:extLst>
          </p:cNvPr>
          <p:cNvSpPr txBox="1"/>
          <p:nvPr/>
        </p:nvSpPr>
        <p:spPr>
          <a:xfrm>
            <a:off x="2209800" y="448655"/>
            <a:ext cx="15249349" cy="1394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47"/>
              </a:lnSpc>
            </a:pPr>
            <a:r>
              <a:rPr lang="en-US" sz="6600" b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CÙNG LẮNG NGHE CÂU CHUYỆN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0C08436-9C9A-BDC7-8C51-9AD1E8AC96B3}"/>
              </a:ext>
            </a:extLst>
          </p:cNvPr>
          <p:cNvSpPr/>
          <p:nvPr/>
        </p:nvSpPr>
        <p:spPr>
          <a:xfrm>
            <a:off x="4572000" y="3407881"/>
            <a:ext cx="10111758" cy="6774878"/>
          </a:xfrm>
          <a:custGeom>
            <a:avLst/>
            <a:gdLst/>
            <a:ahLst/>
            <a:cxnLst/>
            <a:rect l="l" t="t" r="r" b="b"/>
            <a:pathLst>
              <a:path w="11611471" h="7779686">
                <a:moveTo>
                  <a:pt x="0" y="0"/>
                </a:moveTo>
                <a:lnTo>
                  <a:pt x="11611471" y="0"/>
                </a:lnTo>
                <a:lnTo>
                  <a:pt x="11611471" y="7779686"/>
                </a:lnTo>
                <a:lnTo>
                  <a:pt x="0" y="77796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7018" y="366331"/>
            <a:ext cx="17647932" cy="9448066"/>
            <a:chOff x="0" y="0"/>
            <a:chExt cx="4648015" cy="2488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8015" cy="2488379"/>
            </a:xfrm>
            <a:custGeom>
              <a:avLst/>
              <a:gdLst/>
              <a:ahLst/>
              <a:cxnLst/>
              <a:rect l="l" t="t" r="r" b="b"/>
              <a:pathLst>
                <a:path w="4648015" h="2488379">
                  <a:moveTo>
                    <a:pt x="22373" y="0"/>
                  </a:moveTo>
                  <a:lnTo>
                    <a:pt x="4625642" y="0"/>
                  </a:lnTo>
                  <a:cubicBezTo>
                    <a:pt x="4631576" y="0"/>
                    <a:pt x="4637267" y="2357"/>
                    <a:pt x="4641462" y="6553"/>
                  </a:cubicBezTo>
                  <a:cubicBezTo>
                    <a:pt x="4645658" y="10749"/>
                    <a:pt x="4648015" y="16439"/>
                    <a:pt x="4648015" y="22373"/>
                  </a:cubicBezTo>
                  <a:lnTo>
                    <a:pt x="4648015" y="2466006"/>
                  </a:lnTo>
                  <a:cubicBezTo>
                    <a:pt x="4648015" y="2478362"/>
                    <a:pt x="4637998" y="2488379"/>
                    <a:pt x="4625642" y="2488379"/>
                  </a:cubicBezTo>
                  <a:lnTo>
                    <a:pt x="22373" y="2488379"/>
                  </a:lnTo>
                  <a:cubicBezTo>
                    <a:pt x="10017" y="2488379"/>
                    <a:pt x="0" y="2478362"/>
                    <a:pt x="0" y="2466006"/>
                  </a:cubicBezTo>
                  <a:lnTo>
                    <a:pt x="0" y="22373"/>
                  </a:lnTo>
                  <a:cubicBezTo>
                    <a:pt x="0" y="10017"/>
                    <a:pt x="10017" y="0"/>
                    <a:pt x="22373" y="0"/>
                  </a:cubicBezTo>
                  <a:close/>
                </a:path>
              </a:pathLst>
            </a:custGeom>
            <a:solidFill>
              <a:srgbClr val="FFF9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48015" cy="2526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161775"/>
            <a:ext cx="3565151" cy="2224765"/>
          </a:xfrm>
          <a:custGeom>
            <a:avLst/>
            <a:gdLst/>
            <a:ahLst/>
            <a:cxnLst/>
            <a:rect l="l" t="t" r="r" b="b"/>
            <a:pathLst>
              <a:path w="3565151" h="2224765">
                <a:moveTo>
                  <a:pt x="0" y="0"/>
                </a:moveTo>
                <a:lnTo>
                  <a:pt x="3565151" y="0"/>
                </a:lnTo>
                <a:lnTo>
                  <a:pt x="3565151" y="2224765"/>
                </a:lnTo>
                <a:lnTo>
                  <a:pt x="0" y="222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760576" y="2161775"/>
            <a:ext cx="3637980" cy="2224765"/>
          </a:xfrm>
          <a:custGeom>
            <a:avLst/>
            <a:gdLst/>
            <a:ahLst/>
            <a:cxnLst/>
            <a:rect l="l" t="t" r="r" b="b"/>
            <a:pathLst>
              <a:path w="3637980" h="2224765">
                <a:moveTo>
                  <a:pt x="0" y="0"/>
                </a:moveTo>
                <a:lnTo>
                  <a:pt x="3637980" y="0"/>
                </a:lnTo>
                <a:lnTo>
                  <a:pt x="3637980" y="2224765"/>
                </a:lnTo>
                <a:lnTo>
                  <a:pt x="0" y="2224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62289" y="4641451"/>
            <a:ext cx="3497974" cy="2224765"/>
          </a:xfrm>
          <a:custGeom>
            <a:avLst/>
            <a:gdLst/>
            <a:ahLst/>
            <a:cxnLst/>
            <a:rect l="l" t="t" r="r" b="b"/>
            <a:pathLst>
              <a:path w="3497974" h="2224765">
                <a:moveTo>
                  <a:pt x="0" y="0"/>
                </a:moveTo>
                <a:lnTo>
                  <a:pt x="3497974" y="0"/>
                </a:lnTo>
                <a:lnTo>
                  <a:pt x="3497974" y="2224765"/>
                </a:lnTo>
                <a:lnTo>
                  <a:pt x="0" y="22247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33405" y="4641451"/>
            <a:ext cx="3565151" cy="2302783"/>
          </a:xfrm>
          <a:custGeom>
            <a:avLst/>
            <a:gdLst/>
            <a:ahLst/>
            <a:cxnLst/>
            <a:rect l="l" t="t" r="r" b="b"/>
            <a:pathLst>
              <a:path w="3565151" h="2302783">
                <a:moveTo>
                  <a:pt x="0" y="0"/>
                </a:moveTo>
                <a:lnTo>
                  <a:pt x="3565151" y="0"/>
                </a:lnTo>
                <a:lnTo>
                  <a:pt x="3565151" y="2302783"/>
                </a:lnTo>
                <a:lnTo>
                  <a:pt x="0" y="2302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7199146"/>
            <a:ext cx="3637980" cy="2273738"/>
          </a:xfrm>
          <a:custGeom>
            <a:avLst/>
            <a:gdLst/>
            <a:ahLst/>
            <a:cxnLst/>
            <a:rect l="l" t="t" r="r" b="b"/>
            <a:pathLst>
              <a:path w="3637980" h="2273738">
                <a:moveTo>
                  <a:pt x="0" y="0"/>
                </a:moveTo>
                <a:lnTo>
                  <a:pt x="3637980" y="0"/>
                </a:lnTo>
                <a:lnTo>
                  <a:pt x="3637980" y="2273738"/>
                </a:lnTo>
                <a:lnTo>
                  <a:pt x="0" y="2273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00582" y="7199146"/>
            <a:ext cx="3497974" cy="2273738"/>
          </a:xfrm>
          <a:custGeom>
            <a:avLst/>
            <a:gdLst/>
            <a:ahLst/>
            <a:cxnLst/>
            <a:rect l="l" t="t" r="r" b="b"/>
            <a:pathLst>
              <a:path w="3497974" h="2273738">
                <a:moveTo>
                  <a:pt x="0" y="0"/>
                </a:moveTo>
                <a:lnTo>
                  <a:pt x="3497974" y="0"/>
                </a:lnTo>
                <a:lnTo>
                  <a:pt x="3497974" y="2273738"/>
                </a:lnTo>
                <a:lnTo>
                  <a:pt x="0" y="22737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485" r="-24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8194099" y="1989624"/>
            <a:ext cx="9554995" cy="782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5" lvl="1" indent="-431797" algn="just">
              <a:lnSpc>
                <a:spcPts val="5599"/>
              </a:lnSpc>
              <a:buAutoNum type="arabicPeriod"/>
            </a:pP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Bố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mẹ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đi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vắng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ở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nhà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một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mình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làm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marL="863595" lvl="1" indent="-431797" algn="just">
              <a:lnSpc>
                <a:spcPts val="5599"/>
              </a:lnSpc>
              <a:buAutoNum type="arabicPeriod"/>
            </a:pP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Điều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bất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ngờ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xảy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ra?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Thái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độ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của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lúc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đó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ra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sao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marL="863595" lvl="1" indent="-431797" algn="just">
              <a:lnSpc>
                <a:spcPts val="5599"/>
              </a:lnSpc>
              <a:buAutoNum type="arabicPeriod"/>
            </a:pP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Vì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sao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sau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đó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đỡ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sợ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marL="863595" lvl="1" indent="-431797" algn="just">
              <a:lnSpc>
                <a:spcPts val="5599"/>
              </a:lnSpc>
              <a:buAutoNum type="arabicPeriod"/>
            </a:pP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đã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làm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để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giúp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gấu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marL="863595" lvl="1" indent="-431797" algn="just">
              <a:lnSpc>
                <a:spcPts val="5599"/>
              </a:lnSpc>
              <a:buAutoNum type="arabicPeriod"/>
            </a:pP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Khi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bố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mẹ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về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nghe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kể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lại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mọi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chuyện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thái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độ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của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họ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ra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sao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marL="863595" lvl="1" indent="-431797" algn="just">
              <a:lnSpc>
                <a:spcPts val="5599"/>
              </a:lnSpc>
              <a:buAutoNum type="arabicPeriod"/>
            </a:pP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Gấu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đã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làm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để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tỏ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lòng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biết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ơn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62289" y="288992"/>
            <a:ext cx="12827271" cy="144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47"/>
              </a:lnSpc>
            </a:pPr>
            <a:r>
              <a:rPr lang="en-US" sz="626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Trả lời các câu hỏi sau: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7018" y="366331"/>
            <a:ext cx="17647932" cy="9448066"/>
            <a:chOff x="0" y="0"/>
            <a:chExt cx="4648015" cy="2488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8015" cy="2488379"/>
            </a:xfrm>
            <a:custGeom>
              <a:avLst/>
              <a:gdLst/>
              <a:ahLst/>
              <a:cxnLst/>
              <a:rect l="l" t="t" r="r" b="b"/>
              <a:pathLst>
                <a:path w="4648015" h="2488379">
                  <a:moveTo>
                    <a:pt x="22373" y="0"/>
                  </a:moveTo>
                  <a:lnTo>
                    <a:pt x="4625642" y="0"/>
                  </a:lnTo>
                  <a:cubicBezTo>
                    <a:pt x="4631576" y="0"/>
                    <a:pt x="4637267" y="2357"/>
                    <a:pt x="4641462" y="6553"/>
                  </a:cubicBezTo>
                  <a:cubicBezTo>
                    <a:pt x="4645658" y="10749"/>
                    <a:pt x="4648015" y="16439"/>
                    <a:pt x="4648015" y="22373"/>
                  </a:cubicBezTo>
                  <a:lnTo>
                    <a:pt x="4648015" y="2466006"/>
                  </a:lnTo>
                  <a:cubicBezTo>
                    <a:pt x="4648015" y="2478362"/>
                    <a:pt x="4637998" y="2488379"/>
                    <a:pt x="4625642" y="2488379"/>
                  </a:cubicBezTo>
                  <a:lnTo>
                    <a:pt x="22373" y="2488379"/>
                  </a:lnTo>
                  <a:cubicBezTo>
                    <a:pt x="10017" y="2488379"/>
                    <a:pt x="0" y="2478362"/>
                    <a:pt x="0" y="2466006"/>
                  </a:cubicBezTo>
                  <a:lnTo>
                    <a:pt x="0" y="22373"/>
                  </a:lnTo>
                  <a:cubicBezTo>
                    <a:pt x="0" y="10017"/>
                    <a:pt x="10017" y="0"/>
                    <a:pt x="22373" y="0"/>
                  </a:cubicBezTo>
                  <a:close/>
                </a:path>
              </a:pathLst>
            </a:custGeom>
            <a:solidFill>
              <a:srgbClr val="FFF9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48015" cy="2526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5427918"/>
            <a:ext cx="8517433" cy="4386478"/>
          </a:xfrm>
          <a:custGeom>
            <a:avLst/>
            <a:gdLst/>
            <a:ahLst/>
            <a:cxnLst/>
            <a:rect l="l" t="t" r="r" b="b"/>
            <a:pathLst>
              <a:path w="8517433" h="4386478">
                <a:moveTo>
                  <a:pt x="0" y="0"/>
                </a:moveTo>
                <a:lnTo>
                  <a:pt x="8517433" y="0"/>
                </a:lnTo>
                <a:lnTo>
                  <a:pt x="8517433" y="4386478"/>
                </a:lnTo>
                <a:lnTo>
                  <a:pt x="0" y="4386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194099" y="1656249"/>
            <a:ext cx="9554995" cy="782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5" lvl="1" indent="-431797" algn="just">
              <a:lnSpc>
                <a:spcPts val="5599"/>
              </a:lnSpc>
              <a:buAutoNum type="arabicPeriod"/>
            </a:pP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Bố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mẹ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đi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vắng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ở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nhà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một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mình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làm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marL="863595" lvl="1" indent="-431797" algn="just">
              <a:lnSpc>
                <a:spcPts val="5599"/>
              </a:lnSpc>
              <a:buAutoNum type="arabicPeriod"/>
            </a:pP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Điều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bất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ngờ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xảy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ra?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Thái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độ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của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lúc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đó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ra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sao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marL="863595" lvl="1" indent="-431797" algn="just">
              <a:lnSpc>
                <a:spcPts val="5599"/>
              </a:lnSpc>
              <a:buAutoNum type="arabicPeriod"/>
            </a:pP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Vì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sao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sau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đó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đỡ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sợ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marL="863595" lvl="1" indent="-431797" algn="just">
              <a:lnSpc>
                <a:spcPts val="5599"/>
              </a:lnSpc>
              <a:buAutoNum type="arabicPeriod"/>
            </a:pP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đã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làm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để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giúp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gấu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marL="863595" lvl="1" indent="-431797" algn="just">
              <a:lnSpc>
                <a:spcPts val="5599"/>
              </a:lnSpc>
              <a:buAutoNum type="arabicPeriod"/>
            </a:pP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Khi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bố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mẹ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về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nghe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kể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lại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mọi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chuyện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thái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độ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của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họ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ra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sao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  <a:p>
            <a:pPr marL="863595" lvl="1" indent="-431797" algn="just">
              <a:lnSpc>
                <a:spcPts val="5599"/>
              </a:lnSpc>
              <a:buAutoNum type="arabicPeriod"/>
            </a:pP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Gấu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đã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làm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gì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để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tỏ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lòng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biết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ơn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cô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3999" dirty="0" err="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bé</a:t>
            </a:r>
            <a:r>
              <a:rPr lang="en-US" sz="39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2289" y="288992"/>
            <a:ext cx="12827271" cy="144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47"/>
              </a:lnSpc>
            </a:pPr>
            <a:r>
              <a:rPr lang="en-US" sz="626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Trả lời các câu hỏi sau: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678429-65C6-1342-9751-5AD0612DF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756" y="2286425"/>
            <a:ext cx="9613900" cy="2882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497" y="-103142"/>
            <a:ext cx="18509901" cy="10760109"/>
          </a:xfrm>
          <a:custGeom>
            <a:avLst/>
            <a:gdLst/>
            <a:ahLst/>
            <a:cxnLst/>
            <a:rect l="l" t="t" r="r" b="b"/>
            <a:pathLst>
              <a:path w="18509901" h="10760109">
                <a:moveTo>
                  <a:pt x="0" y="0"/>
                </a:moveTo>
                <a:lnTo>
                  <a:pt x="18509901" y="0"/>
                </a:lnTo>
                <a:lnTo>
                  <a:pt x="18509901" y="10760108"/>
                </a:lnTo>
                <a:lnTo>
                  <a:pt x="0" y="10760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127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97018" y="620809"/>
            <a:ext cx="17647932" cy="8637491"/>
            <a:chOff x="0" y="0"/>
            <a:chExt cx="4648015" cy="22748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8015" cy="2274895"/>
            </a:xfrm>
            <a:custGeom>
              <a:avLst/>
              <a:gdLst/>
              <a:ahLst/>
              <a:cxnLst/>
              <a:rect l="l" t="t" r="r" b="b"/>
              <a:pathLst>
                <a:path w="4648015" h="2274895">
                  <a:moveTo>
                    <a:pt x="22373" y="0"/>
                  </a:moveTo>
                  <a:lnTo>
                    <a:pt x="4625642" y="0"/>
                  </a:lnTo>
                  <a:cubicBezTo>
                    <a:pt x="4631576" y="0"/>
                    <a:pt x="4637267" y="2357"/>
                    <a:pt x="4641462" y="6553"/>
                  </a:cubicBezTo>
                  <a:cubicBezTo>
                    <a:pt x="4645658" y="10749"/>
                    <a:pt x="4648015" y="16439"/>
                    <a:pt x="4648015" y="22373"/>
                  </a:cubicBezTo>
                  <a:lnTo>
                    <a:pt x="4648015" y="2252522"/>
                  </a:lnTo>
                  <a:cubicBezTo>
                    <a:pt x="4648015" y="2264878"/>
                    <a:pt x="4637998" y="2274895"/>
                    <a:pt x="4625642" y="2274895"/>
                  </a:cubicBezTo>
                  <a:lnTo>
                    <a:pt x="22373" y="2274895"/>
                  </a:lnTo>
                  <a:cubicBezTo>
                    <a:pt x="10017" y="2274895"/>
                    <a:pt x="0" y="2264878"/>
                    <a:pt x="0" y="2252522"/>
                  </a:cubicBezTo>
                  <a:lnTo>
                    <a:pt x="0" y="22373"/>
                  </a:lnTo>
                  <a:cubicBezTo>
                    <a:pt x="0" y="10017"/>
                    <a:pt x="10017" y="0"/>
                    <a:pt x="22373" y="0"/>
                  </a:cubicBezTo>
                  <a:close/>
                </a:path>
              </a:pathLst>
            </a:custGeom>
            <a:solidFill>
              <a:srgbClr val="FFF9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48015" cy="2312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74221" y="2688107"/>
            <a:ext cx="8933306" cy="5687762"/>
          </a:xfrm>
          <a:custGeom>
            <a:avLst/>
            <a:gdLst/>
            <a:ahLst/>
            <a:cxnLst/>
            <a:rect l="l" t="t" r="r" b="b"/>
            <a:pathLst>
              <a:path w="8933306" h="5687762">
                <a:moveTo>
                  <a:pt x="0" y="0"/>
                </a:moveTo>
                <a:lnTo>
                  <a:pt x="8933307" y="0"/>
                </a:lnTo>
                <a:lnTo>
                  <a:pt x="8933307" y="5687762"/>
                </a:lnTo>
                <a:lnTo>
                  <a:pt x="0" y="5687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4" r="-10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320984" y="2856021"/>
            <a:ext cx="8635326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just">
              <a:lnSpc>
                <a:spcPts val="7000"/>
              </a:lnSpc>
              <a:buAutoNum type="arabicPeriod"/>
            </a:pPr>
            <a:r>
              <a:rPr lang="en-US" sz="500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Bố mẹ đi vắng, cô bé ở nhà một mình làm gì?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2289" y="533400"/>
            <a:ext cx="12827271" cy="144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47"/>
              </a:lnSpc>
            </a:pPr>
            <a:r>
              <a:rPr lang="en-US" sz="6261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rPr>
              <a:t>Trả lời các câu hỏi sau: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042065" y="5276912"/>
            <a:ext cx="7694991" cy="2181287"/>
            <a:chOff x="0" y="0"/>
            <a:chExt cx="10259987" cy="290838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259987" cy="2908383"/>
              <a:chOff x="0" y="0"/>
              <a:chExt cx="2026664" cy="57449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26664" cy="574495"/>
              </a:xfrm>
              <a:custGeom>
                <a:avLst/>
                <a:gdLst/>
                <a:ahLst/>
                <a:cxnLst/>
                <a:rect l="l" t="t" r="r" b="b"/>
                <a:pathLst>
                  <a:path w="2026664" h="574495">
                    <a:moveTo>
                      <a:pt x="0" y="0"/>
                    </a:moveTo>
                    <a:lnTo>
                      <a:pt x="2026664" y="0"/>
                    </a:lnTo>
                    <a:lnTo>
                      <a:pt x="2026664" y="574495"/>
                    </a:lnTo>
                    <a:lnTo>
                      <a:pt x="0" y="574495"/>
                    </a:lnTo>
                    <a:close/>
                  </a:path>
                </a:pathLst>
              </a:custGeom>
              <a:solidFill>
                <a:srgbClr val="F7E38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026664" cy="6125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-95250"/>
              <a:ext cx="10259987" cy="2335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  <a:spcBef>
                  <a:spcPct val="0"/>
                </a:spcBef>
              </a:pP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Bố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mẹ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đi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vắng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,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cô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bé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tha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thẩn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chơi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ngoài</a:t>
              </a:r>
              <a:r>
                <a:rPr lang="en-US" sz="5099" dirty="0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099" dirty="0" err="1">
                  <a:solidFill>
                    <a:srgbClr val="2D2B28"/>
                  </a:solidFill>
                  <a:latin typeface="UTM Avo"/>
                  <a:ea typeface="UTM Avo"/>
                  <a:cs typeface="UTM Avo"/>
                  <a:sym typeface="UTM Avo"/>
                </a:rPr>
                <a:t>sân</a:t>
              </a:r>
              <a:endParaRPr lang="en-US" sz="5099" dirty="0">
                <a:solidFill>
                  <a:srgbClr val="2D2B28"/>
                </a:solidFill>
                <a:latin typeface="UTM Avo"/>
                <a:ea typeface="UTM Avo"/>
                <a:cs typeface="UTM Avo"/>
                <a:sym typeface="UTM Av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513</Words>
  <Application>Microsoft Office PowerPoint</Application>
  <PresentationFormat>Custom</PresentationFormat>
  <Paragraphs>41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SVN-Newton</vt:lpstr>
      <vt:lpstr>Arial</vt:lpstr>
      <vt:lpstr>Times New Roman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Colorful Playful Cute Creative Project Presentation</dc:title>
  <cp:lastModifiedBy>Windows 10</cp:lastModifiedBy>
  <cp:revision>7</cp:revision>
  <dcterms:created xsi:type="dcterms:W3CDTF">2006-08-16T00:00:00Z</dcterms:created>
  <dcterms:modified xsi:type="dcterms:W3CDTF">2025-12-22T05:17:54Z</dcterms:modified>
  <dc:identifier>DAG4GDAYUEk</dc:identifier>
</cp:coreProperties>
</file>