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1" r:id="rId3"/>
    <p:sldId id="297" r:id="rId4"/>
    <p:sldId id="302" r:id="rId5"/>
    <p:sldId id="303" r:id="rId6"/>
    <p:sldId id="300" r:id="rId7"/>
    <p:sldId id="298" r:id="rId8"/>
    <p:sldId id="324" r:id="rId9"/>
    <p:sldId id="308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EB"/>
    <a:srgbClr val="FF0066"/>
    <a:srgbClr val="D4EFFD"/>
    <a:srgbClr val="40C8F4"/>
    <a:srgbClr val="466D37"/>
    <a:srgbClr val="A8DA40"/>
    <a:srgbClr val="99B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78" d="100"/>
          <a:sy n="78" d="100"/>
        </p:scale>
        <p:origin x="462" y="10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C74B1-8AB9-4131-9765-20477594B4E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501B-7C02-4AF8-A332-0EA77BF70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10508192" y="99243"/>
            <a:ext cx="1409700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8"/>
          <a:stretch/>
        </p:blipFill>
        <p:spPr>
          <a:xfrm>
            <a:off x="6127233" y="898116"/>
            <a:ext cx="6064767" cy="52387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B6F2AC-B064-8F22-3FB3-788C3DAA52B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DC4C4-1F54-BA27-3F8D-ACAE8398313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1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CD270-E60B-8627-C8C8-4152CCD0D7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26DC87-656C-0943-9DFF-1235A73312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104FF4-9487-7CCA-6854-01AD12DA4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F8637-F818-FC83-F6D3-A3ED82213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5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E7256-19C0-805A-400C-584123DAB4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C7644-3E21-5F3C-0777-D6FCF47E08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8305B5B-ED7E-770B-7358-E21C69705688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92A02-79D6-0564-3931-A03DD5CE33F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263B5-0281-FC3E-7C82-EAC0E1C3FE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1DF70-0C10-91D9-FD48-1B6A8ED0FD2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6CAA9-F1F9-A477-3F65-A5C12E8E0E9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1CF7B-B813-3628-8699-10262B330FF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09EC9-C0AB-CB76-104B-B078A95010F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06047-76BA-C7EB-3A9F-27299237B55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311EB2-69C6-DEB2-6448-09497DD8535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DB55EF-DAE1-6B2E-4670-C4AE1992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037" y="472642"/>
            <a:ext cx="2509497" cy="877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F9D27A-4F2B-DDA4-55AF-3EE5C563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7761">
            <a:off x="1611481" y="1345393"/>
            <a:ext cx="3529890" cy="1609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BD9615-6408-92AD-62EA-91BEFF55F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7276" y="1349836"/>
            <a:ext cx="876071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3ED9F70D-C584-D8AD-059F-F13215565ED3}"/>
              </a:ext>
            </a:extLst>
          </p:cNvPr>
          <p:cNvSpPr/>
          <p:nvPr/>
        </p:nvSpPr>
        <p:spPr>
          <a:xfrm>
            <a:off x="706905" y="683730"/>
            <a:ext cx="925690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rgbClr val="FF3399"/>
                </a:solidFill>
                <a:latin typeface="UTM Avo" panose="02040603050506020204" pitchFamily="18" charset="0"/>
              </a:rPr>
              <a:t>1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. Ghép các âm dưới đây thành vần.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AF09F72-120E-A8DF-CF77-47CDF947A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343889"/>
              </p:ext>
            </p:extLst>
          </p:nvPr>
        </p:nvGraphicFramePr>
        <p:xfrm>
          <a:off x="1347753" y="1732986"/>
          <a:ext cx="8999895" cy="376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733">
                  <a:extLst>
                    <a:ext uri="{9D8B030D-6E8A-4147-A177-3AD203B41FA5}">
                      <a16:colId xmlns:a16="http://schemas.microsoft.com/office/drawing/2014/main" val="2410313377"/>
                    </a:ext>
                  </a:extLst>
                </a:gridCol>
                <a:gridCol w="3432197">
                  <a:extLst>
                    <a:ext uri="{9D8B030D-6E8A-4147-A177-3AD203B41FA5}">
                      <a16:colId xmlns:a16="http://schemas.microsoft.com/office/drawing/2014/main" val="2439892923"/>
                    </a:ext>
                  </a:extLst>
                </a:gridCol>
                <a:gridCol w="2999965">
                  <a:extLst>
                    <a:ext uri="{9D8B030D-6E8A-4147-A177-3AD203B41FA5}">
                      <a16:colId xmlns:a16="http://schemas.microsoft.com/office/drawing/2014/main" val="2506951683"/>
                    </a:ext>
                  </a:extLst>
                </a:gridCol>
              </a:tblGrid>
              <a:tr h="941313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EC0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40C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40C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119638"/>
                  </a:ext>
                </a:extLst>
              </a:tr>
              <a:tr h="941313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70426"/>
                  </a:ext>
                </a:extLst>
              </a:tr>
              <a:tr h="941313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73"/>
                  </a:ext>
                </a:extLst>
              </a:tr>
              <a:tr h="941313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â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D4E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4442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0AEE082-5A2F-3388-B071-ABC7B2873BED}"/>
              </a:ext>
            </a:extLst>
          </p:cNvPr>
          <p:cNvSpPr txBox="1"/>
          <p:nvPr/>
        </p:nvSpPr>
        <p:spPr>
          <a:xfrm>
            <a:off x="4603547" y="2751032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ang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9F6B9-2D6E-5AA9-2073-10DE5B538BD7}"/>
              </a:ext>
            </a:extLst>
          </p:cNvPr>
          <p:cNvSpPr txBox="1"/>
          <p:nvPr/>
        </p:nvSpPr>
        <p:spPr>
          <a:xfrm>
            <a:off x="4603547" y="3676432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ăng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7594C-BC5C-2B70-6BCA-A7EED9E61277}"/>
              </a:ext>
            </a:extLst>
          </p:cNvPr>
          <p:cNvSpPr txBox="1"/>
          <p:nvPr/>
        </p:nvSpPr>
        <p:spPr>
          <a:xfrm>
            <a:off x="4600361" y="4657317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âng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A14DA-1166-BF83-1412-D01BBD6A6776}"/>
              </a:ext>
            </a:extLst>
          </p:cNvPr>
          <p:cNvSpPr txBox="1"/>
          <p:nvPr/>
        </p:nvSpPr>
        <p:spPr>
          <a:xfrm>
            <a:off x="8105636" y="2751032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ac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03EE5-ACFC-D272-F4BF-9982EE5AA811}"/>
              </a:ext>
            </a:extLst>
          </p:cNvPr>
          <p:cNvSpPr txBox="1"/>
          <p:nvPr/>
        </p:nvSpPr>
        <p:spPr>
          <a:xfrm>
            <a:off x="8105636" y="3711921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ăc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CE864-91B4-E8A2-1EBC-BE85F8BEAA25}"/>
              </a:ext>
            </a:extLst>
          </p:cNvPr>
          <p:cNvSpPr txBox="1"/>
          <p:nvPr/>
        </p:nvSpPr>
        <p:spPr>
          <a:xfrm>
            <a:off x="8105635" y="4619076"/>
            <a:ext cx="160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âc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72C5E4F8-B0E7-5F3B-66A0-AB62E3509B5B}"/>
              </a:ext>
            </a:extLst>
          </p:cNvPr>
          <p:cNvSpPr/>
          <p:nvPr/>
        </p:nvSpPr>
        <p:spPr>
          <a:xfrm>
            <a:off x="773948" y="634658"/>
            <a:ext cx="2631725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rgbClr val="FF3399"/>
                </a:solidFill>
                <a:latin typeface="UTM Avo" panose="02040603050506020204" pitchFamily="18" charset="0"/>
              </a:rPr>
              <a:t>2</a:t>
            </a:r>
            <a:r>
              <a:rPr lang="vi-VN" altLang="zh-CN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. Tập đọc.</a:t>
            </a:r>
            <a:endParaRPr lang="zh-CN" altLang="en-US" sz="3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5BB88-4FB7-D5F5-497D-80ADE62C903E}"/>
              </a:ext>
            </a:extLst>
          </p:cNvPr>
          <p:cNvSpPr txBox="1"/>
          <p:nvPr/>
        </p:nvSpPr>
        <p:spPr>
          <a:xfrm>
            <a:off x="1946082" y="1428920"/>
            <a:ext cx="401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3399"/>
                </a:solidFill>
                <a:latin typeface="UTM Avo" panose="02040603050506020204" pitchFamily="18" charset="0"/>
              </a:rPr>
              <a:t>Bỏ nghề</a:t>
            </a:r>
            <a:endParaRPr lang="en-US" sz="3200" b="1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26949-5C34-DEAB-1767-C61709B4DE61}"/>
              </a:ext>
            </a:extLst>
          </p:cNvPr>
          <p:cNvSpPr txBox="1"/>
          <p:nvPr/>
        </p:nvSpPr>
        <p:spPr>
          <a:xfrm>
            <a:off x="717962" y="1977889"/>
            <a:ext cx="6849165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Có bác thợ săn gặp một con vượn mẹ đang cho con bú. Bác rút tên, ngắm. Vượn mẹ chợt ngẩng lên. Nó nhìn bác, mặt đờ ra.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Bác thợ săn nghĩ: “Ta bắn nó, con nó sẽ chết.”. Thế là bác bỏ đi. Từ đó nghề săn bắn.  </a:t>
            </a:r>
          </a:p>
          <a:p>
            <a:pPr algn="r">
              <a:lnSpc>
                <a:spcPct val="12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Phỏng theo LÉP TÔN-XTÔI (Hoàng Nam kể)</a:t>
            </a:r>
            <a:endParaRPr lang="en-US" sz="2000" b="1" dirty="0">
              <a:latin typeface="UTM Avo" panose="02040603050506020204" pitchFamily="18" charset="0"/>
            </a:endParaRPr>
          </a:p>
        </p:txBody>
      </p:sp>
      <p:pic>
        <p:nvPicPr>
          <p:cNvPr id="13" name="Picture 12" descr="A person playing a bow and arrow&#10;&#10;AI-generated content may be incorrect.">
            <a:extLst>
              <a:ext uri="{FF2B5EF4-FFF2-40B4-BE49-F238E27FC236}">
                <a16:creationId xmlns:a16="http://schemas.microsoft.com/office/drawing/2014/main" id="{F59BE18B-8178-A992-5D67-ACBDC0E9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5920" r="4280"/>
          <a:stretch>
            <a:fillRect/>
          </a:stretch>
        </p:blipFill>
        <p:spPr>
          <a:xfrm>
            <a:off x="7863088" y="634658"/>
            <a:ext cx="3554964" cy="3259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F9029B-7579-9E7E-4F05-A5772CC5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128" y="3784243"/>
            <a:ext cx="3772642" cy="24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7CC87-D670-F22C-8599-39979039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72" y="73969"/>
            <a:ext cx="6145301" cy="975445"/>
          </a:xfrm>
          <a:prstGeom prst="rect">
            <a:avLst/>
          </a:prstGeom>
        </p:spPr>
      </p:pic>
      <p:sp>
        <p:nvSpPr>
          <p:cNvPr id="4" name="任意多边形 227">
            <a:extLst>
              <a:ext uri="{FF2B5EF4-FFF2-40B4-BE49-F238E27FC236}">
                <a16:creationId xmlns:a16="http://schemas.microsoft.com/office/drawing/2014/main" id="{667CEEB3-31C2-ABFD-7156-44CD1BC92CFB}"/>
              </a:ext>
            </a:extLst>
          </p:cNvPr>
          <p:cNvSpPr/>
          <p:nvPr/>
        </p:nvSpPr>
        <p:spPr>
          <a:xfrm>
            <a:off x="894633" y="1280179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noProof="0" dirty="0">
                <a:solidFill>
                  <a:srgbClr val="00B05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thợ săn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任意多边形 227">
            <a:extLst>
              <a:ext uri="{FF2B5EF4-FFF2-40B4-BE49-F238E27FC236}">
                <a16:creationId xmlns:a16="http://schemas.microsoft.com/office/drawing/2014/main" id="{A6C35A07-9E18-83F0-D062-63A602D305EF}"/>
              </a:ext>
            </a:extLst>
          </p:cNvPr>
          <p:cNvSpPr/>
          <p:nvPr/>
        </p:nvSpPr>
        <p:spPr>
          <a:xfrm>
            <a:off x="4262347" y="1280178"/>
            <a:ext cx="2734346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rút tên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227">
            <a:extLst>
              <a:ext uri="{FF2B5EF4-FFF2-40B4-BE49-F238E27FC236}">
                <a16:creationId xmlns:a16="http://schemas.microsoft.com/office/drawing/2014/main" id="{940DB690-A2D5-991C-0F4F-1A308D5C8367}"/>
              </a:ext>
            </a:extLst>
          </p:cNvPr>
          <p:cNvSpPr/>
          <p:nvPr/>
        </p:nvSpPr>
        <p:spPr>
          <a:xfrm>
            <a:off x="7822227" y="1377540"/>
            <a:ext cx="3159904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</a:t>
            </a:r>
            <a:r>
              <a:rPr lang="vi-VN" altLang="zh-CN" sz="4000" b="1" noProof="0" dirty="0">
                <a:solidFill>
                  <a:srgbClr val="FF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gắm bắn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任意多边形 227">
            <a:extLst>
              <a:ext uri="{FF2B5EF4-FFF2-40B4-BE49-F238E27FC236}">
                <a16:creationId xmlns:a16="http://schemas.microsoft.com/office/drawing/2014/main" id="{91458CC3-F337-83F8-9EE3-73C21E4B13F4}"/>
              </a:ext>
            </a:extLst>
          </p:cNvPr>
          <p:cNvSpPr/>
          <p:nvPr/>
        </p:nvSpPr>
        <p:spPr>
          <a:xfrm>
            <a:off x="1098663" y="3165184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F49E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</a:t>
            </a:r>
            <a:r>
              <a:rPr lang="vi-VN" altLang="zh-CN" sz="4000" b="1" noProof="0" dirty="0">
                <a:solidFill>
                  <a:srgbClr val="F49E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hợt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49E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任意多边形 227">
            <a:extLst>
              <a:ext uri="{FF2B5EF4-FFF2-40B4-BE49-F238E27FC236}">
                <a16:creationId xmlns:a16="http://schemas.microsoft.com/office/drawing/2014/main" id="{C5AAF039-5A02-A524-C620-BFE983A8233E}"/>
              </a:ext>
            </a:extLst>
          </p:cNvPr>
          <p:cNvSpPr/>
          <p:nvPr/>
        </p:nvSpPr>
        <p:spPr>
          <a:xfrm>
            <a:off x="4179162" y="3071225"/>
            <a:ext cx="309045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noProof="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ngẩng lên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任意多边形 227">
            <a:extLst>
              <a:ext uri="{FF2B5EF4-FFF2-40B4-BE49-F238E27FC236}">
                <a16:creationId xmlns:a16="http://schemas.microsoft.com/office/drawing/2014/main" id="{814FF9D3-A12F-CB91-A997-7CCFB7DB02E5}"/>
              </a:ext>
            </a:extLst>
          </p:cNvPr>
          <p:cNvSpPr/>
          <p:nvPr/>
        </p:nvSpPr>
        <p:spPr>
          <a:xfrm>
            <a:off x="8247786" y="3042622"/>
            <a:ext cx="2734345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dirty="0">
                <a:solidFill>
                  <a:srgbClr val="EC008C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đờ ra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任意多边形 227">
            <a:extLst>
              <a:ext uri="{FF2B5EF4-FFF2-40B4-BE49-F238E27FC236}">
                <a16:creationId xmlns:a16="http://schemas.microsoft.com/office/drawing/2014/main" id="{033CA2D1-6E1B-A4CF-5FAF-899AF250538D}"/>
              </a:ext>
            </a:extLst>
          </p:cNvPr>
          <p:cNvSpPr/>
          <p:nvPr/>
        </p:nvSpPr>
        <p:spPr>
          <a:xfrm>
            <a:off x="2849381" y="4696861"/>
            <a:ext cx="2562819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00B0F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</a:t>
            </a:r>
            <a:r>
              <a:rPr lang="vi-VN" altLang="zh-CN" sz="4000" b="1" noProof="0" dirty="0">
                <a:solidFill>
                  <a:srgbClr val="00B0F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ỏ nghề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任意多边形 227">
            <a:extLst>
              <a:ext uri="{FF2B5EF4-FFF2-40B4-BE49-F238E27FC236}">
                <a16:creationId xmlns:a16="http://schemas.microsoft.com/office/drawing/2014/main" id="{F56E6015-11A6-F85F-C720-94F07F20B4ED}"/>
              </a:ext>
            </a:extLst>
          </p:cNvPr>
          <p:cNvSpPr/>
          <p:nvPr/>
        </p:nvSpPr>
        <p:spPr>
          <a:xfrm>
            <a:off x="6846302" y="4574299"/>
            <a:ext cx="280296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noProof="0" dirty="0">
                <a:solidFill>
                  <a:srgbClr val="7030A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săn bắn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8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7E46A-C1EF-BDD4-8E30-93210257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54" y="447383"/>
            <a:ext cx="4558195" cy="888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A72CF-E790-3201-5AE7-94E43B3A1B1A}"/>
              </a:ext>
            </a:extLst>
          </p:cNvPr>
          <p:cNvSpPr txBox="1"/>
          <p:nvPr/>
        </p:nvSpPr>
        <p:spPr>
          <a:xfrm>
            <a:off x="1766290" y="1335704"/>
            <a:ext cx="401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3399"/>
                </a:solidFill>
                <a:latin typeface="UTM Avo" panose="02040603050506020204" pitchFamily="18" charset="0"/>
              </a:rPr>
              <a:t>Bỏ nghề</a:t>
            </a:r>
            <a:endParaRPr lang="en-US" sz="3200" b="1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5E955-350B-DAEE-2C14-A19FC9D08D10}"/>
              </a:ext>
            </a:extLst>
          </p:cNvPr>
          <p:cNvSpPr txBox="1"/>
          <p:nvPr/>
        </p:nvSpPr>
        <p:spPr>
          <a:xfrm>
            <a:off x="717963" y="1920479"/>
            <a:ext cx="6559916" cy="403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Có bác thợ săn gặp một con vượn mẹ đang cho con bú. Bác rút tên, ngắm. Vượn mẹ chợt ngẩng lên. Nó nhìn bác, mặt đờ ra.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Bác thợ săn nghĩ: “Ta bắn nó, con nó sẽ chết.”. Thế là bác bỏ đi. Từ đó nghề săn bắn.  </a:t>
            </a:r>
          </a:p>
          <a:p>
            <a:pPr algn="r">
              <a:lnSpc>
                <a:spcPct val="12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Phỏng theo LÉP TÔN-XTÔI (Hoàng Nam kể)</a:t>
            </a:r>
            <a:endParaRPr lang="en-US" sz="2000" b="1" dirty="0">
              <a:latin typeface="UTM Avo" panose="02040603050506020204" pitchFamily="18" charset="0"/>
            </a:endParaRPr>
          </a:p>
        </p:txBody>
      </p:sp>
      <p:pic>
        <p:nvPicPr>
          <p:cNvPr id="6" name="Picture 5" descr="A cartoon of a person holding a pen and a book&#10;&#10;AI-generated content may be incorrect.">
            <a:extLst>
              <a:ext uri="{FF2B5EF4-FFF2-40B4-BE49-F238E27FC236}">
                <a16:creationId xmlns:a16="http://schemas.microsoft.com/office/drawing/2014/main" id="{BAA77213-4353-0FD5-AECC-FBCA9E275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t="4730"/>
          <a:stretch>
            <a:fillRect/>
          </a:stretch>
        </p:blipFill>
        <p:spPr>
          <a:xfrm>
            <a:off x="9498563" y="3814925"/>
            <a:ext cx="2481942" cy="3043075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A66C85C7-8668-8480-CF50-9BCE3027DF7F}"/>
              </a:ext>
            </a:extLst>
          </p:cNvPr>
          <p:cNvSpPr/>
          <p:nvPr/>
        </p:nvSpPr>
        <p:spPr>
          <a:xfrm flipH="1">
            <a:off x="7672405" y="1728327"/>
            <a:ext cx="3652316" cy="1959961"/>
          </a:xfrm>
          <a:custGeom>
            <a:avLst/>
            <a:gdLst>
              <a:gd name="connsiteX0" fmla="*/ 1850117 w 3652316"/>
              <a:gd name="connsiteY0" fmla="*/ 2531074 h 1959961"/>
              <a:gd name="connsiteX1" fmla="*/ 1492581 w 3652316"/>
              <a:gd name="connsiteY1" fmla="*/ 1943473 h 1959961"/>
              <a:gd name="connsiteX2" fmla="*/ 76964 w 3652316"/>
              <a:gd name="connsiteY2" fmla="*/ 698477 h 1959961"/>
              <a:gd name="connsiteX3" fmla="*/ 1812271 w 3652316"/>
              <a:gd name="connsiteY3" fmla="*/ 28 h 1959961"/>
              <a:gd name="connsiteX4" fmla="*/ 3547453 w 3652316"/>
              <a:gd name="connsiteY4" fmla="*/ 652679 h 1959961"/>
              <a:gd name="connsiteX5" fmla="*/ 2189452 w 3652316"/>
              <a:gd name="connsiteY5" fmla="*/ 1940374 h 1959961"/>
              <a:gd name="connsiteX6" fmla="*/ 1850117 w 3652316"/>
              <a:gd name="connsiteY6" fmla="*/ 2531074 h 195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2316" h="1959961" fill="none" extrusionOk="0">
                <a:moveTo>
                  <a:pt x="1850117" y="2531074"/>
                </a:moveTo>
                <a:cubicBezTo>
                  <a:pt x="1827825" y="2395622"/>
                  <a:pt x="1585747" y="1992550"/>
                  <a:pt x="1492581" y="1943473"/>
                </a:cubicBezTo>
                <a:cubicBezTo>
                  <a:pt x="353221" y="1766823"/>
                  <a:pt x="-186523" y="1312883"/>
                  <a:pt x="76964" y="698477"/>
                </a:cubicBezTo>
                <a:cubicBezTo>
                  <a:pt x="362897" y="217216"/>
                  <a:pt x="936260" y="-2300"/>
                  <a:pt x="1812271" y="28"/>
                </a:cubicBezTo>
                <a:cubicBezTo>
                  <a:pt x="2589346" y="-85490"/>
                  <a:pt x="3267559" y="252649"/>
                  <a:pt x="3547453" y="652679"/>
                </a:cubicBezTo>
                <a:cubicBezTo>
                  <a:pt x="3816582" y="1159846"/>
                  <a:pt x="3429939" y="1735983"/>
                  <a:pt x="2189452" y="1940374"/>
                </a:cubicBezTo>
                <a:cubicBezTo>
                  <a:pt x="2067444" y="2236478"/>
                  <a:pt x="2002500" y="2354794"/>
                  <a:pt x="1850117" y="2531074"/>
                </a:cubicBezTo>
                <a:close/>
              </a:path>
              <a:path w="3652316" h="1959961" stroke="0" extrusionOk="0">
                <a:moveTo>
                  <a:pt x="1850117" y="2531074"/>
                </a:moveTo>
                <a:cubicBezTo>
                  <a:pt x="1861676" y="2441927"/>
                  <a:pt x="1595837" y="1996351"/>
                  <a:pt x="1492581" y="1943473"/>
                </a:cubicBezTo>
                <a:cubicBezTo>
                  <a:pt x="355521" y="1844266"/>
                  <a:pt x="-256536" y="1337217"/>
                  <a:pt x="76964" y="698477"/>
                </a:cubicBezTo>
                <a:cubicBezTo>
                  <a:pt x="279354" y="367158"/>
                  <a:pt x="1036038" y="20363"/>
                  <a:pt x="1812271" y="28"/>
                </a:cubicBezTo>
                <a:cubicBezTo>
                  <a:pt x="2578206" y="53091"/>
                  <a:pt x="3218086" y="270444"/>
                  <a:pt x="3547453" y="652679"/>
                </a:cubicBezTo>
                <a:cubicBezTo>
                  <a:pt x="3890559" y="1203059"/>
                  <a:pt x="3359387" y="1840603"/>
                  <a:pt x="2189452" y="1940374"/>
                </a:cubicBezTo>
                <a:cubicBezTo>
                  <a:pt x="2108841" y="2119411"/>
                  <a:pt x="2006187" y="2262825"/>
                  <a:pt x="1850117" y="253107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656"/>
                      <a:gd name="adj2" fmla="val 791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mấy câu?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4048814D-C1A1-B447-A0D4-16909BF1688B}"/>
              </a:ext>
            </a:extLst>
          </p:cNvPr>
          <p:cNvSpPr/>
          <p:nvPr/>
        </p:nvSpPr>
        <p:spPr>
          <a:xfrm flipH="1">
            <a:off x="7672405" y="1658466"/>
            <a:ext cx="3652316" cy="2029822"/>
          </a:xfrm>
          <a:custGeom>
            <a:avLst/>
            <a:gdLst>
              <a:gd name="connsiteX0" fmla="*/ 1840804 w 3652316"/>
              <a:gd name="connsiteY0" fmla="*/ 2659757 h 2029822"/>
              <a:gd name="connsiteX1" fmla="*/ 1486586 w 3652316"/>
              <a:gd name="connsiteY1" fmla="*/ 2012121 h 2029822"/>
              <a:gd name="connsiteX2" fmla="*/ 72427 w 3652316"/>
              <a:gd name="connsiteY2" fmla="*/ 731918 h 2029822"/>
              <a:gd name="connsiteX3" fmla="*/ 1817802 w 3652316"/>
              <a:gd name="connsiteY3" fmla="*/ 10 h 2029822"/>
              <a:gd name="connsiteX4" fmla="*/ 3565014 w 3652316"/>
              <a:gd name="connsiteY4" fmla="*/ 704859 h 2029822"/>
              <a:gd name="connsiteX5" fmla="*/ 2183472 w 3652316"/>
              <a:gd name="connsiteY5" fmla="*/ 2010204 h 2029822"/>
              <a:gd name="connsiteX6" fmla="*/ 1840804 w 3652316"/>
              <a:gd name="connsiteY6" fmla="*/ 2659757 h 202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2316" h="2029822" fill="none" extrusionOk="0">
                <a:moveTo>
                  <a:pt x="1840804" y="2659757"/>
                </a:moveTo>
                <a:cubicBezTo>
                  <a:pt x="1766493" y="2457934"/>
                  <a:pt x="1604350" y="2127064"/>
                  <a:pt x="1486586" y="2012121"/>
                </a:cubicBezTo>
                <a:cubicBezTo>
                  <a:pt x="406178" y="1879350"/>
                  <a:pt x="-163052" y="1381953"/>
                  <a:pt x="72427" y="731918"/>
                </a:cubicBezTo>
                <a:cubicBezTo>
                  <a:pt x="317877" y="275349"/>
                  <a:pt x="917558" y="-4748"/>
                  <a:pt x="1817802" y="10"/>
                </a:cubicBezTo>
                <a:cubicBezTo>
                  <a:pt x="2613203" y="-77076"/>
                  <a:pt x="3239267" y="257412"/>
                  <a:pt x="3565014" y="704859"/>
                </a:cubicBezTo>
                <a:cubicBezTo>
                  <a:pt x="3783680" y="1220733"/>
                  <a:pt x="3402496" y="1807417"/>
                  <a:pt x="2183472" y="2010204"/>
                </a:cubicBezTo>
                <a:cubicBezTo>
                  <a:pt x="2109294" y="2155982"/>
                  <a:pt x="1898025" y="2418778"/>
                  <a:pt x="1840804" y="2659757"/>
                </a:cubicBezTo>
                <a:close/>
              </a:path>
              <a:path w="3652316" h="2029822" stroke="0" extrusionOk="0">
                <a:moveTo>
                  <a:pt x="1840804" y="2659757"/>
                </a:moveTo>
                <a:cubicBezTo>
                  <a:pt x="1805879" y="2550759"/>
                  <a:pt x="1527770" y="2130701"/>
                  <a:pt x="1486586" y="2012121"/>
                </a:cubicBezTo>
                <a:cubicBezTo>
                  <a:pt x="348034" y="1909190"/>
                  <a:pt x="-240360" y="1353263"/>
                  <a:pt x="72427" y="731918"/>
                </a:cubicBezTo>
                <a:cubicBezTo>
                  <a:pt x="280999" y="349525"/>
                  <a:pt x="1132388" y="86248"/>
                  <a:pt x="1817802" y="10"/>
                </a:cubicBezTo>
                <a:cubicBezTo>
                  <a:pt x="2611046" y="13467"/>
                  <a:pt x="3294986" y="287684"/>
                  <a:pt x="3565014" y="704859"/>
                </a:cubicBezTo>
                <a:cubicBezTo>
                  <a:pt x="3842504" y="1259547"/>
                  <a:pt x="3347800" y="1913302"/>
                  <a:pt x="2183472" y="2010204"/>
                </a:cubicBezTo>
                <a:cubicBezTo>
                  <a:pt x="2136926" y="2170541"/>
                  <a:pt x="2035296" y="2420828"/>
                  <a:pt x="1840804" y="265975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401"/>
                      <a:gd name="adj2" fmla="val 810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</a:t>
            </a:r>
            <a:r>
              <a:rPr lang="vi-VN" sz="44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câu.</a:t>
            </a:r>
            <a:endParaRPr lang="en-US" sz="44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B4427-430C-AE28-4ADC-FA1223DFA5ED}"/>
              </a:ext>
            </a:extLst>
          </p:cNvPr>
          <p:cNvCxnSpPr>
            <a:cxnSpLocks/>
          </p:cNvCxnSpPr>
          <p:nvPr/>
        </p:nvCxnSpPr>
        <p:spPr>
          <a:xfrm flipH="1">
            <a:off x="5802839" y="2442319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38C552-6FE8-35E4-767C-AD566225BADF}"/>
              </a:ext>
            </a:extLst>
          </p:cNvPr>
          <p:cNvCxnSpPr>
            <a:cxnSpLocks/>
          </p:cNvCxnSpPr>
          <p:nvPr/>
        </p:nvCxnSpPr>
        <p:spPr>
          <a:xfrm flipH="1">
            <a:off x="2857476" y="296688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FB8C20-60B1-3D16-BB6E-2670E9D767CF}"/>
              </a:ext>
            </a:extLst>
          </p:cNvPr>
          <p:cNvCxnSpPr>
            <a:cxnSpLocks/>
          </p:cNvCxnSpPr>
          <p:nvPr/>
        </p:nvCxnSpPr>
        <p:spPr>
          <a:xfrm flipH="1">
            <a:off x="1411229" y="347779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1977E1-83EF-A749-225C-9C997A97275C}"/>
              </a:ext>
            </a:extLst>
          </p:cNvPr>
          <p:cNvCxnSpPr>
            <a:cxnSpLocks/>
          </p:cNvCxnSpPr>
          <p:nvPr/>
        </p:nvCxnSpPr>
        <p:spPr>
          <a:xfrm flipH="1">
            <a:off x="5928350" y="347779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77FB24-6F59-BC32-ED1F-C275AC1E91EA}"/>
              </a:ext>
            </a:extLst>
          </p:cNvPr>
          <p:cNvCxnSpPr>
            <a:cxnSpLocks/>
          </p:cNvCxnSpPr>
          <p:nvPr/>
        </p:nvCxnSpPr>
        <p:spPr>
          <a:xfrm flipH="1">
            <a:off x="4755802" y="3939910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CD0616-D00E-937B-4653-85CA8C069A87}"/>
              </a:ext>
            </a:extLst>
          </p:cNvPr>
          <p:cNvCxnSpPr>
            <a:cxnSpLocks/>
          </p:cNvCxnSpPr>
          <p:nvPr/>
        </p:nvCxnSpPr>
        <p:spPr>
          <a:xfrm flipH="1">
            <a:off x="3909430" y="4402026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129E5F-59C7-2B02-3CB4-F9490FBC2026}"/>
              </a:ext>
            </a:extLst>
          </p:cNvPr>
          <p:cNvCxnSpPr>
            <a:cxnSpLocks/>
          </p:cNvCxnSpPr>
          <p:nvPr/>
        </p:nvCxnSpPr>
        <p:spPr>
          <a:xfrm flipH="1">
            <a:off x="7277878" y="4431641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740B5-D0E2-C56A-798F-4C5BD82A155F}"/>
              </a:ext>
            </a:extLst>
          </p:cNvPr>
          <p:cNvCxnSpPr>
            <a:cxnSpLocks/>
          </p:cNvCxnSpPr>
          <p:nvPr/>
        </p:nvCxnSpPr>
        <p:spPr>
          <a:xfrm flipH="1">
            <a:off x="4577876" y="4986801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7732EE-BBE0-72FE-C7FC-B70F1E2C8F02}"/>
              </a:ext>
            </a:extLst>
          </p:cNvPr>
          <p:cNvCxnSpPr>
            <a:cxnSpLocks/>
          </p:cNvCxnSpPr>
          <p:nvPr/>
        </p:nvCxnSpPr>
        <p:spPr>
          <a:xfrm flipH="1">
            <a:off x="4667311" y="5004989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7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reading books&#10;&#10;AI-generated content may be incorrect.">
            <a:extLst>
              <a:ext uri="{FF2B5EF4-FFF2-40B4-BE49-F238E27FC236}">
                <a16:creationId xmlns:a16="http://schemas.microsoft.com/office/drawing/2014/main" id="{4D34DDC7-577B-D8A9-6554-DF236F0D7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1" y="719552"/>
            <a:ext cx="10385468" cy="56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41626-D8DE-F556-6AB3-1B9308A0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72" t="11477" r="14818" b="28643"/>
          <a:stretch>
            <a:fillRect/>
          </a:stretch>
        </p:blipFill>
        <p:spPr>
          <a:xfrm>
            <a:off x="520724" y="485502"/>
            <a:ext cx="1061885" cy="1038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226ED-1F44-765E-353B-2D0A2F6F301B}"/>
              </a:ext>
            </a:extLst>
          </p:cNvPr>
          <p:cNvSpPr txBox="1"/>
          <p:nvPr/>
        </p:nvSpPr>
        <p:spPr>
          <a:xfrm>
            <a:off x="1406275" y="650960"/>
            <a:ext cx="1005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 Ý nào đúng?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C358C-24F9-A195-F3F9-13C3C894D9C0}"/>
              </a:ext>
            </a:extLst>
          </p:cNvPr>
          <p:cNvSpPr txBox="1"/>
          <p:nvPr/>
        </p:nvSpPr>
        <p:spPr>
          <a:xfrm>
            <a:off x="1582609" y="1335818"/>
            <a:ext cx="7682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Bác thợ săn bỏ đi vì: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5B8210-A1E6-2B82-90F1-4FF0C4ABE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362" y="2312546"/>
            <a:ext cx="9175275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F56B389F-9F5D-9FE5-B78D-928E2F4737BF}"/>
              </a:ext>
            </a:extLst>
          </p:cNvPr>
          <p:cNvSpPr/>
          <p:nvPr/>
        </p:nvSpPr>
        <p:spPr>
          <a:xfrm>
            <a:off x="773948" y="634658"/>
            <a:ext cx="10572076" cy="12221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rgbClr val="FF3399"/>
                </a:solidFill>
                <a:latin typeface="UTM Avo" panose="02040603050506020204" pitchFamily="18" charset="0"/>
              </a:rPr>
              <a:t>3</a:t>
            </a:r>
            <a:r>
              <a:rPr lang="vi-VN" altLang="zh-CN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. Tìm chữ phù hợp với ô trống (</a:t>
            </a:r>
            <a:r>
              <a:rPr lang="vi-VN" altLang="zh-CN" sz="3000" b="1" dirty="0">
                <a:solidFill>
                  <a:srgbClr val="FF0066"/>
                </a:solidFill>
                <a:latin typeface="UTM Avo" panose="02040603050506020204" pitchFamily="18" charset="0"/>
              </a:rPr>
              <a:t>g</a:t>
            </a:r>
            <a:r>
              <a:rPr lang="vi-VN" altLang="zh-CN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hay </a:t>
            </a:r>
            <a:r>
              <a:rPr lang="vi-VN" altLang="zh-CN" sz="3000" b="1" dirty="0">
                <a:solidFill>
                  <a:srgbClr val="FF0066"/>
                </a:solidFill>
                <a:latin typeface="UTM Avo" panose="02040603050506020204" pitchFamily="18" charset="0"/>
              </a:rPr>
              <a:t>gh</a:t>
            </a:r>
            <a:r>
              <a:rPr lang="vi-VN" altLang="zh-CN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) rồi chép lại câu sau.</a:t>
            </a:r>
            <a:endParaRPr lang="zh-CN" altLang="en-US" sz="3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6D17F-42D5-B1C0-04DB-750E3F2B0700}"/>
              </a:ext>
            </a:extLst>
          </p:cNvPr>
          <p:cNvSpPr txBox="1"/>
          <p:nvPr/>
        </p:nvSpPr>
        <p:spPr>
          <a:xfrm>
            <a:off x="773948" y="2290419"/>
            <a:ext cx="1074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Vượn mẹ </a:t>
            </a:r>
            <a:r>
              <a:rPr lang="vi-VN" sz="3600" b="1" dirty="0">
                <a:solidFill>
                  <a:srgbClr val="FF0066"/>
                </a:solidFill>
                <a:latin typeface="UTM Avo" panose="02040603050506020204" pitchFamily="18" charset="0"/>
              </a:rPr>
              <a:t>g</a:t>
            </a:r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ặp bác thợ săn, ôm </a:t>
            </a:r>
            <a:r>
              <a:rPr lang="vi-VN" sz="3600" b="1" dirty="0">
                <a:solidFill>
                  <a:srgbClr val="FF0066"/>
                </a:solidFill>
                <a:latin typeface="UTM Avo" panose="02040603050506020204" pitchFamily="18" charset="0"/>
              </a:rPr>
              <a:t>gh</a:t>
            </a:r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ì vượn con.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A9373F-D6FE-5FC4-0931-2F228DE25E80}"/>
              </a:ext>
            </a:extLst>
          </p:cNvPr>
          <p:cNvSpPr/>
          <p:nvPr/>
        </p:nvSpPr>
        <p:spPr>
          <a:xfrm>
            <a:off x="3418973" y="2444620"/>
            <a:ext cx="401216" cy="492130"/>
          </a:xfrm>
          <a:prstGeom prst="roundRect">
            <a:avLst/>
          </a:prstGeom>
          <a:solidFill>
            <a:srgbClr val="FBDFEB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664919-5529-D4CE-CAD5-EB71D5094FBF}"/>
              </a:ext>
            </a:extLst>
          </p:cNvPr>
          <p:cNvSpPr/>
          <p:nvPr/>
        </p:nvSpPr>
        <p:spPr>
          <a:xfrm>
            <a:off x="9230766" y="2367518"/>
            <a:ext cx="606488" cy="569231"/>
          </a:xfrm>
          <a:prstGeom prst="roundRect">
            <a:avLst/>
          </a:prstGeom>
          <a:solidFill>
            <a:srgbClr val="FBDFEB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5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F231415C-794C-70C2-558A-B1280E24C5DC}"/>
              </a:ext>
            </a:extLst>
          </p:cNvPr>
          <p:cNvSpPr/>
          <p:nvPr/>
        </p:nvSpPr>
        <p:spPr>
          <a:xfrm>
            <a:off x="773949" y="634658"/>
            <a:ext cx="3564786" cy="7649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Chép lại câu.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1C3B8-5468-24E4-E96E-2A07AF6D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08" y="1579692"/>
            <a:ext cx="10748180" cy="17375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D7768B-9949-0CCA-0FDB-4E230072CAE0}"/>
              </a:ext>
            </a:extLst>
          </p:cNvPr>
          <p:cNvSpPr txBox="1"/>
          <p:nvPr/>
        </p:nvSpPr>
        <p:spPr>
          <a:xfrm>
            <a:off x="671308" y="1930933"/>
            <a:ext cx="11197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HP001 5 hàng" panose="020B0603050302020204" pitchFamily="34" charset="0"/>
              </a:rPr>
              <a:t>Vượn mẹ gặp bác thợ săn, ôm ghì vượn con. </a:t>
            </a:r>
          </a:p>
        </p:txBody>
      </p:sp>
      <p:pic>
        <p:nvPicPr>
          <p:cNvPr id="14" name="Picture 13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26D6340C-12DB-BE72-E1D3-709BB27977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6" y="3317203"/>
            <a:ext cx="3494218" cy="3599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4A46A-C36E-1B77-5CC1-87F7FC970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64" y="3668444"/>
            <a:ext cx="50479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270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Cambria</vt:lpstr>
      <vt:lpstr>等线</vt:lpstr>
      <vt:lpstr>等线 Light</vt:lpstr>
      <vt:lpstr>HP001 5 hàng</vt:lpstr>
      <vt:lpstr>inpin heiti</vt:lpstr>
      <vt:lpstr>SVN-Newton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 10</cp:lastModifiedBy>
  <cp:revision>15</cp:revision>
  <dcterms:created xsi:type="dcterms:W3CDTF">2022-02-10T07:19:20Z</dcterms:created>
  <dcterms:modified xsi:type="dcterms:W3CDTF">2025-12-22T04:41:25Z</dcterms:modified>
</cp:coreProperties>
</file>