
<file path=[Content_Types].xml><?xml version="1.0" encoding="utf-8"?>
<Types xmlns="http://schemas.openxmlformats.org/package/2006/content-types">
  <Default Extension="svg" ContentType="image/svg+xml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71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4" r:id="rId14"/>
    <p:sldId id="283" r:id="rId15"/>
    <p:sldId id="285" r:id="rId16"/>
    <p:sldId id="287" r:id="rId17"/>
    <p:sldId id="286" r:id="rId18"/>
    <p:sldId id="290" r:id="rId19"/>
    <p:sldId id="288" r:id="rId20"/>
    <p:sldId id="291" r:id="rId21"/>
    <p:sldId id="292" r:id="rId22"/>
    <p:sldId id="294" r:id="rId23"/>
    <p:sldId id="273" r:id="rId24"/>
  </p:sldIdLst>
  <p:sldSz cx="18288000" cy="10287000"/>
  <p:notesSz cx="6858000" cy="9144000"/>
  <p:embeddedFontLst>
    <p:embeddedFont>
      <p:font typeface="UTM Avo" panose="02040603050506020204" pitchFamily="18" charset="0"/>
      <p:regular r:id="rId26"/>
      <p:bold r:id="rId27"/>
      <p:italic r:id="rId28"/>
      <p:boldItalic r:id="rId29"/>
    </p:embeddedFon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D21"/>
    <a:srgbClr val="7ED5F8"/>
    <a:srgbClr val="FFF2AF"/>
    <a:srgbClr val="FFE767"/>
    <a:srgbClr val="57042F"/>
    <a:srgbClr val="6605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22" autoAdjust="0"/>
  </p:normalViewPr>
  <p:slideViewPr>
    <p:cSldViewPr>
      <p:cViewPr varScale="1">
        <p:scale>
          <a:sx n="25" d="100"/>
          <a:sy n="25" d="100"/>
        </p:scale>
        <p:origin x="120" y="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1.fntdata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8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7.fntdata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3.fntdata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6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C2220-63FB-4299-9683-508A25BD847D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75E13-EEA0-4E52-9CD3-2E198D97D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143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8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9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4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1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1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6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2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5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3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45440" y="294958"/>
            <a:ext cx="17602200" cy="9593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14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10" Type="http://schemas.openxmlformats.org/officeDocument/2006/relationships/image" Target="../media/image11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1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.svg"/><Relationship Id="rId5" Type="http://schemas.openxmlformats.org/officeDocument/2006/relationships/image" Target="../media/image8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9" Type="http://schemas.openxmlformats.org/officeDocument/2006/relationships/image" Target="../media/image11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0" Type="http://schemas.openxmlformats.org/officeDocument/2006/relationships/image" Target="../media/image11.sv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1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10" Type="http://schemas.openxmlformats.org/officeDocument/2006/relationships/image" Target="../media/image6.sv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10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9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1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.svg"/><Relationship Id="rId5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1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.svg"/><Relationship Id="rId5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>
          <a:xfrm>
            <a:off x="7898123" y="8678227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1737884">
            <a:off x="15601207" y="8652090"/>
            <a:ext cx="2233015" cy="809720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grpSp>
        <p:nvGrpSpPr>
          <p:cNvPr id="23" name="Group 22"/>
          <p:cNvGrpSpPr/>
          <p:nvPr/>
        </p:nvGrpSpPr>
        <p:grpSpPr>
          <a:xfrm>
            <a:off x="196412" y="2463845"/>
            <a:ext cx="7041564" cy="7400242"/>
            <a:chOff x="1028700" y="1564980"/>
            <a:chExt cx="7547240" cy="8115673"/>
          </a:xfrm>
        </p:grpSpPr>
        <p:grpSp>
          <p:nvGrpSpPr>
            <p:cNvPr id="2" name="Group 2"/>
            <p:cNvGrpSpPr/>
            <p:nvPr/>
          </p:nvGrpSpPr>
          <p:grpSpPr>
            <a:xfrm>
              <a:off x="1028700" y="7910322"/>
              <a:ext cx="7547240" cy="1770331"/>
              <a:chOff x="0" y="0"/>
              <a:chExt cx="818357" cy="191959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0" y="0"/>
                <a:ext cx="818357" cy="191959"/>
              </a:xfrm>
              <a:custGeom>
                <a:avLst/>
                <a:gdLst/>
                <a:ahLst/>
                <a:cxnLst/>
                <a:rect l="l" t="t" r="r" b="b"/>
                <a:pathLst>
                  <a:path w="818357" h="191959">
                    <a:moveTo>
                      <a:pt x="409178" y="0"/>
                    </a:moveTo>
                    <a:cubicBezTo>
                      <a:pt x="183195" y="0"/>
                      <a:pt x="0" y="42972"/>
                      <a:pt x="0" y="95980"/>
                    </a:cubicBezTo>
                    <a:cubicBezTo>
                      <a:pt x="0" y="148988"/>
                      <a:pt x="183195" y="191959"/>
                      <a:pt x="409178" y="191959"/>
                    </a:cubicBezTo>
                    <a:cubicBezTo>
                      <a:pt x="635161" y="191959"/>
                      <a:pt x="818357" y="148988"/>
                      <a:pt x="818357" y="95980"/>
                    </a:cubicBezTo>
                    <a:cubicBezTo>
                      <a:pt x="818357" y="42972"/>
                      <a:pt x="635161" y="0"/>
                      <a:pt x="409178" y="0"/>
                    </a:cubicBezTo>
                    <a:close/>
                  </a:path>
                </a:pathLst>
              </a:custGeom>
              <a:solidFill>
                <a:srgbClr val="000000">
                  <a:alpha val="14902"/>
                </a:srgbClr>
              </a:solidFill>
            </p:spPr>
          </p:sp>
          <p:sp>
            <p:nvSpPr>
              <p:cNvPr id="4" name="TextBox 4"/>
              <p:cNvSpPr txBox="1"/>
              <p:nvPr/>
            </p:nvSpPr>
            <p:spPr>
              <a:xfrm>
                <a:off x="76721" y="-29629"/>
                <a:ext cx="664915" cy="20359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19"/>
                  </a:lnSpc>
                </a:pPr>
                <a:endParaRPr/>
              </a:p>
            </p:txBody>
          </p:sp>
        </p:grpSp>
        <p:sp>
          <p:nvSpPr>
            <p:cNvPr id="11" name="Freeform 11"/>
            <p:cNvSpPr/>
            <p:nvPr/>
          </p:nvSpPr>
          <p:spPr>
            <a:xfrm>
              <a:off x="1365865" y="1564980"/>
              <a:ext cx="6861743" cy="7448296"/>
            </a:xfrm>
            <a:custGeom>
              <a:avLst/>
              <a:gdLst/>
              <a:ahLst/>
              <a:cxnLst/>
              <a:rect l="l" t="t" r="r" b="b"/>
              <a:pathLst>
                <a:path w="6861743" h="7448296">
                  <a:moveTo>
                    <a:pt x="0" y="0"/>
                  </a:moveTo>
                  <a:lnTo>
                    <a:pt x="6861743" y="0"/>
                  </a:lnTo>
                  <a:lnTo>
                    <a:pt x="6861743" y="7448296"/>
                  </a:lnTo>
                  <a:lnTo>
                    <a:pt x="0" y="74482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</p:sp>
      </p:grpSp>
      <p:sp>
        <p:nvSpPr>
          <p:cNvPr id="12" name="Freeform 12"/>
          <p:cNvSpPr/>
          <p:nvPr/>
        </p:nvSpPr>
        <p:spPr>
          <a:xfrm rot="3813055" flipH="1">
            <a:off x="3505000" y="2006141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36" name="Freeform 3"/>
          <p:cNvSpPr/>
          <p:nvPr/>
        </p:nvSpPr>
        <p:spPr>
          <a:xfrm flipV="1">
            <a:off x="-37662" y="8249818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4" y="3556428"/>
                </a:lnTo>
                <a:lnTo>
                  <a:pt x="3520864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6"/>
          <p:cNvSpPr/>
          <p:nvPr/>
        </p:nvSpPr>
        <p:spPr>
          <a:xfrm rot="8567255">
            <a:off x="-650457" y="-210239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12" y="803391"/>
            <a:ext cx="7242676" cy="192650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4838" y="475084"/>
            <a:ext cx="5029636" cy="194479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7829" y="2293015"/>
            <a:ext cx="10735986" cy="586486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3852" y="8475186"/>
            <a:ext cx="3023878" cy="78035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3A31073-3FCE-7DDC-738D-6478D01D6DF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25"/>
          <a:stretch/>
        </p:blipFill>
        <p:spPr>
          <a:xfrm>
            <a:off x="-15120" y="8983582"/>
            <a:ext cx="1275797" cy="131635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9614" y="38100"/>
            <a:ext cx="1542489" cy="15424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4600" y="602681"/>
            <a:ext cx="1280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Một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số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biểu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hiện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của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sự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bắt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nạt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:</a:t>
            </a:r>
            <a:endParaRPr lang="en-GB" dirty="0"/>
          </a:p>
        </p:txBody>
      </p:sp>
      <p:grpSp>
        <p:nvGrpSpPr>
          <p:cNvPr id="8" name="Group 7"/>
          <p:cNvGrpSpPr/>
          <p:nvPr/>
        </p:nvGrpSpPr>
        <p:grpSpPr>
          <a:xfrm>
            <a:off x="762000" y="1664510"/>
            <a:ext cx="7848600" cy="1214590"/>
            <a:chOff x="762000" y="1714500"/>
            <a:chExt cx="6324600" cy="1214590"/>
          </a:xfrm>
        </p:grpSpPr>
        <p:sp>
          <p:nvSpPr>
            <p:cNvPr id="5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7" name="Rectangle 6"/>
            <p:cNvSpPr/>
            <p:nvPr/>
          </p:nvSpPr>
          <p:spPr>
            <a:xfrm>
              <a:off x="762000" y="1967852"/>
              <a:ext cx="191013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Đuổi</a:t>
              </a:r>
              <a:endParaRPr lang="en-GB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42950" y="3332425"/>
            <a:ext cx="7848600" cy="1214590"/>
            <a:chOff x="762000" y="1714500"/>
            <a:chExt cx="6324600" cy="1214590"/>
          </a:xfrm>
        </p:grpSpPr>
        <p:sp>
          <p:nvSpPr>
            <p:cNvPr id="10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11" name="Rectangle 10"/>
            <p:cNvSpPr/>
            <p:nvPr/>
          </p:nvSpPr>
          <p:spPr>
            <a:xfrm>
              <a:off x="762000" y="1967852"/>
              <a:ext cx="191013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Đánh</a:t>
              </a:r>
              <a:endParaRPr lang="en-GB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42950" y="5000340"/>
            <a:ext cx="7848600" cy="1214590"/>
            <a:chOff x="762000" y="1714500"/>
            <a:chExt cx="6324600" cy="1214590"/>
          </a:xfrm>
        </p:grpSpPr>
        <p:sp>
          <p:nvSpPr>
            <p:cNvPr id="14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15" name="Rectangle 14"/>
            <p:cNvSpPr/>
            <p:nvPr/>
          </p:nvSpPr>
          <p:spPr>
            <a:xfrm>
              <a:off x="762000" y="1967852"/>
              <a:ext cx="603885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Trấn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lột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đồ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ăn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sáng</a:t>
              </a:r>
              <a:endParaRPr lang="en-GB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42950" y="6668255"/>
            <a:ext cx="7848600" cy="1214590"/>
            <a:chOff x="762000" y="1714500"/>
            <a:chExt cx="6324600" cy="1214590"/>
          </a:xfrm>
        </p:grpSpPr>
        <p:sp>
          <p:nvSpPr>
            <p:cNvPr id="17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18" name="Rectangle 17"/>
            <p:cNvSpPr/>
            <p:nvPr/>
          </p:nvSpPr>
          <p:spPr>
            <a:xfrm>
              <a:off x="762000" y="1967852"/>
              <a:ext cx="603885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Bắt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xách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cặp</a:t>
              </a:r>
              <a:endParaRPr lang="en-GB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23900" y="8336171"/>
            <a:ext cx="7848600" cy="1214590"/>
            <a:chOff x="762000" y="1714500"/>
            <a:chExt cx="6324600" cy="1214590"/>
          </a:xfrm>
        </p:grpSpPr>
        <p:sp>
          <p:nvSpPr>
            <p:cNvPr id="20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21" name="Rectangle 20"/>
            <p:cNvSpPr/>
            <p:nvPr/>
          </p:nvSpPr>
          <p:spPr>
            <a:xfrm>
              <a:off x="762000" y="1967852"/>
              <a:ext cx="60579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Lấy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đồ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dùng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học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tập</a:t>
              </a:r>
              <a:endParaRPr lang="en-GB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479196" y="8336171"/>
            <a:ext cx="8058150" cy="1214590"/>
            <a:chOff x="762000" y="1714500"/>
            <a:chExt cx="6324600" cy="1214590"/>
          </a:xfrm>
        </p:grpSpPr>
        <p:sp>
          <p:nvSpPr>
            <p:cNvPr id="23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24" name="Rectangle 23"/>
            <p:cNvSpPr/>
            <p:nvPr/>
          </p:nvSpPr>
          <p:spPr>
            <a:xfrm>
              <a:off x="762000" y="1967852"/>
              <a:ext cx="603885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Bắt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nộp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tiền</a:t>
              </a:r>
              <a:endParaRPr lang="en-GB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9574446" y="1664510"/>
            <a:ext cx="7981950" cy="1214590"/>
            <a:chOff x="762000" y="1714500"/>
            <a:chExt cx="6324600" cy="1214590"/>
          </a:xfrm>
        </p:grpSpPr>
        <p:sp>
          <p:nvSpPr>
            <p:cNvPr id="32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33" name="Rectangle 32"/>
            <p:cNvSpPr/>
            <p:nvPr/>
          </p:nvSpPr>
          <p:spPr>
            <a:xfrm>
              <a:off x="762000" y="1967852"/>
              <a:ext cx="603885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Chế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giễu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,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xúc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phạm</a:t>
              </a:r>
              <a:endParaRPr lang="en-GB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9555396" y="3332425"/>
            <a:ext cx="7981950" cy="1214590"/>
            <a:chOff x="762000" y="1714500"/>
            <a:chExt cx="6324600" cy="1214590"/>
          </a:xfrm>
        </p:grpSpPr>
        <p:sp>
          <p:nvSpPr>
            <p:cNvPr id="38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39" name="Rectangle 38"/>
            <p:cNvSpPr/>
            <p:nvPr/>
          </p:nvSpPr>
          <p:spPr>
            <a:xfrm>
              <a:off x="762000" y="1967852"/>
              <a:ext cx="60579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Sai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khiến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bạn</a:t>
              </a:r>
              <a:endParaRPr lang="en-GB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9498246" y="5000340"/>
            <a:ext cx="7981950" cy="1214590"/>
            <a:chOff x="762000" y="1714500"/>
            <a:chExt cx="6324600" cy="1214590"/>
          </a:xfrm>
        </p:grpSpPr>
        <p:sp>
          <p:nvSpPr>
            <p:cNvPr id="41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42" name="Rectangle 41"/>
            <p:cNvSpPr/>
            <p:nvPr/>
          </p:nvSpPr>
          <p:spPr>
            <a:xfrm>
              <a:off x="762000" y="1967852"/>
              <a:ext cx="603885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Đe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dọa</a:t>
              </a:r>
              <a:endParaRPr lang="en-GB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9498246" y="6668255"/>
            <a:ext cx="8058150" cy="1214590"/>
            <a:chOff x="762000" y="1714500"/>
            <a:chExt cx="6324600" cy="1214590"/>
          </a:xfrm>
        </p:grpSpPr>
        <p:sp>
          <p:nvSpPr>
            <p:cNvPr id="44" name="Freeform 3"/>
            <p:cNvSpPr/>
            <p:nvPr/>
          </p:nvSpPr>
          <p:spPr>
            <a:xfrm>
              <a:off x="762000" y="1714500"/>
              <a:ext cx="6324600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45" name="Rectangle 44"/>
            <p:cNvSpPr/>
            <p:nvPr/>
          </p:nvSpPr>
          <p:spPr>
            <a:xfrm>
              <a:off x="762000" y="1967852"/>
              <a:ext cx="603885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Không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cho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chơi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cùng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46497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1"/>
          <p:cNvSpPr txBox="1"/>
          <p:nvPr/>
        </p:nvSpPr>
        <p:spPr>
          <a:xfrm>
            <a:off x="470162" y="620019"/>
            <a:ext cx="17068800" cy="6771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- </a:t>
            </a:r>
            <a:r>
              <a:rPr lang="en-US" sz="44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Khi</a:t>
            </a: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4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bị</a:t>
            </a: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4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bắt</a:t>
            </a: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4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nạt</a:t>
            </a: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4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em</a:t>
            </a: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4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sẽ</a:t>
            </a: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4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làm</a:t>
            </a: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4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gì</a:t>
            </a:r>
            <a:r>
              <a: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? 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3455" y="6305551"/>
            <a:ext cx="9071634" cy="33469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" t="24445" r="1111" b="24444"/>
          <a:stretch/>
        </p:blipFill>
        <p:spPr>
          <a:xfrm>
            <a:off x="12268200" y="1906937"/>
            <a:ext cx="5546079" cy="43986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74" b="32555"/>
          <a:stretch/>
        </p:blipFill>
        <p:spPr>
          <a:xfrm>
            <a:off x="470162" y="2019300"/>
            <a:ext cx="5418282" cy="409381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32" b="25657"/>
          <a:stretch/>
        </p:blipFill>
        <p:spPr>
          <a:xfrm>
            <a:off x="5888444" y="1497933"/>
            <a:ext cx="6019800" cy="461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96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>
          <a:xfrm>
            <a:off x="7898123" y="8678227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1737884">
            <a:off x="15601207" y="8652090"/>
            <a:ext cx="2233015" cy="809720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6"/>
          <p:cNvSpPr/>
          <p:nvPr/>
        </p:nvSpPr>
        <p:spPr>
          <a:xfrm rot="8567255">
            <a:off x="-650457" y="-210239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15"/>
          <p:cNvSpPr/>
          <p:nvPr/>
        </p:nvSpPr>
        <p:spPr>
          <a:xfrm>
            <a:off x="1371600" y="2232664"/>
            <a:ext cx="5956018" cy="7480086"/>
          </a:xfrm>
          <a:custGeom>
            <a:avLst/>
            <a:gdLst/>
            <a:ahLst/>
            <a:cxnLst/>
            <a:rect l="l" t="t" r="r" b="b"/>
            <a:pathLst>
              <a:path w="5956018" h="7480086">
                <a:moveTo>
                  <a:pt x="0" y="0"/>
                </a:moveTo>
                <a:lnTo>
                  <a:pt x="5956018" y="0"/>
                </a:lnTo>
                <a:lnTo>
                  <a:pt x="5956018" y="7480086"/>
                </a:lnTo>
                <a:lnTo>
                  <a:pt x="0" y="74800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5" name="Freeform 3"/>
          <p:cNvSpPr/>
          <p:nvPr/>
        </p:nvSpPr>
        <p:spPr>
          <a:xfrm flipV="1">
            <a:off x="-37662" y="8249818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4" y="3556428"/>
                </a:lnTo>
                <a:lnTo>
                  <a:pt x="3520864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13" name="Group 12"/>
          <p:cNvGrpSpPr/>
          <p:nvPr/>
        </p:nvGrpSpPr>
        <p:grpSpPr>
          <a:xfrm>
            <a:off x="8229600" y="2781300"/>
            <a:ext cx="8877300" cy="3589917"/>
            <a:chOff x="7898123" y="2923193"/>
            <a:chExt cx="8877300" cy="3589917"/>
          </a:xfrm>
        </p:grpSpPr>
        <p:grpSp>
          <p:nvGrpSpPr>
            <p:cNvPr id="5" name="Group 4"/>
            <p:cNvGrpSpPr/>
            <p:nvPr/>
          </p:nvGrpSpPr>
          <p:grpSpPr>
            <a:xfrm>
              <a:off x="7898123" y="2923193"/>
              <a:ext cx="8877300" cy="3589917"/>
              <a:chOff x="8153400" y="2552700"/>
              <a:chExt cx="8267700" cy="4574750"/>
            </a:xfrm>
          </p:grpSpPr>
          <p:sp>
            <p:nvSpPr>
              <p:cNvPr id="40" name="Freeform 3"/>
              <p:cNvSpPr/>
              <p:nvPr/>
            </p:nvSpPr>
            <p:spPr>
              <a:xfrm>
                <a:off x="8305800" y="27051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37" name="Freeform 3"/>
              <p:cNvSpPr/>
              <p:nvPr/>
            </p:nvSpPr>
            <p:spPr>
              <a:xfrm>
                <a:off x="8153400" y="25527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39" name="Freeform 3"/>
              <p:cNvSpPr/>
              <p:nvPr/>
            </p:nvSpPr>
            <p:spPr>
              <a:xfrm>
                <a:off x="8330712" y="2710966"/>
                <a:ext cx="7795846" cy="408549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41" name="TextBox 21"/>
            <p:cNvSpPr txBox="1"/>
            <p:nvPr/>
          </p:nvSpPr>
          <p:spPr>
            <a:xfrm>
              <a:off x="8900331" y="3411860"/>
              <a:ext cx="7036520" cy="249299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Em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có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cách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nào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khác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ngoài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3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cách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trên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không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13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3"/>
          <p:cNvSpPr/>
          <p:nvPr/>
        </p:nvSpPr>
        <p:spPr>
          <a:xfrm>
            <a:off x="152400" y="9676772"/>
            <a:ext cx="1990814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6942222" y="5143500"/>
            <a:ext cx="1707166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8099999" flipV="1">
            <a:off x="2262311" y="1420450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0" y="715528"/>
                </a:moveTo>
                <a:lnTo>
                  <a:pt x="914185" y="715528"/>
                </a:lnTo>
                <a:lnTo>
                  <a:pt x="914185" y="0"/>
                </a:lnTo>
                <a:lnTo>
                  <a:pt x="0" y="0"/>
                </a:lnTo>
                <a:lnTo>
                  <a:pt x="0" y="7155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 rot="4973518" flipH="1">
            <a:off x="15134936" y="1342109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4"/>
          <p:cNvSpPr/>
          <p:nvPr/>
        </p:nvSpPr>
        <p:spPr>
          <a:xfrm>
            <a:off x="5105400" y="4229100"/>
            <a:ext cx="7962899" cy="6057900"/>
          </a:xfrm>
          <a:custGeom>
            <a:avLst/>
            <a:gdLst/>
            <a:ahLst/>
            <a:cxnLst/>
            <a:rect l="l" t="t" r="r" b="b"/>
            <a:pathLst>
              <a:path w="6627173" h="5276887">
                <a:moveTo>
                  <a:pt x="0" y="0"/>
                </a:moveTo>
                <a:lnTo>
                  <a:pt x="6627173" y="0"/>
                </a:lnTo>
                <a:lnTo>
                  <a:pt x="6627173" y="5276887"/>
                </a:lnTo>
                <a:lnTo>
                  <a:pt x="0" y="52768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931" y="1390159"/>
            <a:ext cx="13075835" cy="4803820"/>
          </a:xfrm>
          <a:prstGeom prst="rect">
            <a:avLst/>
          </a:prstGeom>
        </p:spPr>
      </p:pic>
      <p:sp>
        <p:nvSpPr>
          <p:cNvPr id="16" name="Freeform 10"/>
          <p:cNvSpPr/>
          <p:nvPr/>
        </p:nvSpPr>
        <p:spPr>
          <a:xfrm flipH="1" flipV="1">
            <a:off x="14767136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3556428"/>
                </a:moveTo>
                <a:lnTo>
                  <a:pt x="0" y="3556428"/>
                </a:lnTo>
                <a:lnTo>
                  <a:pt x="0" y="0"/>
                </a:lnTo>
                <a:lnTo>
                  <a:pt x="3520864" y="0"/>
                </a:lnTo>
                <a:lnTo>
                  <a:pt x="3520864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2"/>
          <p:cNvSpPr/>
          <p:nvPr/>
        </p:nvSpPr>
        <p:spPr>
          <a:xfrm flipV="1">
            <a:off x="-1101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3" y="3556428"/>
                </a:lnTo>
                <a:lnTo>
                  <a:pt x="3520863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32240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36574" y="525428"/>
            <a:ext cx="13487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Những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hành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động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,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ứng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xử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cần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thiết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khi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bị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bắt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nạt</a:t>
            </a:r>
            <a:r>
              <a:rPr lang="en-US" sz="4000" b="1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:</a:t>
            </a:r>
            <a:endParaRPr lang="en-GB" dirty="0"/>
          </a:p>
        </p:txBody>
      </p:sp>
      <p:grpSp>
        <p:nvGrpSpPr>
          <p:cNvPr id="8" name="Group 7"/>
          <p:cNvGrpSpPr/>
          <p:nvPr/>
        </p:nvGrpSpPr>
        <p:grpSpPr>
          <a:xfrm>
            <a:off x="3352800" y="1683251"/>
            <a:ext cx="14142561" cy="1504773"/>
            <a:chOff x="761999" y="1714499"/>
            <a:chExt cx="11262611" cy="1350204"/>
          </a:xfrm>
        </p:grpSpPr>
        <p:sp>
          <p:nvSpPr>
            <p:cNvPr id="5" name="Freeform 3"/>
            <p:cNvSpPr/>
            <p:nvPr/>
          </p:nvSpPr>
          <p:spPr>
            <a:xfrm>
              <a:off x="761999" y="1714499"/>
              <a:ext cx="11262611" cy="1350204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7" name="Rectangle 6"/>
            <p:cNvSpPr/>
            <p:nvPr/>
          </p:nvSpPr>
          <p:spPr>
            <a:xfrm>
              <a:off x="883362" y="2072014"/>
              <a:ext cx="9198114" cy="6351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Yêu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cầu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người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có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hành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vi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bắt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nạt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dừng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lại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.</a:t>
              </a:r>
              <a:endParaRPr lang="en-GB" dirty="0"/>
            </a:p>
          </p:txBody>
        </p:sp>
      </p:grpSp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74" b="32555"/>
          <a:stretch/>
        </p:blipFill>
        <p:spPr>
          <a:xfrm>
            <a:off x="609043" y="1472362"/>
            <a:ext cx="2652081" cy="200379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32" b="25657"/>
          <a:stretch/>
        </p:blipFill>
        <p:spPr>
          <a:xfrm>
            <a:off x="775474" y="3490644"/>
            <a:ext cx="2502569" cy="1918637"/>
          </a:xfrm>
          <a:prstGeom prst="rect">
            <a:avLst/>
          </a:prstGeom>
        </p:spPr>
      </p:pic>
      <p:grpSp>
        <p:nvGrpSpPr>
          <p:cNvPr id="47" name="Group 46"/>
          <p:cNvGrpSpPr/>
          <p:nvPr/>
        </p:nvGrpSpPr>
        <p:grpSpPr>
          <a:xfrm>
            <a:off x="3352799" y="3764290"/>
            <a:ext cx="14142562" cy="1536975"/>
            <a:chOff x="761999" y="1714500"/>
            <a:chExt cx="11262612" cy="1214590"/>
          </a:xfrm>
        </p:grpSpPr>
        <p:sp>
          <p:nvSpPr>
            <p:cNvPr id="48" name="Freeform 3"/>
            <p:cNvSpPr/>
            <p:nvPr/>
          </p:nvSpPr>
          <p:spPr>
            <a:xfrm>
              <a:off x="761999" y="1714500"/>
              <a:ext cx="11262612" cy="12145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49" name="Rectangle 48"/>
            <p:cNvSpPr/>
            <p:nvPr/>
          </p:nvSpPr>
          <p:spPr>
            <a:xfrm>
              <a:off x="868192" y="2004209"/>
              <a:ext cx="10169040" cy="5594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Báo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với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thầy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,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cô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giáo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(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hoặc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người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có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trách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nhiệm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)</a:t>
              </a:r>
              <a:endParaRPr lang="en-GB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352798" y="5877531"/>
            <a:ext cx="14142563" cy="1438781"/>
            <a:chOff x="761999" y="1714499"/>
            <a:chExt cx="11262613" cy="1290990"/>
          </a:xfrm>
        </p:grpSpPr>
        <p:sp>
          <p:nvSpPr>
            <p:cNvPr id="51" name="Freeform 3"/>
            <p:cNvSpPr/>
            <p:nvPr/>
          </p:nvSpPr>
          <p:spPr>
            <a:xfrm>
              <a:off x="761999" y="1714499"/>
              <a:ext cx="11262613" cy="1290990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52" name="Rectangle 51"/>
            <p:cNvSpPr/>
            <p:nvPr/>
          </p:nvSpPr>
          <p:spPr>
            <a:xfrm>
              <a:off x="853021" y="2042407"/>
              <a:ext cx="9198114" cy="6351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Kêu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to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để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mọi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người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giúp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đỡ</a:t>
              </a:r>
              <a:endParaRPr lang="en-GB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362200" y="7892579"/>
            <a:ext cx="15133161" cy="1735383"/>
            <a:chOff x="761999" y="1714499"/>
            <a:chExt cx="11262614" cy="1557126"/>
          </a:xfrm>
        </p:grpSpPr>
        <p:sp>
          <p:nvSpPr>
            <p:cNvPr id="54" name="Freeform 3"/>
            <p:cNvSpPr/>
            <p:nvPr/>
          </p:nvSpPr>
          <p:spPr>
            <a:xfrm>
              <a:off x="761999" y="1714499"/>
              <a:ext cx="11262614" cy="1379369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55" name="Rectangle 54"/>
            <p:cNvSpPr/>
            <p:nvPr/>
          </p:nvSpPr>
          <p:spPr>
            <a:xfrm>
              <a:off x="807510" y="2084128"/>
              <a:ext cx="11171591" cy="11874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Gọi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Tổng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đài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Quốc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gia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Bảo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vệ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trẻ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em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111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để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được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giúp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đỡ</a:t>
              </a:r>
              <a:r>
                <a:rPr lang="en-US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.</a:t>
              </a:r>
              <a:endParaRPr lang="en-GB" dirty="0"/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" t="24445" r="1111" b="24444"/>
          <a:stretch/>
        </p:blipFill>
        <p:spPr>
          <a:xfrm>
            <a:off x="758555" y="5440499"/>
            <a:ext cx="2609717" cy="20697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0"/>
          <a:stretch/>
        </p:blipFill>
        <p:spPr>
          <a:xfrm>
            <a:off x="609043" y="7407543"/>
            <a:ext cx="1545493" cy="222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09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1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0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0"/>
                </a:moveTo>
                <a:lnTo>
                  <a:pt x="3520864" y="0"/>
                </a:lnTo>
                <a:lnTo>
                  <a:pt x="3520864" y="3556428"/>
                </a:lnTo>
                <a:lnTo>
                  <a:pt x="0" y="35564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52400" y="9676772"/>
            <a:ext cx="1990814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6942222" y="5143500"/>
            <a:ext cx="1707166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8099999" flipV="1">
            <a:off x="9263097" y="1551927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0" y="715528"/>
                </a:moveTo>
                <a:lnTo>
                  <a:pt x="914185" y="715528"/>
                </a:lnTo>
                <a:lnTo>
                  <a:pt x="914185" y="0"/>
                </a:lnTo>
                <a:lnTo>
                  <a:pt x="0" y="0"/>
                </a:lnTo>
                <a:lnTo>
                  <a:pt x="0" y="7155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 rot="10290399" flipH="1">
            <a:off x="15980210" y="8895118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4"/>
          <p:cNvSpPr/>
          <p:nvPr/>
        </p:nvSpPr>
        <p:spPr>
          <a:xfrm>
            <a:off x="990600" y="2485881"/>
            <a:ext cx="8366174" cy="7119828"/>
          </a:xfrm>
          <a:custGeom>
            <a:avLst/>
            <a:gdLst/>
            <a:ahLst/>
            <a:cxnLst/>
            <a:rect l="l" t="t" r="r" b="b"/>
            <a:pathLst>
              <a:path w="7985173" h="6717527">
                <a:moveTo>
                  <a:pt x="0" y="0"/>
                </a:moveTo>
                <a:lnTo>
                  <a:pt x="7985173" y="0"/>
                </a:lnTo>
                <a:lnTo>
                  <a:pt x="7985173" y="6717527"/>
                </a:lnTo>
                <a:lnTo>
                  <a:pt x="0" y="671752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7292" y="1333500"/>
            <a:ext cx="6641910" cy="824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10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/>
          <p:cNvSpPr txBox="1"/>
          <p:nvPr/>
        </p:nvSpPr>
        <p:spPr>
          <a:xfrm>
            <a:off x="685800" y="495300"/>
            <a:ext cx="17068800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4000" b="1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Hoạt</a:t>
            </a:r>
            <a:r>
              <a:rPr lang="en-US" sz="4000" b="1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động</a:t>
            </a:r>
            <a:r>
              <a:rPr lang="en-US" sz="4000" b="1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2: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Xử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lí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các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tình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huống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bị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bắt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nạt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3"/>
          <a:srcRect t="5335" b="4409"/>
          <a:stretch/>
        </p:blipFill>
        <p:spPr>
          <a:xfrm>
            <a:off x="9220200" y="1626608"/>
            <a:ext cx="8533810" cy="544647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7390665"/>
            <a:ext cx="8489172" cy="25056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309023"/>
            <a:ext cx="8534400" cy="789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9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71500"/>
            <a:ext cx="9890450" cy="91440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6858000" y="2933700"/>
            <a:ext cx="10744200" cy="6400800"/>
            <a:chOff x="347932" y="1775872"/>
            <a:chExt cx="11676678" cy="1288831"/>
          </a:xfrm>
        </p:grpSpPr>
        <p:sp>
          <p:nvSpPr>
            <p:cNvPr id="7" name="Freeform 3"/>
            <p:cNvSpPr/>
            <p:nvPr/>
          </p:nvSpPr>
          <p:spPr>
            <a:xfrm>
              <a:off x="347932" y="1775872"/>
              <a:ext cx="11676678" cy="1288831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8" name="Rectangle 7"/>
            <p:cNvSpPr/>
            <p:nvPr/>
          </p:nvSpPr>
          <p:spPr>
            <a:xfrm>
              <a:off x="904065" y="1837245"/>
              <a:ext cx="10627469" cy="1134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GB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vi-VN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Bạn nhỏ không nên im lặng hoặc phản kháng bằng bạo lực.</a:t>
              </a:r>
              <a:endParaRPr lang="en-GB" sz="4000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endParaRPr>
            </a:p>
            <a:p>
              <a:pPr algn="just"/>
              <a:r>
                <a:rPr lang="en-GB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vi-VN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Cần bình tĩnh, tránh xa bạn đang bắt nạt, báo ngay cho thầy cô, cha mẹ hoặc gọi tổng đài 111 để được giúp đỡ.</a:t>
              </a:r>
              <a:endParaRPr lang="en-GB" sz="4000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endParaRPr>
            </a:p>
            <a:p>
              <a:pPr algn="just"/>
              <a:r>
                <a:rPr lang="en-GB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- </a:t>
              </a:r>
              <a:r>
                <a:rPr lang="vi-VN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Các bạn khác xung quanh nên can ngăn nhẹ nhàng và tìm người lớn giúp.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83771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/>
          <a:srcRect t="5335" b="4409"/>
          <a:stretch/>
        </p:blipFill>
        <p:spPr>
          <a:xfrm>
            <a:off x="597877" y="2400300"/>
            <a:ext cx="8533810" cy="5446472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9131687" y="1445972"/>
            <a:ext cx="8458790" cy="6400800"/>
            <a:chOff x="347932" y="1775872"/>
            <a:chExt cx="11676678" cy="1288831"/>
          </a:xfrm>
        </p:grpSpPr>
        <p:sp>
          <p:nvSpPr>
            <p:cNvPr id="10" name="Freeform 3"/>
            <p:cNvSpPr/>
            <p:nvPr/>
          </p:nvSpPr>
          <p:spPr>
            <a:xfrm>
              <a:off x="347932" y="1775872"/>
              <a:ext cx="11676678" cy="1288831"/>
            </a:xfrm>
            <a:custGeom>
              <a:avLst/>
              <a:gdLst/>
              <a:ahLst/>
              <a:cxnLst/>
              <a:rect l="l" t="t" r="r" b="b"/>
              <a:pathLst>
                <a:path w="792334" h="803494">
                  <a:moveTo>
                    <a:pt x="67733" y="0"/>
                  </a:moveTo>
                  <a:lnTo>
                    <a:pt x="724601" y="0"/>
                  </a:lnTo>
                  <a:cubicBezTo>
                    <a:pt x="742565" y="0"/>
                    <a:pt x="759793" y="7136"/>
                    <a:pt x="772496" y="19839"/>
                  </a:cubicBezTo>
                  <a:cubicBezTo>
                    <a:pt x="785198" y="32541"/>
                    <a:pt x="792334" y="49769"/>
                    <a:pt x="792334" y="67733"/>
                  </a:cubicBezTo>
                  <a:lnTo>
                    <a:pt x="792334" y="735761"/>
                  </a:lnTo>
                  <a:cubicBezTo>
                    <a:pt x="792334" y="753725"/>
                    <a:pt x="785198" y="770953"/>
                    <a:pt x="772496" y="783656"/>
                  </a:cubicBezTo>
                  <a:cubicBezTo>
                    <a:pt x="759793" y="796358"/>
                    <a:pt x="742565" y="803494"/>
                    <a:pt x="724601" y="803494"/>
                  </a:cubicBezTo>
                  <a:lnTo>
                    <a:pt x="67733" y="803494"/>
                  </a:lnTo>
                  <a:cubicBezTo>
                    <a:pt x="49769" y="803494"/>
                    <a:pt x="32541" y="796358"/>
                    <a:pt x="19839" y="783656"/>
                  </a:cubicBezTo>
                  <a:cubicBezTo>
                    <a:pt x="7136" y="770953"/>
                    <a:pt x="0" y="753725"/>
                    <a:pt x="0" y="735761"/>
                  </a:cubicBezTo>
                  <a:lnTo>
                    <a:pt x="0" y="67733"/>
                  </a:lnTo>
                  <a:cubicBezTo>
                    <a:pt x="0" y="49769"/>
                    <a:pt x="7136" y="32541"/>
                    <a:pt x="19839" y="19839"/>
                  </a:cubicBezTo>
                  <a:cubicBezTo>
                    <a:pt x="32541" y="7136"/>
                    <a:pt x="49769" y="0"/>
                    <a:pt x="67733" y="0"/>
                  </a:cubicBezTo>
                  <a:close/>
                </a:path>
              </a:pathLst>
            </a:custGeom>
            <a:solidFill>
              <a:srgbClr val="FFF2AF"/>
            </a:solidFill>
            <a:ln w="38100">
              <a:solidFill>
                <a:srgbClr val="FFE767"/>
              </a:solidFill>
            </a:ln>
          </p:spPr>
        </p:sp>
        <p:sp>
          <p:nvSpPr>
            <p:cNvPr id="11" name="Rectangle 10"/>
            <p:cNvSpPr/>
            <p:nvPr/>
          </p:nvSpPr>
          <p:spPr>
            <a:xfrm>
              <a:off x="904064" y="1837245"/>
              <a:ext cx="10627470" cy="1134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263525" algn="just">
                <a:buFontTx/>
                <a:buChar char="-"/>
              </a:pPr>
              <a:r>
                <a:rPr lang="en-GB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Bạn</a:t>
              </a:r>
              <a:r>
                <a:rPr lang="en-GB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000" dirty="0" err="1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nhỏ</a:t>
              </a:r>
              <a:r>
                <a:rPr lang="en-GB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vi-VN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cần giữ bình tĩnh, không đáp trả, tự tin vào bản thân và nói với thầy cô hoặc cha mẹ để được giúp đỡ.</a:t>
              </a:r>
              <a:endParaRPr lang="en-GB" sz="4000" dirty="0">
                <a:ln w="31750">
                  <a:noFill/>
                </a:ln>
                <a:solidFill>
                  <a:prstClr val="black"/>
                </a:solidFill>
                <a:latin typeface="UTM Avo" panose="02040603050506020204" pitchFamily="18" charset="0"/>
                <a:ea typeface="DM Sans Bold"/>
                <a:cs typeface="DM Sans Bold"/>
                <a:sym typeface="DM Sans Bold"/>
              </a:endParaRPr>
            </a:p>
            <a:p>
              <a:pPr indent="263525" algn="just">
                <a:buFontTx/>
                <a:buChar char="-"/>
              </a:pPr>
              <a:r>
                <a:rPr lang="vi-VN" sz="4000" dirty="0">
                  <a:ln w="31750">
                    <a:noFill/>
                  </a:ln>
                  <a:solidFill>
                    <a:prstClr val="black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Các bạn khác không nên hùa theo, cần khuyên can và giúp bạn bị trêu, cùng nhau xây dựng lớp học đoàn kết, yêu thương.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48844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8557" y="866813"/>
            <a:ext cx="8266892" cy="9114310"/>
          </a:xfrm>
          <a:prstGeom prst="rect">
            <a:avLst/>
          </a:prstGeom>
        </p:spPr>
      </p:pic>
      <p:sp>
        <p:nvSpPr>
          <p:cNvPr id="21" name="Freeform 21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0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0"/>
                </a:moveTo>
                <a:lnTo>
                  <a:pt x="3520864" y="0"/>
                </a:lnTo>
                <a:lnTo>
                  <a:pt x="3520864" y="3556428"/>
                </a:lnTo>
                <a:lnTo>
                  <a:pt x="0" y="35564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52400" y="9676772"/>
            <a:ext cx="1990814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6942222" y="5143500"/>
            <a:ext cx="1707166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8099999" flipV="1">
            <a:off x="9263097" y="1551927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0" y="715528"/>
                </a:moveTo>
                <a:lnTo>
                  <a:pt x="914185" y="715528"/>
                </a:lnTo>
                <a:lnTo>
                  <a:pt x="914185" y="0"/>
                </a:lnTo>
                <a:lnTo>
                  <a:pt x="0" y="0"/>
                </a:lnTo>
                <a:lnTo>
                  <a:pt x="0" y="7155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 rot="10290399" flipH="1">
            <a:off x="15980210" y="8895118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a:blipFill>
        </p:spPr>
      </p:sp>
      <p:grpSp>
        <p:nvGrpSpPr>
          <p:cNvPr id="10" name="Group 4"/>
          <p:cNvGrpSpPr/>
          <p:nvPr/>
        </p:nvGrpSpPr>
        <p:grpSpPr>
          <a:xfrm>
            <a:off x="1267010" y="7487969"/>
            <a:ext cx="7547240" cy="1770331"/>
            <a:chOff x="0" y="0"/>
            <a:chExt cx="818357" cy="191959"/>
          </a:xfrm>
        </p:grpSpPr>
        <p:sp>
          <p:nvSpPr>
            <p:cNvPr id="12" name="Freeform 5"/>
            <p:cNvSpPr/>
            <p:nvPr/>
          </p:nvSpPr>
          <p:spPr>
            <a:xfrm>
              <a:off x="0" y="0"/>
              <a:ext cx="818357" cy="191959"/>
            </a:xfrm>
            <a:custGeom>
              <a:avLst/>
              <a:gdLst/>
              <a:ahLst/>
              <a:cxnLst/>
              <a:rect l="l" t="t" r="r" b="b"/>
              <a:pathLst>
                <a:path w="818357" h="191959">
                  <a:moveTo>
                    <a:pt x="409178" y="0"/>
                  </a:moveTo>
                  <a:cubicBezTo>
                    <a:pt x="183195" y="0"/>
                    <a:pt x="0" y="42972"/>
                    <a:pt x="0" y="95980"/>
                  </a:cubicBezTo>
                  <a:cubicBezTo>
                    <a:pt x="0" y="148988"/>
                    <a:pt x="183195" y="191959"/>
                    <a:pt x="409178" y="191959"/>
                  </a:cubicBezTo>
                  <a:cubicBezTo>
                    <a:pt x="635161" y="191959"/>
                    <a:pt x="818357" y="148988"/>
                    <a:pt x="818357" y="95980"/>
                  </a:cubicBezTo>
                  <a:cubicBezTo>
                    <a:pt x="818357" y="42972"/>
                    <a:pt x="635161" y="0"/>
                    <a:pt x="409178" y="0"/>
                  </a:cubicBezTo>
                  <a:close/>
                </a:path>
              </a:pathLst>
            </a:custGeom>
            <a:solidFill>
              <a:srgbClr val="000000">
                <a:alpha val="14902"/>
              </a:srgbClr>
            </a:solidFill>
          </p:spPr>
        </p:sp>
        <p:sp>
          <p:nvSpPr>
            <p:cNvPr id="13" name="TextBox 6"/>
            <p:cNvSpPr txBox="1"/>
            <p:nvPr/>
          </p:nvSpPr>
          <p:spPr>
            <a:xfrm>
              <a:off x="76721" y="-29629"/>
              <a:ext cx="664915" cy="2035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19"/>
                </a:lnSpc>
              </a:pPr>
              <a:endParaRPr/>
            </a:p>
          </p:txBody>
        </p:sp>
      </p:grpSp>
      <p:sp>
        <p:nvSpPr>
          <p:cNvPr id="14" name="Freeform 7"/>
          <p:cNvSpPr/>
          <p:nvPr/>
        </p:nvSpPr>
        <p:spPr>
          <a:xfrm>
            <a:off x="1759476" y="1778214"/>
            <a:ext cx="6562308" cy="6730572"/>
          </a:xfrm>
          <a:custGeom>
            <a:avLst/>
            <a:gdLst/>
            <a:ahLst/>
            <a:cxnLst/>
            <a:rect l="l" t="t" r="r" b="b"/>
            <a:pathLst>
              <a:path w="6562308" h="6730572">
                <a:moveTo>
                  <a:pt x="0" y="0"/>
                </a:moveTo>
                <a:lnTo>
                  <a:pt x="6562308" y="0"/>
                </a:lnTo>
                <a:lnTo>
                  <a:pt x="6562308" y="6730572"/>
                </a:lnTo>
                <a:lnTo>
                  <a:pt x="0" y="67305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42101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>
          <a:xfrm>
            <a:off x="7898123" y="8678227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1737884">
            <a:off x="15601207" y="8652090"/>
            <a:ext cx="2233015" cy="809720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6"/>
          <p:cNvSpPr/>
          <p:nvPr/>
        </p:nvSpPr>
        <p:spPr>
          <a:xfrm rot="8567255">
            <a:off x="-650457" y="-210239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15"/>
          <p:cNvSpPr/>
          <p:nvPr/>
        </p:nvSpPr>
        <p:spPr>
          <a:xfrm>
            <a:off x="1371600" y="2232664"/>
            <a:ext cx="5956018" cy="7480086"/>
          </a:xfrm>
          <a:custGeom>
            <a:avLst/>
            <a:gdLst/>
            <a:ahLst/>
            <a:cxnLst/>
            <a:rect l="l" t="t" r="r" b="b"/>
            <a:pathLst>
              <a:path w="5956018" h="7480086">
                <a:moveTo>
                  <a:pt x="0" y="0"/>
                </a:moveTo>
                <a:lnTo>
                  <a:pt x="5956018" y="0"/>
                </a:lnTo>
                <a:lnTo>
                  <a:pt x="5956018" y="7480086"/>
                </a:lnTo>
                <a:lnTo>
                  <a:pt x="0" y="74800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5" name="Freeform 3"/>
          <p:cNvSpPr/>
          <p:nvPr/>
        </p:nvSpPr>
        <p:spPr>
          <a:xfrm flipV="1">
            <a:off x="-37662" y="8249818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4" y="3556428"/>
                </a:lnTo>
                <a:lnTo>
                  <a:pt x="3520864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13" name="Group 12"/>
          <p:cNvGrpSpPr/>
          <p:nvPr/>
        </p:nvGrpSpPr>
        <p:grpSpPr>
          <a:xfrm>
            <a:off x="8229600" y="2781300"/>
            <a:ext cx="8877300" cy="3589917"/>
            <a:chOff x="7898123" y="2923193"/>
            <a:chExt cx="8877300" cy="3589917"/>
          </a:xfrm>
        </p:grpSpPr>
        <p:grpSp>
          <p:nvGrpSpPr>
            <p:cNvPr id="5" name="Group 4"/>
            <p:cNvGrpSpPr/>
            <p:nvPr/>
          </p:nvGrpSpPr>
          <p:grpSpPr>
            <a:xfrm>
              <a:off x="7898123" y="2923193"/>
              <a:ext cx="8877300" cy="3589917"/>
              <a:chOff x="8153400" y="2552700"/>
              <a:chExt cx="8267700" cy="4574750"/>
            </a:xfrm>
          </p:grpSpPr>
          <p:sp>
            <p:nvSpPr>
              <p:cNvPr id="40" name="Freeform 3"/>
              <p:cNvSpPr/>
              <p:nvPr/>
            </p:nvSpPr>
            <p:spPr>
              <a:xfrm>
                <a:off x="8305800" y="27051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37" name="Freeform 3"/>
              <p:cNvSpPr/>
              <p:nvPr/>
            </p:nvSpPr>
            <p:spPr>
              <a:xfrm>
                <a:off x="8153400" y="25527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39" name="Freeform 3"/>
              <p:cNvSpPr/>
              <p:nvPr/>
            </p:nvSpPr>
            <p:spPr>
              <a:xfrm>
                <a:off x="8330712" y="2710966"/>
                <a:ext cx="7795846" cy="408549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41" name="TextBox 21"/>
            <p:cNvSpPr txBox="1"/>
            <p:nvPr/>
          </p:nvSpPr>
          <p:spPr>
            <a:xfrm>
              <a:off x="8457656" y="3946950"/>
              <a:ext cx="7921870" cy="166199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Sau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khi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nghe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bài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hát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,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em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rút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ra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điều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gì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4193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>
          <a:xfrm>
            <a:off x="7898123" y="8678227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1737884">
            <a:off x="15601207" y="8652090"/>
            <a:ext cx="2233015" cy="809720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6"/>
          <p:cNvSpPr/>
          <p:nvPr/>
        </p:nvSpPr>
        <p:spPr>
          <a:xfrm rot="8567255">
            <a:off x="-650457" y="-210239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15"/>
          <p:cNvSpPr/>
          <p:nvPr/>
        </p:nvSpPr>
        <p:spPr>
          <a:xfrm>
            <a:off x="1407839" y="1387574"/>
            <a:ext cx="5956018" cy="7480086"/>
          </a:xfrm>
          <a:custGeom>
            <a:avLst/>
            <a:gdLst/>
            <a:ahLst/>
            <a:cxnLst/>
            <a:rect l="l" t="t" r="r" b="b"/>
            <a:pathLst>
              <a:path w="5956018" h="7480086">
                <a:moveTo>
                  <a:pt x="0" y="0"/>
                </a:moveTo>
                <a:lnTo>
                  <a:pt x="5956018" y="0"/>
                </a:lnTo>
                <a:lnTo>
                  <a:pt x="5956018" y="7480086"/>
                </a:lnTo>
                <a:lnTo>
                  <a:pt x="0" y="74800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5" name="Freeform 3"/>
          <p:cNvSpPr/>
          <p:nvPr/>
        </p:nvSpPr>
        <p:spPr>
          <a:xfrm flipV="1">
            <a:off x="-6037" y="67686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4" y="3556428"/>
                </a:lnTo>
                <a:lnTo>
                  <a:pt x="3520864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13" name="Group 12"/>
          <p:cNvGrpSpPr/>
          <p:nvPr/>
        </p:nvGrpSpPr>
        <p:grpSpPr>
          <a:xfrm>
            <a:off x="7846277" y="1857832"/>
            <a:ext cx="8877299" cy="6468307"/>
            <a:chOff x="7898124" y="2923193"/>
            <a:chExt cx="8877299" cy="5057524"/>
          </a:xfrm>
        </p:grpSpPr>
        <p:grpSp>
          <p:nvGrpSpPr>
            <p:cNvPr id="5" name="Group 4"/>
            <p:cNvGrpSpPr/>
            <p:nvPr/>
          </p:nvGrpSpPr>
          <p:grpSpPr>
            <a:xfrm>
              <a:off x="7898124" y="2923193"/>
              <a:ext cx="8877299" cy="5057524"/>
              <a:chOff x="8153401" y="2552700"/>
              <a:chExt cx="8267699" cy="6444970"/>
            </a:xfrm>
          </p:grpSpPr>
          <p:sp>
            <p:nvSpPr>
              <p:cNvPr id="40" name="Freeform 3"/>
              <p:cNvSpPr/>
              <p:nvPr/>
            </p:nvSpPr>
            <p:spPr>
              <a:xfrm>
                <a:off x="8305800" y="2705100"/>
                <a:ext cx="8115300" cy="629257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37" name="Freeform 3"/>
              <p:cNvSpPr/>
              <p:nvPr/>
            </p:nvSpPr>
            <p:spPr>
              <a:xfrm>
                <a:off x="8153401" y="2552700"/>
                <a:ext cx="8019314" cy="6389366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39" name="Freeform 3"/>
              <p:cNvSpPr/>
              <p:nvPr/>
            </p:nvSpPr>
            <p:spPr>
              <a:xfrm>
                <a:off x="8330713" y="2710966"/>
                <a:ext cx="7629100" cy="6067591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41" name="TextBox 21"/>
            <p:cNvSpPr txBox="1"/>
            <p:nvPr/>
          </p:nvSpPr>
          <p:spPr>
            <a:xfrm>
              <a:off x="8429306" y="3394811"/>
              <a:ext cx="7510022" cy="389850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indent="720725" algn="just">
                <a:spcBef>
                  <a:spcPct val="0"/>
                </a:spcBef>
              </a:pP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Em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đã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bao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giờ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bị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bắt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nạt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hoặc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nhìn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thấy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bạn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của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mình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bị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bắt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nạt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chưa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?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Em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xử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lý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như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thế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nào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trong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tình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huống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đó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941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3"/>
          <p:cNvSpPr/>
          <p:nvPr/>
        </p:nvSpPr>
        <p:spPr>
          <a:xfrm>
            <a:off x="152400" y="9676772"/>
            <a:ext cx="1990814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6942222" y="5143500"/>
            <a:ext cx="1707166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8099999" flipV="1">
            <a:off x="690714" y="923878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0" y="715528"/>
                </a:moveTo>
                <a:lnTo>
                  <a:pt x="914185" y="715528"/>
                </a:lnTo>
                <a:lnTo>
                  <a:pt x="914185" y="0"/>
                </a:lnTo>
                <a:lnTo>
                  <a:pt x="0" y="0"/>
                </a:lnTo>
                <a:lnTo>
                  <a:pt x="0" y="7155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 rot="4973518" flipH="1">
            <a:off x="17023283" y="845537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4"/>
          <p:cNvSpPr/>
          <p:nvPr/>
        </p:nvSpPr>
        <p:spPr>
          <a:xfrm>
            <a:off x="5105400" y="4229100"/>
            <a:ext cx="7962899" cy="6057900"/>
          </a:xfrm>
          <a:custGeom>
            <a:avLst/>
            <a:gdLst/>
            <a:ahLst/>
            <a:cxnLst/>
            <a:rect l="l" t="t" r="r" b="b"/>
            <a:pathLst>
              <a:path w="6627173" h="5276887">
                <a:moveTo>
                  <a:pt x="0" y="0"/>
                </a:moveTo>
                <a:lnTo>
                  <a:pt x="6627173" y="0"/>
                </a:lnTo>
                <a:lnTo>
                  <a:pt x="6627173" y="5276887"/>
                </a:lnTo>
                <a:lnTo>
                  <a:pt x="0" y="52768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6" name="Freeform 10"/>
          <p:cNvSpPr/>
          <p:nvPr/>
        </p:nvSpPr>
        <p:spPr>
          <a:xfrm flipH="1" flipV="1">
            <a:off x="14767136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3556428"/>
                </a:moveTo>
                <a:lnTo>
                  <a:pt x="0" y="3556428"/>
                </a:lnTo>
                <a:lnTo>
                  <a:pt x="0" y="0"/>
                </a:lnTo>
                <a:lnTo>
                  <a:pt x="3520864" y="0"/>
                </a:lnTo>
                <a:lnTo>
                  <a:pt x="3520864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2"/>
          <p:cNvSpPr/>
          <p:nvPr/>
        </p:nvSpPr>
        <p:spPr>
          <a:xfrm flipV="1">
            <a:off x="-1101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3" y="3556428"/>
                </a:lnTo>
                <a:lnTo>
                  <a:pt x="3520863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a:blipFill>
        </p:spPr>
      </p:sp>
      <p:grpSp>
        <p:nvGrpSpPr>
          <p:cNvPr id="10" name="Group 9"/>
          <p:cNvGrpSpPr/>
          <p:nvPr/>
        </p:nvGrpSpPr>
        <p:grpSpPr>
          <a:xfrm>
            <a:off x="1723997" y="658593"/>
            <a:ext cx="14887603" cy="3475196"/>
            <a:chOff x="7745510" y="2923193"/>
            <a:chExt cx="8833735" cy="5335520"/>
          </a:xfrm>
        </p:grpSpPr>
        <p:grpSp>
          <p:nvGrpSpPr>
            <p:cNvPr id="12" name="Group 11"/>
            <p:cNvGrpSpPr/>
            <p:nvPr/>
          </p:nvGrpSpPr>
          <p:grpSpPr>
            <a:xfrm>
              <a:off x="7745510" y="2923193"/>
              <a:ext cx="8833735" cy="5335520"/>
              <a:chOff x="8011267" y="2552700"/>
              <a:chExt cx="8227126" cy="6799230"/>
            </a:xfrm>
          </p:grpSpPr>
          <p:sp>
            <p:nvSpPr>
              <p:cNvPr id="14" name="Freeform 3"/>
              <p:cNvSpPr/>
              <p:nvPr/>
            </p:nvSpPr>
            <p:spPr>
              <a:xfrm>
                <a:off x="8011267" y="2705098"/>
                <a:ext cx="8227126" cy="6646832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15" name="Freeform 3"/>
              <p:cNvSpPr/>
              <p:nvPr/>
            </p:nvSpPr>
            <p:spPr>
              <a:xfrm>
                <a:off x="8153401" y="2552700"/>
                <a:ext cx="8019314" cy="6389366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18" name="Freeform 3"/>
              <p:cNvSpPr/>
              <p:nvPr/>
            </p:nvSpPr>
            <p:spPr>
              <a:xfrm>
                <a:off x="8330713" y="2710965"/>
                <a:ext cx="7697134" cy="6067592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13" name="TextBox 21"/>
            <p:cNvSpPr txBox="1"/>
            <p:nvPr/>
          </p:nvSpPr>
          <p:spPr>
            <a:xfrm>
              <a:off x="8429306" y="3394811"/>
              <a:ext cx="7510022" cy="382752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indent="720725" algn="just">
                <a:spcBef>
                  <a:spcPct val="0"/>
                </a:spcBef>
              </a:pP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Khi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bị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bắt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nạt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,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ép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buộc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em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phải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nói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b="1" dirty="0">
                  <a:ln w="31750">
                    <a:noFill/>
                  </a:ln>
                  <a:solidFill>
                    <a:srgbClr val="FF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“</a:t>
              </a:r>
              <a:r>
                <a:rPr lang="en-US" sz="5400" b="1" dirty="0" err="1">
                  <a:ln w="31750">
                    <a:noFill/>
                  </a:ln>
                  <a:solidFill>
                    <a:srgbClr val="FF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Không</a:t>
              </a:r>
              <a:r>
                <a:rPr lang="en-US" sz="5400" b="1" dirty="0">
                  <a:ln w="31750">
                    <a:noFill/>
                  </a:ln>
                  <a:solidFill>
                    <a:srgbClr val="FF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”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và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tìm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kiếm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sự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giúp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đỡ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từ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những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người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đáng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tin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cậy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.”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021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1737884">
            <a:off x="15601207" y="8652090"/>
            <a:ext cx="2233015" cy="809720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23" name="Group 22"/>
          <p:cNvGrpSpPr/>
          <p:nvPr/>
        </p:nvGrpSpPr>
        <p:grpSpPr>
          <a:xfrm>
            <a:off x="1713604" y="1763560"/>
            <a:ext cx="7041564" cy="7400242"/>
            <a:chOff x="1028700" y="1564980"/>
            <a:chExt cx="7547240" cy="8115673"/>
          </a:xfrm>
        </p:grpSpPr>
        <p:grpSp>
          <p:nvGrpSpPr>
            <p:cNvPr id="2" name="Group 2"/>
            <p:cNvGrpSpPr/>
            <p:nvPr/>
          </p:nvGrpSpPr>
          <p:grpSpPr>
            <a:xfrm>
              <a:off x="1028700" y="7910322"/>
              <a:ext cx="7547240" cy="1770331"/>
              <a:chOff x="0" y="0"/>
              <a:chExt cx="818357" cy="191959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0" y="0"/>
                <a:ext cx="818357" cy="191959"/>
              </a:xfrm>
              <a:custGeom>
                <a:avLst/>
                <a:gdLst/>
                <a:ahLst/>
                <a:cxnLst/>
                <a:rect l="l" t="t" r="r" b="b"/>
                <a:pathLst>
                  <a:path w="818357" h="191959">
                    <a:moveTo>
                      <a:pt x="409178" y="0"/>
                    </a:moveTo>
                    <a:cubicBezTo>
                      <a:pt x="183195" y="0"/>
                      <a:pt x="0" y="42972"/>
                      <a:pt x="0" y="95980"/>
                    </a:cubicBezTo>
                    <a:cubicBezTo>
                      <a:pt x="0" y="148988"/>
                      <a:pt x="183195" y="191959"/>
                      <a:pt x="409178" y="191959"/>
                    </a:cubicBezTo>
                    <a:cubicBezTo>
                      <a:pt x="635161" y="191959"/>
                      <a:pt x="818357" y="148988"/>
                      <a:pt x="818357" y="95980"/>
                    </a:cubicBezTo>
                    <a:cubicBezTo>
                      <a:pt x="818357" y="42972"/>
                      <a:pt x="635161" y="0"/>
                      <a:pt x="409178" y="0"/>
                    </a:cubicBezTo>
                    <a:close/>
                  </a:path>
                </a:pathLst>
              </a:custGeom>
              <a:solidFill>
                <a:srgbClr val="000000">
                  <a:alpha val="14902"/>
                </a:srgbClr>
              </a:solidFill>
            </p:spPr>
          </p:sp>
          <p:sp>
            <p:nvSpPr>
              <p:cNvPr id="4" name="TextBox 4"/>
              <p:cNvSpPr txBox="1"/>
              <p:nvPr/>
            </p:nvSpPr>
            <p:spPr>
              <a:xfrm>
                <a:off x="76721" y="-29629"/>
                <a:ext cx="664915" cy="20359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19"/>
                  </a:lnSpc>
                </a:pPr>
                <a:endParaRPr/>
              </a:p>
            </p:txBody>
          </p:sp>
        </p:grpSp>
        <p:sp>
          <p:nvSpPr>
            <p:cNvPr id="11" name="Freeform 11"/>
            <p:cNvSpPr/>
            <p:nvPr/>
          </p:nvSpPr>
          <p:spPr>
            <a:xfrm>
              <a:off x="1365865" y="1564980"/>
              <a:ext cx="6861743" cy="7448296"/>
            </a:xfrm>
            <a:custGeom>
              <a:avLst/>
              <a:gdLst/>
              <a:ahLst/>
              <a:cxnLst/>
              <a:rect l="l" t="t" r="r" b="b"/>
              <a:pathLst>
                <a:path w="6861743" h="7448296">
                  <a:moveTo>
                    <a:pt x="0" y="0"/>
                  </a:moveTo>
                  <a:lnTo>
                    <a:pt x="6861743" y="0"/>
                  </a:lnTo>
                  <a:lnTo>
                    <a:pt x="6861743" y="7448296"/>
                  </a:lnTo>
                  <a:lnTo>
                    <a:pt x="0" y="74482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</p:sp>
      </p:grpSp>
      <p:sp>
        <p:nvSpPr>
          <p:cNvPr id="12" name="Freeform 12"/>
          <p:cNvSpPr/>
          <p:nvPr/>
        </p:nvSpPr>
        <p:spPr>
          <a:xfrm rot="3813055" flipH="1">
            <a:off x="3587679" y="617325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16" name="TextBox 16"/>
          <p:cNvSpPr txBox="1"/>
          <p:nvPr/>
        </p:nvSpPr>
        <p:spPr>
          <a:xfrm>
            <a:off x="10021991" y="359893"/>
            <a:ext cx="5029200" cy="194481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659"/>
              </a:lnSpc>
            </a:pPr>
            <a:endParaRPr/>
          </a:p>
        </p:txBody>
      </p:sp>
      <p:sp>
        <p:nvSpPr>
          <p:cNvPr id="36" name="Freeform 3"/>
          <p:cNvSpPr/>
          <p:nvPr/>
        </p:nvSpPr>
        <p:spPr>
          <a:xfrm flipV="1">
            <a:off x="0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4" y="3556428"/>
                </a:lnTo>
                <a:lnTo>
                  <a:pt x="3520864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6"/>
          <p:cNvSpPr/>
          <p:nvPr/>
        </p:nvSpPr>
        <p:spPr>
          <a:xfrm rot="8567255">
            <a:off x="-650457" y="-210239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a:blipFill>
        </p:spPr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7539" y="474395"/>
            <a:ext cx="7858425" cy="853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68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1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0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0"/>
                </a:moveTo>
                <a:lnTo>
                  <a:pt x="3520864" y="0"/>
                </a:lnTo>
                <a:lnTo>
                  <a:pt x="3520864" y="3556428"/>
                </a:lnTo>
                <a:lnTo>
                  <a:pt x="0" y="35564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52400" y="9676772"/>
            <a:ext cx="1990814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6942222" y="5143500"/>
            <a:ext cx="1707166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8099999" flipV="1">
            <a:off x="9263097" y="1551927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0" y="715528"/>
                </a:moveTo>
                <a:lnTo>
                  <a:pt x="914185" y="715528"/>
                </a:lnTo>
                <a:lnTo>
                  <a:pt x="914185" y="0"/>
                </a:lnTo>
                <a:lnTo>
                  <a:pt x="0" y="0"/>
                </a:lnTo>
                <a:lnTo>
                  <a:pt x="0" y="7155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 rot="10290399" flipH="1">
            <a:off x="15980210" y="8895118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4"/>
          <p:cNvSpPr/>
          <p:nvPr/>
        </p:nvSpPr>
        <p:spPr>
          <a:xfrm>
            <a:off x="457200" y="2669251"/>
            <a:ext cx="9512190" cy="7004981"/>
          </a:xfrm>
          <a:custGeom>
            <a:avLst/>
            <a:gdLst/>
            <a:ahLst/>
            <a:cxnLst/>
            <a:rect l="l" t="t" r="r" b="b"/>
            <a:pathLst>
              <a:path w="8250199" h="5300753">
                <a:moveTo>
                  <a:pt x="0" y="0"/>
                </a:moveTo>
                <a:lnTo>
                  <a:pt x="8250199" y="0"/>
                </a:lnTo>
                <a:lnTo>
                  <a:pt x="8250199" y="5300753"/>
                </a:lnTo>
                <a:lnTo>
                  <a:pt x="0" y="53007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7759" y="1745976"/>
            <a:ext cx="7041490" cy="1137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51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/>
          <p:cNvSpPr txBox="1"/>
          <p:nvPr/>
        </p:nvSpPr>
        <p:spPr>
          <a:xfrm>
            <a:off x="533400" y="419100"/>
            <a:ext cx="17068800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4000" b="1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Hoạt</a:t>
            </a:r>
            <a:r>
              <a:rPr lang="en-US" sz="4000" b="1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b="1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động</a:t>
            </a:r>
            <a:r>
              <a:rPr lang="en-US" sz="4000" b="1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1: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Hành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động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bắt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nạt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và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cách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ứng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40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xử</a:t>
            </a:r>
            <a:r>
              <a:rPr lang="en-US" sz="40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.</a:t>
            </a:r>
          </a:p>
        </p:txBody>
      </p:sp>
      <p:sp>
        <p:nvSpPr>
          <p:cNvPr id="3" name="TextBox 21"/>
          <p:cNvSpPr txBox="1"/>
          <p:nvPr/>
        </p:nvSpPr>
        <p:spPr>
          <a:xfrm>
            <a:off x="521677" y="1190002"/>
            <a:ext cx="17068800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Quan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sát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tranh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và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xác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định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các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hành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động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biểu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hiện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của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sự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bắt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 </a:t>
            </a:r>
            <a:r>
              <a:rPr lang="en-US" sz="3600" dirty="0" err="1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nạt</a:t>
            </a:r>
            <a:r>
              <a:rPr lang="en-US" sz="36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rPr>
              <a:t>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70162" y="1870474"/>
            <a:ext cx="17340774" cy="4643987"/>
            <a:chOff x="397859" y="1785582"/>
            <a:chExt cx="17693240" cy="469295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60"/>
            <a:stretch/>
          </p:blipFill>
          <p:spPr>
            <a:xfrm>
              <a:off x="13221751" y="1785582"/>
              <a:ext cx="4869348" cy="4657056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75" t="15299" r="9505" b="15812"/>
            <a:stretch/>
          </p:blipFill>
          <p:spPr>
            <a:xfrm>
              <a:off x="9334310" y="1899130"/>
              <a:ext cx="3887441" cy="4579407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397859" y="1936887"/>
              <a:ext cx="8885129" cy="4541650"/>
              <a:chOff x="429339" y="2087300"/>
              <a:chExt cx="8885129" cy="4541650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875" r="46354" b="15625"/>
              <a:stretch/>
            </p:blipFill>
            <p:spPr>
              <a:xfrm>
                <a:off x="429339" y="2935063"/>
                <a:ext cx="4755880" cy="3693887"/>
              </a:xfrm>
              <a:prstGeom prst="rect">
                <a:avLst/>
              </a:prstGeom>
            </p:spPr>
          </p:pic>
          <p:pic>
            <p:nvPicPr>
              <p:cNvPr id="6" name="Picture 5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6563" b="12010"/>
              <a:stretch/>
            </p:blipFill>
            <p:spPr>
              <a:xfrm>
                <a:off x="5075587" y="2087300"/>
                <a:ext cx="4238881" cy="4541650"/>
              </a:xfrm>
              <a:prstGeom prst="rect">
                <a:avLst/>
              </a:prstGeom>
            </p:spPr>
          </p:pic>
        </p:grp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0260" y="6497987"/>
            <a:ext cx="9071634" cy="334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42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3"/>
          <p:cNvSpPr/>
          <p:nvPr/>
        </p:nvSpPr>
        <p:spPr>
          <a:xfrm>
            <a:off x="152400" y="9676772"/>
            <a:ext cx="1990814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6942222" y="5143500"/>
            <a:ext cx="1707166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8099999" flipV="1">
            <a:off x="2262311" y="1420450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0" y="715528"/>
                </a:moveTo>
                <a:lnTo>
                  <a:pt x="914185" y="715528"/>
                </a:lnTo>
                <a:lnTo>
                  <a:pt x="914185" y="0"/>
                </a:lnTo>
                <a:lnTo>
                  <a:pt x="0" y="0"/>
                </a:lnTo>
                <a:lnTo>
                  <a:pt x="0" y="7155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 rot="4973518" flipH="1">
            <a:off x="15134936" y="1342109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4"/>
          <p:cNvSpPr/>
          <p:nvPr/>
        </p:nvSpPr>
        <p:spPr>
          <a:xfrm>
            <a:off x="5105400" y="4229100"/>
            <a:ext cx="7962899" cy="6057900"/>
          </a:xfrm>
          <a:custGeom>
            <a:avLst/>
            <a:gdLst/>
            <a:ahLst/>
            <a:cxnLst/>
            <a:rect l="l" t="t" r="r" b="b"/>
            <a:pathLst>
              <a:path w="6627173" h="5276887">
                <a:moveTo>
                  <a:pt x="0" y="0"/>
                </a:moveTo>
                <a:lnTo>
                  <a:pt x="6627173" y="0"/>
                </a:lnTo>
                <a:lnTo>
                  <a:pt x="6627173" y="5276887"/>
                </a:lnTo>
                <a:lnTo>
                  <a:pt x="0" y="52768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931" y="1390159"/>
            <a:ext cx="13075835" cy="4803820"/>
          </a:xfrm>
          <a:prstGeom prst="rect">
            <a:avLst/>
          </a:prstGeom>
        </p:spPr>
      </p:pic>
      <p:sp>
        <p:nvSpPr>
          <p:cNvPr id="16" name="Freeform 10"/>
          <p:cNvSpPr/>
          <p:nvPr/>
        </p:nvSpPr>
        <p:spPr>
          <a:xfrm flipH="1" flipV="1">
            <a:off x="14767136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3556428"/>
                </a:moveTo>
                <a:lnTo>
                  <a:pt x="0" y="3556428"/>
                </a:lnTo>
                <a:lnTo>
                  <a:pt x="0" y="0"/>
                </a:lnTo>
                <a:lnTo>
                  <a:pt x="3520864" y="0"/>
                </a:lnTo>
                <a:lnTo>
                  <a:pt x="3520864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2"/>
          <p:cNvSpPr/>
          <p:nvPr/>
        </p:nvSpPr>
        <p:spPr>
          <a:xfrm flipV="1">
            <a:off x="-1101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3" y="3556428"/>
                </a:lnTo>
                <a:lnTo>
                  <a:pt x="3520863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09265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75" r="46354" b="15625"/>
          <a:stretch/>
        </p:blipFill>
        <p:spPr>
          <a:xfrm>
            <a:off x="1073875" y="871387"/>
            <a:ext cx="7848600" cy="61550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63" b="12010"/>
          <a:stretch/>
        </p:blipFill>
        <p:spPr>
          <a:xfrm>
            <a:off x="10287000" y="424992"/>
            <a:ext cx="6101348" cy="660042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85800" y="7200900"/>
            <a:ext cx="8305800" cy="2470003"/>
            <a:chOff x="7898123" y="2923193"/>
            <a:chExt cx="8877300" cy="3589917"/>
          </a:xfrm>
        </p:grpSpPr>
        <p:grpSp>
          <p:nvGrpSpPr>
            <p:cNvPr id="12" name="Group 11"/>
            <p:cNvGrpSpPr/>
            <p:nvPr/>
          </p:nvGrpSpPr>
          <p:grpSpPr>
            <a:xfrm>
              <a:off x="7898123" y="2923193"/>
              <a:ext cx="8877300" cy="3589917"/>
              <a:chOff x="8153400" y="2552700"/>
              <a:chExt cx="8267700" cy="4574750"/>
            </a:xfrm>
          </p:grpSpPr>
          <p:sp>
            <p:nvSpPr>
              <p:cNvPr id="14" name="Freeform 3"/>
              <p:cNvSpPr/>
              <p:nvPr/>
            </p:nvSpPr>
            <p:spPr>
              <a:xfrm>
                <a:off x="8305800" y="27051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15" name="Freeform 3"/>
              <p:cNvSpPr/>
              <p:nvPr/>
            </p:nvSpPr>
            <p:spPr>
              <a:xfrm>
                <a:off x="8153400" y="25527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16" name="Freeform 3"/>
              <p:cNvSpPr/>
              <p:nvPr/>
            </p:nvSpPr>
            <p:spPr>
              <a:xfrm>
                <a:off x="8330712" y="2710966"/>
                <a:ext cx="7795846" cy="408549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13" name="TextBox 21"/>
            <p:cNvSpPr txBox="1"/>
            <p:nvPr/>
          </p:nvSpPr>
          <p:spPr>
            <a:xfrm>
              <a:off x="8312900" y="3620566"/>
              <a:ext cx="7921870" cy="19682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4400" b="1" dirty="0" err="1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Biểu</a:t>
              </a:r>
              <a:r>
                <a:rPr lang="en-US" sz="4400" b="1" dirty="0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b="1" dirty="0" err="1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hiện</a:t>
              </a:r>
              <a:r>
                <a:rPr lang="en-US" sz="4400" b="1" dirty="0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b="1" dirty="0" err="1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bắt</a:t>
              </a:r>
              <a:r>
                <a:rPr lang="en-US" sz="4400" b="1" dirty="0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b="1" dirty="0" err="1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nạt</a:t>
              </a:r>
              <a:r>
                <a:rPr lang="en-US" sz="4400" dirty="0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: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giành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đồ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dùng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học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tập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của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bạn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.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9372600" y="7200900"/>
            <a:ext cx="8305800" cy="2470003"/>
            <a:chOff x="7898123" y="2923193"/>
            <a:chExt cx="8877300" cy="3589917"/>
          </a:xfrm>
        </p:grpSpPr>
        <p:grpSp>
          <p:nvGrpSpPr>
            <p:cNvPr id="18" name="Group 17"/>
            <p:cNvGrpSpPr/>
            <p:nvPr/>
          </p:nvGrpSpPr>
          <p:grpSpPr>
            <a:xfrm>
              <a:off x="7898123" y="2923193"/>
              <a:ext cx="8877300" cy="3589917"/>
              <a:chOff x="8153400" y="2552700"/>
              <a:chExt cx="8267700" cy="4574750"/>
            </a:xfrm>
          </p:grpSpPr>
          <p:sp>
            <p:nvSpPr>
              <p:cNvPr id="21" name="Freeform 3"/>
              <p:cNvSpPr/>
              <p:nvPr/>
            </p:nvSpPr>
            <p:spPr>
              <a:xfrm>
                <a:off x="8305800" y="27051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22" name="Freeform 3"/>
              <p:cNvSpPr/>
              <p:nvPr/>
            </p:nvSpPr>
            <p:spPr>
              <a:xfrm>
                <a:off x="8153400" y="25527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23" name="Freeform 3"/>
              <p:cNvSpPr/>
              <p:nvPr/>
            </p:nvSpPr>
            <p:spPr>
              <a:xfrm>
                <a:off x="8330712" y="2710966"/>
                <a:ext cx="7795846" cy="408549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19" name="TextBox 21"/>
            <p:cNvSpPr txBox="1"/>
            <p:nvPr/>
          </p:nvSpPr>
          <p:spPr>
            <a:xfrm>
              <a:off x="8312901" y="3666264"/>
              <a:ext cx="7921870" cy="19682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vi-VN" sz="4400" b="1" dirty="0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Biểu hiện tích cực: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đọc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truyện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cho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bạn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bị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khiếm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thị</a:t>
              </a:r>
              <a:endPara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939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60"/>
          <a:stretch/>
        </p:blipFill>
        <p:spPr>
          <a:xfrm>
            <a:off x="10287000" y="342900"/>
            <a:ext cx="6978134" cy="67385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5" t="15299" r="9505" b="15812"/>
          <a:stretch/>
        </p:blipFill>
        <p:spPr>
          <a:xfrm>
            <a:off x="2209800" y="474304"/>
            <a:ext cx="5570990" cy="662615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685800" y="7200900"/>
            <a:ext cx="8305800" cy="2470003"/>
            <a:chOff x="7898123" y="2923193"/>
            <a:chExt cx="8877300" cy="3589917"/>
          </a:xfrm>
        </p:grpSpPr>
        <p:grpSp>
          <p:nvGrpSpPr>
            <p:cNvPr id="9" name="Group 8"/>
            <p:cNvGrpSpPr/>
            <p:nvPr/>
          </p:nvGrpSpPr>
          <p:grpSpPr>
            <a:xfrm>
              <a:off x="7898123" y="2923193"/>
              <a:ext cx="8877300" cy="3589917"/>
              <a:chOff x="8153400" y="2552700"/>
              <a:chExt cx="8267700" cy="4574750"/>
            </a:xfrm>
          </p:grpSpPr>
          <p:sp>
            <p:nvSpPr>
              <p:cNvPr id="11" name="Freeform 3"/>
              <p:cNvSpPr/>
              <p:nvPr/>
            </p:nvSpPr>
            <p:spPr>
              <a:xfrm>
                <a:off x="8305800" y="27051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12" name="Freeform 3"/>
              <p:cNvSpPr/>
              <p:nvPr/>
            </p:nvSpPr>
            <p:spPr>
              <a:xfrm>
                <a:off x="8153400" y="25527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13" name="Freeform 3"/>
              <p:cNvSpPr/>
              <p:nvPr/>
            </p:nvSpPr>
            <p:spPr>
              <a:xfrm>
                <a:off x="8330712" y="2710966"/>
                <a:ext cx="7795846" cy="408549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10" name="TextBox 21"/>
            <p:cNvSpPr txBox="1"/>
            <p:nvPr/>
          </p:nvSpPr>
          <p:spPr>
            <a:xfrm>
              <a:off x="8312901" y="3620566"/>
              <a:ext cx="7921870" cy="19682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4400" b="1" dirty="0" err="1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Biểu</a:t>
              </a:r>
              <a:r>
                <a:rPr lang="en-US" sz="4400" b="1" dirty="0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b="1" dirty="0" err="1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hiện</a:t>
              </a:r>
              <a:r>
                <a:rPr lang="en-US" sz="4400" b="1" dirty="0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b="1" dirty="0" err="1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tích</a:t>
              </a:r>
              <a:r>
                <a:rPr lang="en-US" sz="4400" b="1" dirty="0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b="1" dirty="0" err="1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cực</a:t>
              </a:r>
              <a:r>
                <a:rPr lang="en-US" sz="4400" b="1" dirty="0">
                  <a:ln w="31750">
                    <a:noFill/>
                  </a:ln>
                  <a:solidFill>
                    <a:srgbClr val="00B05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: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giúp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đỡ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khi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bạn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bị</a:t>
              </a:r>
              <a:r>
                <a:rPr lang="en-US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thương</a:t>
              </a:r>
              <a:endPara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372600" y="7200900"/>
            <a:ext cx="8305800" cy="2470003"/>
            <a:chOff x="7898123" y="2923193"/>
            <a:chExt cx="8877300" cy="3589917"/>
          </a:xfrm>
        </p:grpSpPr>
        <p:grpSp>
          <p:nvGrpSpPr>
            <p:cNvPr id="15" name="Group 14"/>
            <p:cNvGrpSpPr/>
            <p:nvPr/>
          </p:nvGrpSpPr>
          <p:grpSpPr>
            <a:xfrm>
              <a:off x="7898123" y="2923193"/>
              <a:ext cx="8877300" cy="3589917"/>
              <a:chOff x="8153400" y="2552700"/>
              <a:chExt cx="8267700" cy="4574750"/>
            </a:xfrm>
          </p:grpSpPr>
          <p:sp>
            <p:nvSpPr>
              <p:cNvPr id="17" name="Freeform 3"/>
              <p:cNvSpPr/>
              <p:nvPr/>
            </p:nvSpPr>
            <p:spPr>
              <a:xfrm>
                <a:off x="8305800" y="27051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18" name="Freeform 3"/>
              <p:cNvSpPr/>
              <p:nvPr/>
            </p:nvSpPr>
            <p:spPr>
              <a:xfrm>
                <a:off x="8153400" y="25527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19" name="Freeform 3"/>
              <p:cNvSpPr/>
              <p:nvPr/>
            </p:nvSpPr>
            <p:spPr>
              <a:xfrm>
                <a:off x="8330712" y="2710966"/>
                <a:ext cx="7795846" cy="408549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16" name="TextBox 21"/>
            <p:cNvSpPr txBox="1"/>
            <p:nvPr/>
          </p:nvSpPr>
          <p:spPr>
            <a:xfrm>
              <a:off x="8098613" y="3666264"/>
              <a:ext cx="8312683" cy="19682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vi-VN" sz="4400" b="1" dirty="0">
                  <a:ln w="31750">
                    <a:noFill/>
                  </a:ln>
                  <a:solidFill>
                    <a:srgbClr val="C00000"/>
                  </a:solidFill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Biểu hiện bắt nạt: </a:t>
              </a:r>
              <a:r>
                <a:rPr lang="vi-VN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trêu chọc,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giành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đồ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ăn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của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GB" sz="4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bạn</a:t>
              </a:r>
              <a:r>
                <a:rPr lang="en-GB" sz="4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.</a:t>
              </a:r>
              <a:endParaRPr lang="en-US" sz="4400" dirty="0">
                <a:ln w="31750">
                  <a:noFill/>
                </a:ln>
                <a:latin typeface="UTM Avo" panose="02040603050506020204" pitchFamily="18" charset="0"/>
                <a:ea typeface="DM Sans Bold"/>
                <a:cs typeface="DM Sans Bold"/>
                <a:sym typeface="DM Sans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542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>
          <a:xfrm>
            <a:off x="7898123" y="8678227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flipH="1">
            <a:off x="14767136" y="0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0"/>
                </a:moveTo>
                <a:lnTo>
                  <a:pt x="0" y="0"/>
                </a:lnTo>
                <a:lnTo>
                  <a:pt x="0" y="3556428"/>
                </a:lnTo>
                <a:lnTo>
                  <a:pt x="3520864" y="3556428"/>
                </a:lnTo>
                <a:lnTo>
                  <a:pt x="35208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1737884">
            <a:off x="15601207" y="8652090"/>
            <a:ext cx="2233015" cy="809720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6"/>
          <p:cNvSpPr/>
          <p:nvPr/>
        </p:nvSpPr>
        <p:spPr>
          <a:xfrm rot="8567255">
            <a:off x="-650457" y="-210239"/>
            <a:ext cx="2123868" cy="1034523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9"/>
                </a:lnTo>
                <a:lnTo>
                  <a:pt x="0" y="705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15"/>
          <p:cNvSpPr/>
          <p:nvPr/>
        </p:nvSpPr>
        <p:spPr>
          <a:xfrm>
            <a:off x="1371600" y="2232664"/>
            <a:ext cx="5956018" cy="7480086"/>
          </a:xfrm>
          <a:custGeom>
            <a:avLst/>
            <a:gdLst/>
            <a:ahLst/>
            <a:cxnLst/>
            <a:rect l="l" t="t" r="r" b="b"/>
            <a:pathLst>
              <a:path w="5956018" h="7480086">
                <a:moveTo>
                  <a:pt x="0" y="0"/>
                </a:moveTo>
                <a:lnTo>
                  <a:pt x="5956018" y="0"/>
                </a:lnTo>
                <a:lnTo>
                  <a:pt x="5956018" y="7480086"/>
                </a:lnTo>
                <a:lnTo>
                  <a:pt x="0" y="74800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5" name="Freeform 3"/>
          <p:cNvSpPr/>
          <p:nvPr/>
        </p:nvSpPr>
        <p:spPr>
          <a:xfrm flipV="1">
            <a:off x="-37662" y="8249818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4" y="3556428"/>
                </a:lnTo>
                <a:lnTo>
                  <a:pt x="3520864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13" name="Group 12"/>
          <p:cNvGrpSpPr/>
          <p:nvPr/>
        </p:nvGrpSpPr>
        <p:grpSpPr>
          <a:xfrm>
            <a:off x="8229600" y="2781300"/>
            <a:ext cx="8877300" cy="3589917"/>
            <a:chOff x="7898123" y="2923193"/>
            <a:chExt cx="8877300" cy="3589917"/>
          </a:xfrm>
        </p:grpSpPr>
        <p:grpSp>
          <p:nvGrpSpPr>
            <p:cNvPr id="5" name="Group 4"/>
            <p:cNvGrpSpPr/>
            <p:nvPr/>
          </p:nvGrpSpPr>
          <p:grpSpPr>
            <a:xfrm>
              <a:off x="7898123" y="2923193"/>
              <a:ext cx="8877300" cy="3589917"/>
              <a:chOff x="8153400" y="2552700"/>
              <a:chExt cx="8267700" cy="4574750"/>
            </a:xfrm>
          </p:grpSpPr>
          <p:sp>
            <p:nvSpPr>
              <p:cNvPr id="40" name="Freeform 3"/>
              <p:cNvSpPr/>
              <p:nvPr/>
            </p:nvSpPr>
            <p:spPr>
              <a:xfrm>
                <a:off x="8305800" y="27051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57042F"/>
              </a:solidFill>
            </p:spPr>
          </p:sp>
          <p:sp>
            <p:nvSpPr>
              <p:cNvPr id="37" name="Freeform 3"/>
              <p:cNvSpPr/>
              <p:nvPr/>
            </p:nvSpPr>
            <p:spPr>
              <a:xfrm>
                <a:off x="8153400" y="2552700"/>
                <a:ext cx="8115300" cy="442235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rgbClr val="FFE767"/>
              </a:solidFill>
            </p:spPr>
          </p:sp>
          <p:sp>
            <p:nvSpPr>
              <p:cNvPr id="39" name="Freeform 3"/>
              <p:cNvSpPr/>
              <p:nvPr/>
            </p:nvSpPr>
            <p:spPr>
              <a:xfrm>
                <a:off x="8330712" y="2710966"/>
                <a:ext cx="7795846" cy="4085490"/>
              </a:xfrm>
              <a:custGeom>
                <a:avLst/>
                <a:gdLst/>
                <a:ahLst/>
                <a:cxnLst/>
                <a:rect l="l" t="t" r="r" b="b"/>
                <a:pathLst>
                  <a:path w="792334" h="803494">
                    <a:moveTo>
                      <a:pt x="67733" y="0"/>
                    </a:moveTo>
                    <a:lnTo>
                      <a:pt x="724601" y="0"/>
                    </a:lnTo>
                    <a:cubicBezTo>
                      <a:pt x="742565" y="0"/>
                      <a:pt x="759793" y="7136"/>
                      <a:pt x="772496" y="19839"/>
                    </a:cubicBezTo>
                    <a:cubicBezTo>
                      <a:pt x="785198" y="32541"/>
                      <a:pt x="792334" y="49769"/>
                      <a:pt x="792334" y="67733"/>
                    </a:cubicBezTo>
                    <a:lnTo>
                      <a:pt x="792334" y="735761"/>
                    </a:lnTo>
                    <a:cubicBezTo>
                      <a:pt x="792334" y="753725"/>
                      <a:pt x="785198" y="770953"/>
                      <a:pt x="772496" y="783656"/>
                    </a:cubicBezTo>
                    <a:cubicBezTo>
                      <a:pt x="759793" y="796358"/>
                      <a:pt x="742565" y="803494"/>
                      <a:pt x="724601" y="803494"/>
                    </a:cubicBezTo>
                    <a:lnTo>
                      <a:pt x="67733" y="803494"/>
                    </a:lnTo>
                    <a:cubicBezTo>
                      <a:pt x="49769" y="803494"/>
                      <a:pt x="32541" y="796358"/>
                      <a:pt x="19839" y="783656"/>
                    </a:cubicBezTo>
                    <a:cubicBezTo>
                      <a:pt x="7136" y="770953"/>
                      <a:pt x="0" y="753725"/>
                      <a:pt x="0" y="735761"/>
                    </a:cubicBezTo>
                    <a:lnTo>
                      <a:pt x="0" y="67733"/>
                    </a:lnTo>
                    <a:cubicBezTo>
                      <a:pt x="0" y="49769"/>
                      <a:pt x="7136" y="32541"/>
                      <a:pt x="19839" y="19839"/>
                    </a:cubicBezTo>
                    <a:cubicBezTo>
                      <a:pt x="32541" y="7136"/>
                      <a:pt x="49769" y="0"/>
                      <a:pt x="67733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sp>
        </p:grpSp>
        <p:sp>
          <p:nvSpPr>
            <p:cNvPr id="41" name="TextBox 21"/>
            <p:cNvSpPr txBox="1"/>
            <p:nvPr/>
          </p:nvSpPr>
          <p:spPr>
            <a:xfrm>
              <a:off x="8900331" y="3411860"/>
              <a:ext cx="7036520" cy="249299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Hãy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kể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thêm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các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biểu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hiện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bắt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nạt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mà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em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 </a:t>
              </a:r>
              <a:r>
                <a:rPr lang="en-US" sz="5400" dirty="0" err="1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biết</a:t>
              </a:r>
              <a:r>
                <a:rPr lang="en-US" sz="5400" dirty="0">
                  <a:ln w="31750">
                    <a:noFill/>
                  </a:ln>
                  <a:latin typeface="UTM Avo" panose="02040603050506020204" pitchFamily="18" charset="0"/>
                  <a:ea typeface="DM Sans Bold"/>
                  <a:cs typeface="DM Sans Bold"/>
                  <a:sym typeface="DM Sans Bold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213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5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3"/>
          <p:cNvSpPr/>
          <p:nvPr/>
        </p:nvSpPr>
        <p:spPr>
          <a:xfrm>
            <a:off x="152400" y="9676772"/>
            <a:ext cx="1990814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6942222" y="5143500"/>
            <a:ext cx="1707166" cy="705538"/>
          </a:xfrm>
          <a:custGeom>
            <a:avLst/>
            <a:gdLst/>
            <a:ahLst/>
            <a:cxnLst/>
            <a:rect l="l" t="t" r="r" b="b"/>
            <a:pathLst>
              <a:path w="1707166" h="705538">
                <a:moveTo>
                  <a:pt x="0" y="0"/>
                </a:moveTo>
                <a:lnTo>
                  <a:pt x="1707165" y="0"/>
                </a:lnTo>
                <a:lnTo>
                  <a:pt x="1707165" y="705538"/>
                </a:lnTo>
                <a:lnTo>
                  <a:pt x="0" y="705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5" name="Freeform 25"/>
          <p:cNvSpPr/>
          <p:nvPr/>
        </p:nvSpPr>
        <p:spPr>
          <a:xfrm rot="8099999" flipV="1">
            <a:off x="2262311" y="1420450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0" y="715528"/>
                </a:moveTo>
                <a:lnTo>
                  <a:pt x="914185" y="715528"/>
                </a:lnTo>
                <a:lnTo>
                  <a:pt x="914185" y="0"/>
                </a:lnTo>
                <a:lnTo>
                  <a:pt x="0" y="0"/>
                </a:lnTo>
                <a:lnTo>
                  <a:pt x="0" y="7155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 rot="4973518" flipH="1">
            <a:off x="15134936" y="1342109"/>
            <a:ext cx="914185" cy="715527"/>
          </a:xfrm>
          <a:custGeom>
            <a:avLst/>
            <a:gdLst/>
            <a:ahLst/>
            <a:cxnLst/>
            <a:rect l="l" t="t" r="r" b="b"/>
            <a:pathLst>
              <a:path w="914185" h="715527">
                <a:moveTo>
                  <a:pt x="914185" y="0"/>
                </a:moveTo>
                <a:lnTo>
                  <a:pt x="0" y="0"/>
                </a:lnTo>
                <a:lnTo>
                  <a:pt x="0" y="715528"/>
                </a:lnTo>
                <a:lnTo>
                  <a:pt x="914185" y="715528"/>
                </a:lnTo>
                <a:lnTo>
                  <a:pt x="9141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1" name="Freeform 4"/>
          <p:cNvSpPr/>
          <p:nvPr/>
        </p:nvSpPr>
        <p:spPr>
          <a:xfrm>
            <a:off x="5105400" y="4229100"/>
            <a:ext cx="7962899" cy="6057900"/>
          </a:xfrm>
          <a:custGeom>
            <a:avLst/>
            <a:gdLst/>
            <a:ahLst/>
            <a:cxnLst/>
            <a:rect l="l" t="t" r="r" b="b"/>
            <a:pathLst>
              <a:path w="6627173" h="5276887">
                <a:moveTo>
                  <a:pt x="0" y="0"/>
                </a:moveTo>
                <a:lnTo>
                  <a:pt x="6627173" y="0"/>
                </a:lnTo>
                <a:lnTo>
                  <a:pt x="6627173" y="5276887"/>
                </a:lnTo>
                <a:lnTo>
                  <a:pt x="0" y="52768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931" y="1390159"/>
            <a:ext cx="13075835" cy="4803820"/>
          </a:xfrm>
          <a:prstGeom prst="rect">
            <a:avLst/>
          </a:prstGeom>
        </p:spPr>
      </p:pic>
      <p:sp>
        <p:nvSpPr>
          <p:cNvPr id="16" name="Freeform 10"/>
          <p:cNvSpPr/>
          <p:nvPr/>
        </p:nvSpPr>
        <p:spPr>
          <a:xfrm flipH="1" flipV="1">
            <a:off x="14767136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3520864" y="3556428"/>
                </a:moveTo>
                <a:lnTo>
                  <a:pt x="0" y="3556428"/>
                </a:lnTo>
                <a:lnTo>
                  <a:pt x="0" y="0"/>
                </a:lnTo>
                <a:lnTo>
                  <a:pt x="3520864" y="0"/>
                </a:lnTo>
                <a:lnTo>
                  <a:pt x="3520864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2"/>
          <p:cNvSpPr/>
          <p:nvPr/>
        </p:nvSpPr>
        <p:spPr>
          <a:xfrm flipV="1">
            <a:off x="-1101" y="6730572"/>
            <a:ext cx="3520864" cy="3556428"/>
          </a:xfrm>
          <a:custGeom>
            <a:avLst/>
            <a:gdLst/>
            <a:ahLst/>
            <a:cxnLst/>
            <a:rect l="l" t="t" r="r" b="b"/>
            <a:pathLst>
              <a:path w="3520864" h="3556428">
                <a:moveTo>
                  <a:pt x="0" y="3556428"/>
                </a:moveTo>
                <a:lnTo>
                  <a:pt x="3520863" y="3556428"/>
                </a:lnTo>
                <a:lnTo>
                  <a:pt x="3520863" y="0"/>
                </a:lnTo>
                <a:lnTo>
                  <a:pt x="0" y="0"/>
                </a:lnTo>
                <a:lnTo>
                  <a:pt x="0" y="355642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15443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421</Words>
  <Application>Microsoft Office PowerPoint</Application>
  <PresentationFormat>Custom</PresentationFormat>
  <Paragraphs>34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UTM Avo</vt:lpstr>
      <vt:lpstr>Calibri</vt:lpstr>
      <vt:lpstr>DM Sans Bold</vt:lpstr>
      <vt:lpstr>Arial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phong tranh bat nat</dc:title>
  <dc:creator>Windows 10</dc:creator>
  <cp:lastModifiedBy>Windows 10</cp:lastModifiedBy>
  <cp:revision>32</cp:revision>
  <dcterms:created xsi:type="dcterms:W3CDTF">2006-08-16T00:00:00Z</dcterms:created>
  <dcterms:modified xsi:type="dcterms:W3CDTF">2025-12-19T07:27:16Z</dcterms:modified>
  <dc:identifier>DAG3hwxLECQ</dc:identifier>
</cp:coreProperties>
</file>