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75" r:id="rId2"/>
    <p:sldId id="256" r:id="rId3"/>
    <p:sldId id="262" r:id="rId4"/>
    <p:sldId id="295" r:id="rId5"/>
    <p:sldId id="294" r:id="rId6"/>
    <p:sldId id="282" r:id="rId7"/>
    <p:sldId id="296" r:id="rId8"/>
    <p:sldId id="326" r:id="rId9"/>
    <p:sldId id="283" r:id="rId10"/>
    <p:sldId id="327" r:id="rId11"/>
    <p:sldId id="280" r:id="rId12"/>
    <p:sldId id="265" r:id="rId13"/>
    <p:sldId id="288" r:id="rId14"/>
    <p:sldId id="297" r:id="rId15"/>
    <p:sldId id="298" r:id="rId16"/>
    <p:sldId id="300" r:id="rId17"/>
    <p:sldId id="301" r:id="rId18"/>
    <p:sldId id="303" r:id="rId19"/>
    <p:sldId id="322" r:id="rId20"/>
    <p:sldId id="323" r:id="rId21"/>
    <p:sldId id="304" r:id="rId22"/>
    <p:sldId id="271" r:id="rId23"/>
    <p:sldId id="289" r:id="rId24"/>
    <p:sldId id="324" r:id="rId25"/>
    <p:sldId id="307" r:id="rId26"/>
    <p:sldId id="308" r:id="rId27"/>
    <p:sldId id="309" r:id="rId28"/>
    <p:sldId id="310" r:id="rId29"/>
    <p:sldId id="312" r:id="rId30"/>
    <p:sldId id="316" r:id="rId31"/>
    <p:sldId id="317" r:id="rId32"/>
    <p:sldId id="318" r:id="rId33"/>
    <p:sldId id="319" r:id="rId34"/>
    <p:sldId id="279" r:id="rId35"/>
    <p:sldId id="320" r:id="rId36"/>
    <p:sldId id="286" r:id="rId37"/>
    <p:sldId id="270" r:id="rId38"/>
  </p:sldIdLst>
  <p:sldSz cx="18288000" cy="10287000"/>
  <p:notesSz cx="6858000" cy="9144000"/>
  <p:embeddedFontLst>
    <p:embeddedFont>
      <p:font typeface="UTM Avo" panose="02040603050506020204" pitchFamily="18" charset="0"/>
      <p:regular r:id="rId40"/>
      <p:bold r:id="rId41"/>
      <p:italic r:id="rId42"/>
      <p:boldItalic r:id="rId43"/>
    </p:embeddedFont>
    <p:embeddedFont>
      <p:font typeface="#9Slide05 Pattaya" panose="020B0604020202020204" charset="-34"/>
      <p:regular r:id="rId44"/>
    </p:embeddedFont>
    <p:embeddedFont>
      <p:font typeface="Calibri" panose="020F050202020403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1A9"/>
    <a:srgbClr val="FF4A9E"/>
    <a:srgbClr val="FF2F92"/>
    <a:srgbClr val="4BB7FF"/>
    <a:srgbClr val="779CE7"/>
    <a:srgbClr val="FF9F7C"/>
    <a:srgbClr val="D165B5"/>
    <a:srgbClr val="F6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autoAdjust="0"/>
    <p:restoredTop sz="94593" autoAdjust="0"/>
  </p:normalViewPr>
  <p:slideViewPr>
    <p:cSldViewPr>
      <p:cViewPr varScale="1">
        <p:scale>
          <a:sx n="52" d="100"/>
          <a:sy n="52" d="100"/>
        </p:scale>
        <p:origin x="864" y="-612"/>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A403F-F5D5-CD44-A83E-2657D831353E}" type="datetimeFigureOut">
              <a:rPr lang="en-VN" smtClean="0"/>
              <a:t>12/01/2025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2A7113-92E7-DD4F-A96B-ED637DA9B47E}" type="slidenum">
              <a:rPr lang="en-VN" smtClean="0"/>
              <a:t>‹#›</a:t>
            </a:fld>
            <a:endParaRPr lang="en-VN"/>
          </a:p>
        </p:txBody>
      </p:sp>
    </p:spTree>
    <p:extLst>
      <p:ext uri="{BB962C8B-B14F-4D97-AF65-F5344CB8AC3E}">
        <p14:creationId xmlns:p14="http://schemas.microsoft.com/office/powerpoint/2010/main" val="449671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932A7113-92E7-DD4F-A96B-ED637DA9B47E}" type="slidenum">
              <a:rPr lang="en-VN" smtClean="0"/>
              <a:t>5</a:t>
            </a:fld>
            <a:endParaRPr lang="en-VN"/>
          </a:p>
        </p:txBody>
      </p:sp>
    </p:spTree>
    <p:extLst>
      <p:ext uri="{BB962C8B-B14F-4D97-AF65-F5344CB8AC3E}">
        <p14:creationId xmlns:p14="http://schemas.microsoft.com/office/powerpoint/2010/main" val="1907253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9C7BB-5A92-CA0C-2EEA-8707DF765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DFF13-4F03-CF41-CBEB-697D84E64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94713-6BEA-5556-F5A8-87664F9C4DB4}"/>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5F7FAE0E-55C3-B943-159B-E61F7DEB16EF}"/>
              </a:ext>
            </a:extLst>
          </p:cNvPr>
          <p:cNvSpPr>
            <a:spLocks noGrp="1"/>
          </p:cNvSpPr>
          <p:nvPr>
            <p:ph type="sldNum" sz="quarter" idx="5"/>
          </p:nvPr>
        </p:nvSpPr>
        <p:spPr/>
        <p:txBody>
          <a:bodyPr/>
          <a:lstStyle/>
          <a:p>
            <a:fld id="{932A7113-92E7-DD4F-A96B-ED637DA9B47E}" type="slidenum">
              <a:rPr lang="en-VN" smtClean="0"/>
              <a:t>8</a:t>
            </a:fld>
            <a:endParaRPr lang="en-VN"/>
          </a:p>
        </p:txBody>
      </p:sp>
    </p:spTree>
    <p:extLst>
      <p:ext uri="{BB962C8B-B14F-4D97-AF65-F5344CB8AC3E}">
        <p14:creationId xmlns:p14="http://schemas.microsoft.com/office/powerpoint/2010/main" val="4123553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1136A-FAB6-EE22-8F5C-D33B7E834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9C40B-D60B-732B-7CBC-7EFDC65886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EFD39A-5CB8-E8C3-1E72-B29FD03B0B26}"/>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78DEBCC5-22D9-8FA9-2DBE-57B2EEBF6C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A7113-92E7-DD4F-A96B-ED637DA9B47E}"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14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D8F47A9E-2441-4AB4-991D-E29B2492ECE0}"/>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6F386094-5572-48ED-A95D-472D1FFD7D2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9" name="Picture 8">
            <a:extLst>
              <a:ext uri="{FF2B5EF4-FFF2-40B4-BE49-F238E27FC236}">
                <a16:creationId xmlns:a16="http://schemas.microsoft.com/office/drawing/2014/main" id="{9CF6BFEA-3775-4F51-BE91-46362FC3C62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sp>
        <p:nvSpPr>
          <p:cNvPr id="10" name="TextBox 9">
            <a:extLst>
              <a:ext uri="{FF2B5EF4-FFF2-40B4-BE49-F238E27FC236}">
                <a16:creationId xmlns:a16="http://schemas.microsoft.com/office/drawing/2014/main" id="{4821ADE0-D425-497A-99CB-DB2F66D69E9F}"/>
              </a:ext>
            </a:extLst>
          </p:cNvPr>
          <p:cNvSpPr txBox="1"/>
          <p:nvPr userDrawn="1"/>
        </p:nvSpPr>
        <p:spPr>
          <a:xfrm>
            <a:off x="403434" y="9583450"/>
            <a:ext cx="3465096"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chemeClr val="accent6">
                    <a:lumMod val="20000"/>
                    <a:lumOff val="80000"/>
                  </a:schemeClr>
                </a:solidFill>
                <a:effectLst/>
                <a:uLnTx/>
                <a:uFillTx/>
                <a:latin typeface="SVN-Channel" panose="02040603050506020204" pitchFamily="18" charset="0"/>
                <a:ea typeface="+mn-ea"/>
                <a:cs typeface="+mn-cs"/>
              </a:rPr>
              <a:t>Măng</a:t>
            </a:r>
            <a:r>
              <a:rPr kumimoji="0" lang="en-GB" sz="3600" b="0" i="0" u="none" strike="noStrike" kern="1200" cap="none" spc="0" normalizeH="0" baseline="0" noProof="0" dirty="0">
                <a:ln>
                  <a:noFill/>
                </a:ln>
                <a:solidFill>
                  <a:schemeClr val="accent6">
                    <a:lumMod val="20000"/>
                    <a:lumOff val="80000"/>
                  </a:schemeClr>
                </a:solidFill>
                <a:effectLst/>
                <a:uLnTx/>
                <a:uFillTx/>
                <a:latin typeface="SVN-Channel" panose="02040603050506020204" pitchFamily="18" charset="0"/>
                <a:ea typeface="+mn-ea"/>
                <a:cs typeface="+mn-cs"/>
              </a:rPr>
              <a:t> non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31.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7.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24.svg"/></Relationships>
</file>

<file path=ppt/slides/_rels/slide3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A54BF745-2E26-F7F3-5330-642B7D51BBA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FE212C5-41BA-E56A-08C5-40249FB5851D}"/>
              </a:ext>
            </a:extLst>
          </p:cNvPr>
          <p:cNvGrpSpPr/>
          <p:nvPr/>
        </p:nvGrpSpPr>
        <p:grpSpPr>
          <a:xfrm>
            <a:off x="-1571075" y="-257463"/>
            <a:ext cx="14101814" cy="10856364"/>
            <a:chOff x="0" y="0"/>
            <a:chExt cx="3714058" cy="2859289"/>
          </a:xfrm>
        </p:grpSpPr>
        <p:sp>
          <p:nvSpPr>
            <p:cNvPr id="3" name="Freeform 3">
              <a:extLst>
                <a:ext uri="{FF2B5EF4-FFF2-40B4-BE49-F238E27FC236}">
                  <a16:creationId xmlns:a16="http://schemas.microsoft.com/office/drawing/2014/main" id="{BD34478D-7CEF-B10C-5F88-36FBE00314DC}"/>
                </a:ext>
              </a:extLst>
            </p:cNvPr>
            <p:cNvSpPr/>
            <p:nvPr/>
          </p:nvSpPr>
          <p:spPr>
            <a:xfrm>
              <a:off x="0" y="0"/>
              <a:ext cx="3714058" cy="2859289"/>
            </a:xfrm>
            <a:custGeom>
              <a:avLst/>
              <a:gdLst/>
              <a:ahLst/>
              <a:cxnLst/>
              <a:rect l="l" t="t" r="r" b="b"/>
              <a:pathLst>
                <a:path w="3714058" h="2859289">
                  <a:moveTo>
                    <a:pt x="0" y="0"/>
                  </a:moveTo>
                  <a:lnTo>
                    <a:pt x="3714058" y="0"/>
                  </a:lnTo>
                  <a:lnTo>
                    <a:pt x="3714058" y="2859289"/>
                  </a:lnTo>
                  <a:lnTo>
                    <a:pt x="0" y="2859289"/>
                  </a:lnTo>
                  <a:close/>
                </a:path>
              </a:pathLst>
            </a:custGeom>
            <a:solidFill>
              <a:srgbClr val="FFFFFF"/>
            </a:solidFill>
          </p:spPr>
          <p:txBody>
            <a:bodyPr/>
            <a:lstStyle/>
            <a:p>
              <a:endParaRPr lang="en-US"/>
            </a:p>
          </p:txBody>
        </p:sp>
        <p:sp>
          <p:nvSpPr>
            <p:cNvPr id="4" name="TextBox 4">
              <a:extLst>
                <a:ext uri="{FF2B5EF4-FFF2-40B4-BE49-F238E27FC236}">
                  <a16:creationId xmlns:a16="http://schemas.microsoft.com/office/drawing/2014/main" id="{ED8638BA-A093-E8AC-026C-ADBD6DB99582}"/>
                </a:ext>
              </a:extLst>
            </p:cNvPr>
            <p:cNvSpPr txBox="1"/>
            <p:nvPr/>
          </p:nvSpPr>
          <p:spPr>
            <a:xfrm>
              <a:off x="0" y="-38100"/>
              <a:ext cx="3714058" cy="2897389"/>
            </a:xfrm>
            <a:prstGeom prst="rect">
              <a:avLst/>
            </a:prstGeom>
          </p:spPr>
          <p:txBody>
            <a:bodyPr lIns="50800" tIns="50800" rIns="50800" bIns="50800" rtlCol="0" anchor="ctr"/>
            <a:lstStyle/>
            <a:p>
              <a:pPr algn="ctr">
                <a:lnSpc>
                  <a:spcPts val="2940"/>
                </a:lnSpc>
              </a:pPr>
              <a:endParaRPr/>
            </a:p>
          </p:txBody>
        </p:sp>
      </p:grpSp>
      <p:sp>
        <p:nvSpPr>
          <p:cNvPr id="5" name="Freeform 5">
            <a:extLst>
              <a:ext uri="{FF2B5EF4-FFF2-40B4-BE49-F238E27FC236}">
                <a16:creationId xmlns:a16="http://schemas.microsoft.com/office/drawing/2014/main" id="{DDE7E45A-8BCE-CE3C-5B65-F7DC86BAC4AD}"/>
              </a:ext>
            </a:extLst>
          </p:cNvPr>
          <p:cNvSpPr/>
          <p:nvPr/>
        </p:nvSpPr>
        <p:spPr>
          <a:xfrm>
            <a:off x="9767591" y="996401"/>
            <a:ext cx="8486542" cy="8348635"/>
          </a:xfrm>
          <a:custGeom>
            <a:avLst/>
            <a:gdLst/>
            <a:ahLst/>
            <a:cxnLst/>
            <a:rect l="l" t="t" r="r" b="b"/>
            <a:pathLst>
              <a:path w="8486542" h="8348635">
                <a:moveTo>
                  <a:pt x="0" y="0"/>
                </a:moveTo>
                <a:lnTo>
                  <a:pt x="8486542" y="0"/>
                </a:lnTo>
                <a:lnTo>
                  <a:pt x="8486542" y="8348636"/>
                </a:lnTo>
                <a:lnTo>
                  <a:pt x="0" y="8348636"/>
                </a:lnTo>
                <a:lnTo>
                  <a:pt x="0" y="0"/>
                </a:lnTo>
                <a:close/>
              </a:path>
            </a:pathLst>
          </a:custGeom>
          <a:blipFill>
            <a:blip r:embed="rId2"/>
            <a:stretch>
              <a:fillRect/>
            </a:stretch>
          </a:blipFill>
        </p:spPr>
        <p:txBody>
          <a:bodyPr/>
          <a:lstStyle/>
          <a:p>
            <a:endParaRPr lang="en-US"/>
          </a:p>
        </p:txBody>
      </p:sp>
      <p:pic>
        <p:nvPicPr>
          <p:cNvPr id="11" name="Picture 10">
            <a:extLst>
              <a:ext uri="{FF2B5EF4-FFF2-40B4-BE49-F238E27FC236}">
                <a16:creationId xmlns:a16="http://schemas.microsoft.com/office/drawing/2014/main" id="{9942196B-A703-9948-C6FB-18388B3B0184}"/>
              </a:ext>
            </a:extLst>
          </p:cNvPr>
          <p:cNvPicPr>
            <a:picLocks noChangeAspect="1"/>
          </p:cNvPicPr>
          <p:nvPr/>
        </p:nvPicPr>
        <p:blipFill>
          <a:blip r:embed="rId3"/>
          <a:stretch>
            <a:fillRect/>
          </a:stretch>
        </p:blipFill>
        <p:spPr>
          <a:xfrm>
            <a:off x="1210" y="1433613"/>
            <a:ext cx="9366032" cy="7329549"/>
          </a:xfrm>
          <a:prstGeom prst="rect">
            <a:avLst/>
          </a:prstGeom>
        </p:spPr>
      </p:pic>
    </p:spTree>
    <p:extLst>
      <p:ext uri="{BB962C8B-B14F-4D97-AF65-F5344CB8AC3E}">
        <p14:creationId xmlns:p14="http://schemas.microsoft.com/office/powerpoint/2010/main" val="2197716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7C891-F638-7F88-171D-FE831C801BD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86323C3-715A-C85A-DB22-16E492E88551}"/>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9E77009-4AB9-ABF3-5DA7-F6DC29DC0027}"/>
              </a:ext>
            </a:extLst>
          </p:cNvPr>
          <p:cNvSpPr txBox="1"/>
          <p:nvPr/>
        </p:nvSpPr>
        <p:spPr>
          <a:xfrm>
            <a:off x="9753598" y="2669594"/>
            <a:ext cx="7391402" cy="1938992"/>
          </a:xfrm>
          <a:prstGeom prst="rect">
            <a:avLst/>
          </a:prstGeom>
          <a:solidFill>
            <a:srgbClr val="4BB7FF"/>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2000" b="1" i="0" u="none" strike="noStrike" kern="1200" cap="none" spc="0" normalizeH="0" baseline="0" noProof="0" dirty="0">
                <a:ln>
                  <a:noFill/>
                </a:ln>
                <a:solidFill>
                  <a:prstClr val="black"/>
                </a:solidFill>
                <a:effectLst/>
                <a:uLnTx/>
                <a:uFillTx/>
                <a:latin typeface="UTM Avo" panose="02040603050506020204" pitchFamily="18"/>
                <a:ea typeface="+mn-ea"/>
                <a:cs typeface="+mn-cs"/>
              </a:rPr>
              <a:t>it</a:t>
            </a:r>
          </a:p>
        </p:txBody>
      </p:sp>
      <p:sp>
        <p:nvSpPr>
          <p:cNvPr id="3" name="TextBox 2">
            <a:extLst>
              <a:ext uri="{FF2B5EF4-FFF2-40B4-BE49-F238E27FC236}">
                <a16:creationId xmlns:a16="http://schemas.microsoft.com/office/drawing/2014/main" id="{9FBE4205-5408-FB34-79CA-396BD7F31BB6}"/>
              </a:ext>
            </a:extLst>
          </p:cNvPr>
          <p:cNvSpPr txBox="1"/>
          <p:nvPr/>
        </p:nvSpPr>
        <p:spPr>
          <a:xfrm>
            <a:off x="9753597" y="5448300"/>
            <a:ext cx="3695701" cy="1938992"/>
          </a:xfrm>
          <a:prstGeom prst="rect">
            <a:avLst/>
          </a:prstGeom>
          <a:solidFill>
            <a:srgbClr val="FF4A9E"/>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2000" b="1" i="0" u="none" strike="noStrike" kern="1200" cap="none" spc="0" normalizeH="0" baseline="0" noProof="0" dirty="0">
                <a:ln>
                  <a:noFill/>
                </a:ln>
                <a:solidFill>
                  <a:prstClr val="black"/>
                </a:solidFill>
                <a:effectLst/>
                <a:uLnTx/>
                <a:uFillTx/>
                <a:latin typeface="UTM Avo" panose="02040603050506020204" pitchFamily="18"/>
                <a:ea typeface="+mn-ea"/>
                <a:cs typeface="+mn-cs"/>
              </a:rPr>
              <a:t>i</a:t>
            </a:r>
          </a:p>
        </p:txBody>
      </p:sp>
      <p:sp>
        <p:nvSpPr>
          <p:cNvPr id="5" name="TextBox 4">
            <a:extLst>
              <a:ext uri="{FF2B5EF4-FFF2-40B4-BE49-F238E27FC236}">
                <a16:creationId xmlns:a16="http://schemas.microsoft.com/office/drawing/2014/main" id="{7890FC60-6D1C-8D54-8400-71F4A61E2D57}"/>
              </a:ext>
            </a:extLst>
          </p:cNvPr>
          <p:cNvSpPr txBox="1"/>
          <p:nvPr/>
        </p:nvSpPr>
        <p:spPr>
          <a:xfrm>
            <a:off x="13487400" y="5448300"/>
            <a:ext cx="3657600" cy="1938992"/>
          </a:xfrm>
          <a:prstGeom prst="rect">
            <a:avLst/>
          </a:prstGeom>
          <a:solidFill>
            <a:srgbClr val="D165B5"/>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2000" b="1" i="0" u="none" strike="noStrike" kern="1200" cap="none" spc="0" normalizeH="0" baseline="0" noProof="0" dirty="0">
                <a:ln>
                  <a:noFill/>
                </a:ln>
                <a:solidFill>
                  <a:prstClr val="black"/>
                </a:solidFill>
                <a:effectLst/>
                <a:uLnTx/>
                <a:uFillTx/>
                <a:latin typeface="UTM Avo" panose="02040603050506020204" pitchFamily="18"/>
                <a:ea typeface="+mn-ea"/>
                <a:cs typeface="+mn-cs"/>
              </a:rPr>
              <a:t>t</a:t>
            </a:r>
          </a:p>
        </p:txBody>
      </p:sp>
      <p:sp>
        <p:nvSpPr>
          <p:cNvPr id="6" name="TextBox 5">
            <a:extLst>
              <a:ext uri="{FF2B5EF4-FFF2-40B4-BE49-F238E27FC236}">
                <a16:creationId xmlns:a16="http://schemas.microsoft.com/office/drawing/2014/main" id="{6BA6CD98-FD57-63EC-C975-0C62B7BA564B}"/>
              </a:ext>
            </a:extLst>
          </p:cNvPr>
          <p:cNvSpPr txBox="1"/>
          <p:nvPr/>
        </p:nvSpPr>
        <p:spPr>
          <a:xfrm>
            <a:off x="1104901" y="2669594"/>
            <a:ext cx="7391402" cy="1938992"/>
          </a:xfrm>
          <a:prstGeom prst="rect">
            <a:avLst/>
          </a:prstGeom>
          <a:solidFill>
            <a:srgbClr val="4BB7FF"/>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black"/>
                </a:solidFill>
                <a:effectLst/>
                <a:uLnTx/>
                <a:uFillTx/>
                <a:latin typeface="UTM Avo" panose="02040603050506020204" pitchFamily="18"/>
                <a:ea typeface="+mn-ea"/>
                <a:cs typeface="+mn-cs"/>
              </a:rPr>
              <a:t>in</a:t>
            </a:r>
            <a:endParaRPr kumimoji="0" lang="en-VN" sz="12000" b="1"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7" name="TextBox 6">
            <a:extLst>
              <a:ext uri="{FF2B5EF4-FFF2-40B4-BE49-F238E27FC236}">
                <a16:creationId xmlns:a16="http://schemas.microsoft.com/office/drawing/2014/main" id="{8CD79503-5D1B-B8A9-997D-C659C95C6AFB}"/>
              </a:ext>
            </a:extLst>
          </p:cNvPr>
          <p:cNvSpPr txBox="1"/>
          <p:nvPr/>
        </p:nvSpPr>
        <p:spPr>
          <a:xfrm>
            <a:off x="1104900" y="5448300"/>
            <a:ext cx="3695701" cy="1938992"/>
          </a:xfrm>
          <a:prstGeom prst="rect">
            <a:avLst/>
          </a:prstGeom>
          <a:solidFill>
            <a:srgbClr val="FF4A9E"/>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2000" b="1" i="0" u="none" strike="noStrike" kern="1200" cap="none" spc="0" normalizeH="0" baseline="0" noProof="0" dirty="0">
                <a:ln>
                  <a:noFill/>
                </a:ln>
                <a:solidFill>
                  <a:prstClr val="black"/>
                </a:solidFill>
                <a:effectLst/>
                <a:uLnTx/>
                <a:uFillTx/>
                <a:latin typeface="UTM Avo" panose="02040603050506020204" pitchFamily="18"/>
                <a:ea typeface="+mn-ea"/>
                <a:cs typeface="+mn-cs"/>
              </a:rPr>
              <a:t>i</a:t>
            </a:r>
          </a:p>
        </p:txBody>
      </p:sp>
      <p:sp>
        <p:nvSpPr>
          <p:cNvPr id="8" name="TextBox 7">
            <a:extLst>
              <a:ext uri="{FF2B5EF4-FFF2-40B4-BE49-F238E27FC236}">
                <a16:creationId xmlns:a16="http://schemas.microsoft.com/office/drawing/2014/main" id="{22BEEFD8-3842-0AC6-35F6-0F6233580EB8}"/>
              </a:ext>
            </a:extLst>
          </p:cNvPr>
          <p:cNvSpPr txBox="1"/>
          <p:nvPr/>
        </p:nvSpPr>
        <p:spPr>
          <a:xfrm>
            <a:off x="4838703" y="5448300"/>
            <a:ext cx="3657600" cy="1938992"/>
          </a:xfrm>
          <a:prstGeom prst="rect">
            <a:avLst/>
          </a:prstGeom>
          <a:solidFill>
            <a:srgbClr val="D165B5"/>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black"/>
                </a:solidFill>
                <a:effectLst/>
                <a:uLnTx/>
                <a:uFillTx/>
                <a:latin typeface="UTM Avo" panose="02040603050506020204" pitchFamily="18"/>
                <a:ea typeface="+mn-ea"/>
                <a:cs typeface="+mn-cs"/>
              </a:rPr>
              <a:t>n</a:t>
            </a:r>
            <a:endParaRPr kumimoji="0" lang="en-VN" sz="12000" b="1"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pic>
        <p:nvPicPr>
          <p:cNvPr id="4" name="Picture 3">
            <a:extLst>
              <a:ext uri="{FF2B5EF4-FFF2-40B4-BE49-F238E27FC236}">
                <a16:creationId xmlns:a16="http://schemas.microsoft.com/office/drawing/2014/main" id="{E22FB22E-292B-10AB-349E-2D8FF7DDF9EB}"/>
              </a:ext>
            </a:extLst>
          </p:cNvPr>
          <p:cNvPicPr>
            <a:picLocks noChangeAspect="1"/>
          </p:cNvPicPr>
          <p:nvPr/>
        </p:nvPicPr>
        <p:blipFill>
          <a:blip r:embed="rId3"/>
          <a:stretch>
            <a:fillRect/>
          </a:stretch>
        </p:blipFill>
        <p:spPr>
          <a:xfrm>
            <a:off x="9525" y="342900"/>
            <a:ext cx="6151397" cy="2139881"/>
          </a:xfrm>
          <a:prstGeom prst="rect">
            <a:avLst/>
          </a:prstGeom>
        </p:spPr>
      </p:pic>
    </p:spTree>
    <p:extLst>
      <p:ext uri="{BB962C8B-B14F-4D97-AF65-F5344CB8AC3E}">
        <p14:creationId xmlns:p14="http://schemas.microsoft.com/office/powerpoint/2010/main" val="4152625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4D6F4AB4-6C45-33D5-8A79-D3ADBEC4E91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00D71BF-3A3B-ADB5-DA9E-ED1F21528F4F}"/>
              </a:ext>
            </a:extLst>
          </p:cNvPr>
          <p:cNvGrpSpPr/>
          <p:nvPr/>
        </p:nvGrpSpPr>
        <p:grpSpPr>
          <a:xfrm>
            <a:off x="-609600" y="266700"/>
            <a:ext cx="15171266" cy="11290412"/>
            <a:chOff x="0" y="0"/>
            <a:chExt cx="3995724" cy="2973607"/>
          </a:xfrm>
        </p:grpSpPr>
        <p:sp>
          <p:nvSpPr>
            <p:cNvPr id="3" name="Freeform 3">
              <a:extLst>
                <a:ext uri="{FF2B5EF4-FFF2-40B4-BE49-F238E27FC236}">
                  <a16:creationId xmlns:a16="http://schemas.microsoft.com/office/drawing/2014/main" id="{A009A9A0-3957-EAE2-D479-FD2A6D996D5C}"/>
                </a:ext>
              </a:extLst>
            </p:cNvPr>
            <p:cNvSpPr/>
            <p:nvPr/>
          </p:nvSpPr>
          <p:spPr>
            <a:xfrm>
              <a:off x="0" y="0"/>
              <a:ext cx="3995724" cy="2973606"/>
            </a:xfrm>
            <a:custGeom>
              <a:avLst/>
              <a:gdLst/>
              <a:ahLst/>
              <a:cxnLst/>
              <a:rect l="l" t="t" r="r" b="b"/>
              <a:pathLst>
                <a:path w="3995724" h="2973606">
                  <a:moveTo>
                    <a:pt x="25515" y="0"/>
                  </a:moveTo>
                  <a:lnTo>
                    <a:pt x="3970209" y="0"/>
                  </a:lnTo>
                  <a:cubicBezTo>
                    <a:pt x="3984301" y="0"/>
                    <a:pt x="3995724" y="11423"/>
                    <a:pt x="3995724" y="25515"/>
                  </a:cubicBezTo>
                  <a:lnTo>
                    <a:pt x="3995724" y="2948091"/>
                  </a:lnTo>
                  <a:cubicBezTo>
                    <a:pt x="3995724" y="2962183"/>
                    <a:pt x="3984301" y="2973606"/>
                    <a:pt x="3970209" y="2973606"/>
                  </a:cubicBezTo>
                  <a:lnTo>
                    <a:pt x="25515" y="2973606"/>
                  </a:lnTo>
                  <a:cubicBezTo>
                    <a:pt x="11423" y="2973606"/>
                    <a:pt x="0" y="2962183"/>
                    <a:pt x="0" y="2948091"/>
                  </a:cubicBezTo>
                  <a:lnTo>
                    <a:pt x="0" y="25515"/>
                  </a:lnTo>
                  <a:cubicBezTo>
                    <a:pt x="0" y="11423"/>
                    <a:pt x="11423" y="0"/>
                    <a:pt x="25515" y="0"/>
                  </a:cubicBezTo>
                  <a:close/>
                </a:path>
              </a:pathLst>
            </a:custGeom>
            <a:solidFill>
              <a:srgbClr val="FFFFFF"/>
            </a:solidFill>
          </p:spPr>
          <p:txBody>
            <a:bodyPr/>
            <a:lstStyle/>
            <a:p>
              <a:endParaRPr lang="en-US"/>
            </a:p>
          </p:txBody>
        </p:sp>
        <p:sp>
          <p:nvSpPr>
            <p:cNvPr id="4" name="TextBox 4">
              <a:extLst>
                <a:ext uri="{FF2B5EF4-FFF2-40B4-BE49-F238E27FC236}">
                  <a16:creationId xmlns:a16="http://schemas.microsoft.com/office/drawing/2014/main" id="{FD990F70-B4FD-4CE0-993E-22DA86B26105}"/>
                </a:ext>
              </a:extLst>
            </p:cNvPr>
            <p:cNvSpPr txBox="1"/>
            <p:nvPr/>
          </p:nvSpPr>
          <p:spPr>
            <a:xfrm>
              <a:off x="0" y="-38100"/>
              <a:ext cx="3995724" cy="3011707"/>
            </a:xfrm>
            <a:prstGeom prst="rect">
              <a:avLst/>
            </a:prstGeom>
          </p:spPr>
          <p:txBody>
            <a:bodyPr lIns="50800" tIns="50800" rIns="50800" bIns="50800" rtlCol="0" anchor="ctr"/>
            <a:lstStyle/>
            <a:p>
              <a:pPr algn="ctr">
                <a:lnSpc>
                  <a:spcPts val="2940"/>
                </a:lnSpc>
              </a:pPr>
              <a:endParaRPr/>
            </a:p>
          </p:txBody>
        </p:sp>
      </p:grpSp>
      <p:sp>
        <p:nvSpPr>
          <p:cNvPr id="5" name="Freeform 5">
            <a:extLst>
              <a:ext uri="{FF2B5EF4-FFF2-40B4-BE49-F238E27FC236}">
                <a16:creationId xmlns:a16="http://schemas.microsoft.com/office/drawing/2014/main" id="{42C5E6DF-880A-B04A-2C3A-F7E49FCD75BC}"/>
              </a:ext>
            </a:extLst>
          </p:cNvPr>
          <p:cNvSpPr/>
          <p:nvPr/>
        </p:nvSpPr>
        <p:spPr>
          <a:xfrm>
            <a:off x="8839201" y="2053894"/>
            <a:ext cx="9296400" cy="8229600"/>
          </a:xfrm>
          <a:custGeom>
            <a:avLst/>
            <a:gdLst/>
            <a:ahLst/>
            <a:cxnLst/>
            <a:rect l="l" t="t" r="r" b="b"/>
            <a:pathLst>
              <a:path w="9953049" h="8229600">
                <a:moveTo>
                  <a:pt x="0" y="0"/>
                </a:moveTo>
                <a:lnTo>
                  <a:pt x="9953049" y="0"/>
                </a:lnTo>
                <a:lnTo>
                  <a:pt x="9953049" y="8229600"/>
                </a:lnTo>
                <a:lnTo>
                  <a:pt x="0" y="8229600"/>
                </a:lnTo>
                <a:lnTo>
                  <a:pt x="0" y="0"/>
                </a:lnTo>
                <a:close/>
              </a:path>
            </a:pathLst>
          </a:custGeom>
          <a:blipFill>
            <a:blip r:embed="rId2"/>
            <a:stretch>
              <a:fillRect/>
            </a:stretch>
          </a:blipFill>
        </p:spPr>
        <p:txBody>
          <a:bodyPr/>
          <a:lstStyle/>
          <a:p>
            <a:endParaRPr lang="en-US"/>
          </a:p>
        </p:txBody>
      </p:sp>
      <p:sp>
        <p:nvSpPr>
          <p:cNvPr id="6" name="Freeform 6">
            <a:extLst>
              <a:ext uri="{FF2B5EF4-FFF2-40B4-BE49-F238E27FC236}">
                <a16:creationId xmlns:a16="http://schemas.microsoft.com/office/drawing/2014/main" id="{17B1DCD5-DDEE-44A6-F950-D76EC670EFE0}"/>
              </a:ext>
            </a:extLst>
          </p:cNvPr>
          <p:cNvSpPr/>
          <p:nvPr/>
        </p:nvSpPr>
        <p:spPr>
          <a:xfrm rot="2874590">
            <a:off x="13414961" y="3251541"/>
            <a:ext cx="3817407" cy="3111186"/>
          </a:xfrm>
          <a:custGeom>
            <a:avLst/>
            <a:gdLst/>
            <a:ahLst/>
            <a:cxnLst/>
            <a:rect l="l" t="t" r="r" b="b"/>
            <a:pathLst>
              <a:path w="3817407" h="3111186">
                <a:moveTo>
                  <a:pt x="0" y="0"/>
                </a:moveTo>
                <a:lnTo>
                  <a:pt x="3817407" y="0"/>
                </a:lnTo>
                <a:lnTo>
                  <a:pt x="3817407" y="3111187"/>
                </a:lnTo>
                <a:lnTo>
                  <a:pt x="0" y="311118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40D50DC7-EBAA-639C-E1A2-87F15020558E}"/>
              </a:ext>
            </a:extLst>
          </p:cNvPr>
          <p:cNvPicPr>
            <a:picLocks noChangeAspect="1"/>
          </p:cNvPicPr>
          <p:nvPr/>
        </p:nvPicPr>
        <p:blipFill>
          <a:blip r:embed="rId5"/>
          <a:stretch>
            <a:fillRect/>
          </a:stretch>
        </p:blipFill>
        <p:spPr>
          <a:xfrm>
            <a:off x="1066801" y="645779"/>
            <a:ext cx="7772400" cy="6594805"/>
          </a:xfrm>
          <a:prstGeom prst="rect">
            <a:avLst/>
          </a:prstGeom>
        </p:spPr>
      </p:pic>
    </p:spTree>
    <p:extLst>
      <p:ext uri="{BB962C8B-B14F-4D97-AF65-F5344CB8AC3E}">
        <p14:creationId xmlns:p14="http://schemas.microsoft.com/office/powerpoint/2010/main" val="1191671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p:cNvGrpSpPr/>
        <p:nvPr/>
      </p:nvGrpSpPr>
      <p:grpSpPr>
        <a:xfrm>
          <a:off x="0" y="0"/>
          <a:ext cx="0" cy="0"/>
          <a:chOff x="0" y="0"/>
          <a:chExt cx="0" cy="0"/>
        </a:xfrm>
      </p:grpSpPr>
      <p:grpSp>
        <p:nvGrpSpPr>
          <p:cNvPr id="2" name="Group 2"/>
          <p:cNvGrpSpPr/>
          <p:nvPr/>
        </p:nvGrpSpPr>
        <p:grpSpPr>
          <a:xfrm>
            <a:off x="-1571075" y="-257463"/>
            <a:ext cx="14101814" cy="10856364"/>
            <a:chOff x="0" y="0"/>
            <a:chExt cx="3714058" cy="2859289"/>
          </a:xfrm>
        </p:grpSpPr>
        <p:sp>
          <p:nvSpPr>
            <p:cNvPr id="3" name="Freeform 3"/>
            <p:cNvSpPr/>
            <p:nvPr/>
          </p:nvSpPr>
          <p:spPr>
            <a:xfrm>
              <a:off x="0" y="0"/>
              <a:ext cx="3714058" cy="2859289"/>
            </a:xfrm>
            <a:custGeom>
              <a:avLst/>
              <a:gdLst/>
              <a:ahLst/>
              <a:cxnLst/>
              <a:rect l="l" t="t" r="r" b="b"/>
              <a:pathLst>
                <a:path w="3714058" h="2859289">
                  <a:moveTo>
                    <a:pt x="0" y="0"/>
                  </a:moveTo>
                  <a:lnTo>
                    <a:pt x="3714058" y="0"/>
                  </a:lnTo>
                  <a:lnTo>
                    <a:pt x="3714058" y="2859289"/>
                  </a:lnTo>
                  <a:lnTo>
                    <a:pt x="0" y="2859289"/>
                  </a:lnTo>
                  <a:close/>
                </a:path>
              </a:pathLst>
            </a:custGeom>
            <a:solidFill>
              <a:srgbClr val="FFFFFF"/>
            </a:solidFill>
          </p:spPr>
          <p:txBody>
            <a:bodyPr/>
            <a:lstStyle/>
            <a:p>
              <a:endParaRPr lang="en-US"/>
            </a:p>
          </p:txBody>
        </p:sp>
        <p:sp>
          <p:nvSpPr>
            <p:cNvPr id="4" name="TextBox 4"/>
            <p:cNvSpPr txBox="1"/>
            <p:nvPr/>
          </p:nvSpPr>
          <p:spPr>
            <a:xfrm>
              <a:off x="0" y="-38100"/>
              <a:ext cx="3714058" cy="2897389"/>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flipH="1">
            <a:off x="8172434" y="769565"/>
            <a:ext cx="10541685" cy="8802307"/>
          </a:xfrm>
          <a:custGeom>
            <a:avLst/>
            <a:gdLst/>
            <a:ahLst/>
            <a:cxnLst/>
            <a:rect l="l" t="t" r="r" b="b"/>
            <a:pathLst>
              <a:path w="10541685" h="8802307">
                <a:moveTo>
                  <a:pt x="10541684" y="0"/>
                </a:moveTo>
                <a:lnTo>
                  <a:pt x="0" y="0"/>
                </a:lnTo>
                <a:lnTo>
                  <a:pt x="0" y="8802307"/>
                </a:lnTo>
                <a:lnTo>
                  <a:pt x="10541684" y="8802307"/>
                </a:lnTo>
                <a:lnTo>
                  <a:pt x="10541684" y="0"/>
                </a:lnTo>
                <a:close/>
              </a:path>
            </a:pathLst>
          </a:custGeom>
          <a:blipFill>
            <a:blip r:embed="rId2"/>
            <a:stretch>
              <a:fillRect/>
            </a:stretch>
          </a:blipFill>
        </p:spPr>
        <p:txBody>
          <a:bodyPr/>
          <a:lstStyle/>
          <a:p>
            <a:endParaRPr lang="en-US"/>
          </a:p>
        </p:txBody>
      </p:sp>
      <p:pic>
        <p:nvPicPr>
          <p:cNvPr id="11" name="Picture 10">
            <a:extLst>
              <a:ext uri="{FF2B5EF4-FFF2-40B4-BE49-F238E27FC236}">
                <a16:creationId xmlns:a16="http://schemas.microsoft.com/office/drawing/2014/main" id="{D22AFF89-11E9-3B7B-AFF2-59962208AB3F}"/>
              </a:ext>
            </a:extLst>
          </p:cNvPr>
          <p:cNvPicPr>
            <a:picLocks noChangeAspect="1"/>
          </p:cNvPicPr>
          <p:nvPr/>
        </p:nvPicPr>
        <p:blipFill>
          <a:blip r:embed="rId3"/>
          <a:stretch>
            <a:fillRect/>
          </a:stretch>
        </p:blipFill>
        <p:spPr>
          <a:xfrm>
            <a:off x="228600" y="1485900"/>
            <a:ext cx="9579942" cy="609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CFFCCB8A-1D16-A2ED-EB52-11567D26CEA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538CBC2-7EC9-AB83-B7BF-A3DB0EC152D5}"/>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Freeform 8">
            <a:extLst>
              <a:ext uri="{FF2B5EF4-FFF2-40B4-BE49-F238E27FC236}">
                <a16:creationId xmlns:a16="http://schemas.microsoft.com/office/drawing/2014/main" id="{A2571DD6-37B3-DC61-6047-26F896DDD526}"/>
              </a:ext>
            </a:extLst>
          </p:cNvPr>
          <p:cNvSpPr/>
          <p:nvPr/>
        </p:nvSpPr>
        <p:spPr>
          <a:xfrm>
            <a:off x="2819400" y="1028700"/>
            <a:ext cx="12649200" cy="8839201"/>
          </a:xfrm>
          <a:custGeom>
            <a:avLst/>
            <a:gdLst/>
            <a:ahLst/>
            <a:cxnLst/>
            <a:rect l="l" t="t" r="r" b="b"/>
            <a:pathLst>
              <a:path w="6263243" h="6189165">
                <a:moveTo>
                  <a:pt x="0" y="0"/>
                </a:moveTo>
                <a:lnTo>
                  <a:pt x="6263243" y="0"/>
                </a:lnTo>
                <a:lnTo>
                  <a:pt x="6263243" y="6189165"/>
                </a:lnTo>
                <a:lnTo>
                  <a:pt x="0" y="6189165"/>
                </a:lnTo>
                <a:lnTo>
                  <a:pt x="0" y="0"/>
                </a:lnTo>
                <a:close/>
              </a:path>
            </a:pathLst>
          </a:custGeom>
          <a:blipFill>
            <a:blip r:embed="rId2"/>
            <a:stretch>
              <a:fillRect t="-408" b="-408"/>
            </a:stretch>
          </a:blipFill>
        </p:spPr>
        <p:txBody>
          <a:bodyPr/>
          <a:lstStyle/>
          <a:p>
            <a:endParaRPr lang="en-US"/>
          </a:p>
        </p:txBody>
      </p:sp>
      <p:sp>
        <p:nvSpPr>
          <p:cNvPr id="7" name="Freeform 11">
            <a:extLst>
              <a:ext uri="{FF2B5EF4-FFF2-40B4-BE49-F238E27FC236}">
                <a16:creationId xmlns:a16="http://schemas.microsoft.com/office/drawing/2014/main" id="{D7D6AB94-C36A-3883-5D6A-7CCA63B49661}"/>
              </a:ext>
            </a:extLst>
          </p:cNvPr>
          <p:cNvSpPr/>
          <p:nvPr/>
        </p:nvSpPr>
        <p:spPr>
          <a:xfrm>
            <a:off x="2819400" y="7676814"/>
            <a:ext cx="3733800" cy="2112770"/>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9" name="Freeform 11">
            <a:extLst>
              <a:ext uri="{FF2B5EF4-FFF2-40B4-BE49-F238E27FC236}">
                <a16:creationId xmlns:a16="http://schemas.microsoft.com/office/drawing/2014/main" id="{638B8139-D670-7978-F918-4BB09A0D1646}"/>
              </a:ext>
            </a:extLst>
          </p:cNvPr>
          <p:cNvSpPr/>
          <p:nvPr/>
        </p:nvSpPr>
        <p:spPr>
          <a:xfrm>
            <a:off x="11734800" y="7676814"/>
            <a:ext cx="3733800" cy="2112770"/>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40D3167-EED4-9114-0D53-766266ECB212}"/>
              </a:ext>
            </a:extLst>
          </p:cNvPr>
          <p:cNvSpPr txBox="1"/>
          <p:nvPr/>
        </p:nvSpPr>
        <p:spPr>
          <a:xfrm>
            <a:off x="5829300" y="3978391"/>
            <a:ext cx="1371600" cy="1015663"/>
          </a:xfrm>
          <a:prstGeom prst="rect">
            <a:avLst/>
          </a:prstGeom>
          <a:noFill/>
        </p:spPr>
        <p:txBody>
          <a:bodyPr wrap="square" rtlCol="0">
            <a:spAutoFit/>
          </a:bodyPr>
          <a:lstStyle/>
          <a:p>
            <a:r>
              <a:rPr lang="en-VN" sz="6000" b="1" dirty="0">
                <a:ln w="19050">
                  <a:solidFill>
                    <a:sysClr val="windowText" lastClr="000000"/>
                  </a:solidFill>
                </a:ln>
                <a:solidFill>
                  <a:schemeClr val="bg1"/>
                </a:solidFill>
                <a:latin typeface="UTM Avo" panose="02040603050506020204" pitchFamily="18"/>
              </a:rPr>
              <a:t>nín</a:t>
            </a:r>
          </a:p>
        </p:txBody>
      </p:sp>
      <p:sp>
        <p:nvSpPr>
          <p:cNvPr id="11" name="TextBox 10">
            <a:extLst>
              <a:ext uri="{FF2B5EF4-FFF2-40B4-BE49-F238E27FC236}">
                <a16:creationId xmlns:a16="http://schemas.microsoft.com/office/drawing/2014/main" id="{5D8809AA-E273-7F39-0577-9DBD59503DDC}"/>
              </a:ext>
            </a:extLst>
          </p:cNvPr>
          <p:cNvSpPr txBox="1"/>
          <p:nvPr/>
        </p:nvSpPr>
        <p:spPr>
          <a:xfrm>
            <a:off x="6788445" y="2606790"/>
            <a:ext cx="1905000" cy="1015663"/>
          </a:xfrm>
          <a:prstGeom prst="rect">
            <a:avLst/>
          </a:prstGeom>
          <a:noFill/>
        </p:spPr>
        <p:txBody>
          <a:bodyPr wrap="square" rtlCol="0">
            <a:spAutoFit/>
          </a:bodyPr>
          <a:lstStyle/>
          <a:p>
            <a:r>
              <a:rPr lang="en-VN" sz="6000" b="1" dirty="0">
                <a:ln w="19050">
                  <a:solidFill>
                    <a:sysClr val="windowText" lastClr="000000"/>
                  </a:solidFill>
                </a:ln>
                <a:solidFill>
                  <a:schemeClr val="bg1"/>
                </a:solidFill>
                <a:latin typeface="UTM Avo" panose="02040603050506020204" pitchFamily="18"/>
              </a:rPr>
              <a:t>nhìn</a:t>
            </a:r>
          </a:p>
        </p:txBody>
      </p:sp>
      <p:sp>
        <p:nvSpPr>
          <p:cNvPr id="12" name="TextBox 11">
            <a:extLst>
              <a:ext uri="{FF2B5EF4-FFF2-40B4-BE49-F238E27FC236}">
                <a16:creationId xmlns:a16="http://schemas.microsoft.com/office/drawing/2014/main" id="{AF062382-11D6-F2ED-75B4-6717AC6599C0}"/>
              </a:ext>
            </a:extLst>
          </p:cNvPr>
          <p:cNvSpPr txBox="1"/>
          <p:nvPr/>
        </p:nvSpPr>
        <p:spPr>
          <a:xfrm>
            <a:off x="9296400" y="3438142"/>
            <a:ext cx="1905000" cy="1015663"/>
          </a:xfrm>
          <a:prstGeom prst="rect">
            <a:avLst/>
          </a:prstGeom>
          <a:noFill/>
        </p:spPr>
        <p:txBody>
          <a:bodyPr wrap="square" rtlCol="0">
            <a:spAutoFit/>
          </a:bodyPr>
          <a:lstStyle/>
          <a:p>
            <a:pPr algn="ctr"/>
            <a:r>
              <a:rPr lang="en-VN" sz="6000" b="1" dirty="0">
                <a:ln w="19050">
                  <a:solidFill>
                    <a:sysClr val="windowText" lastClr="000000"/>
                  </a:solidFill>
                </a:ln>
                <a:solidFill>
                  <a:schemeClr val="bg1"/>
                </a:solidFill>
                <a:latin typeface="UTM Avo" panose="02040603050506020204" pitchFamily="18"/>
              </a:rPr>
              <a:t>tin</a:t>
            </a:r>
          </a:p>
        </p:txBody>
      </p:sp>
      <p:sp>
        <p:nvSpPr>
          <p:cNvPr id="14" name="TextBox 13">
            <a:extLst>
              <a:ext uri="{FF2B5EF4-FFF2-40B4-BE49-F238E27FC236}">
                <a16:creationId xmlns:a16="http://schemas.microsoft.com/office/drawing/2014/main" id="{D5DDB85B-806F-5B0C-979D-473FCB70BDDB}"/>
              </a:ext>
            </a:extLst>
          </p:cNvPr>
          <p:cNvSpPr txBox="1"/>
          <p:nvPr/>
        </p:nvSpPr>
        <p:spPr>
          <a:xfrm>
            <a:off x="10248900" y="2023764"/>
            <a:ext cx="1905000" cy="1015663"/>
          </a:xfrm>
          <a:prstGeom prst="rect">
            <a:avLst/>
          </a:prstGeom>
          <a:noFill/>
        </p:spPr>
        <p:txBody>
          <a:bodyPr wrap="square" rtlCol="0">
            <a:spAutoFit/>
          </a:bodyPr>
          <a:lstStyle/>
          <a:p>
            <a:pPr algn="ctr"/>
            <a:r>
              <a:rPr lang="en-US" sz="6000" b="1" dirty="0">
                <a:ln w="19050">
                  <a:solidFill>
                    <a:sysClr val="windowText" lastClr="000000"/>
                  </a:solidFill>
                </a:ln>
                <a:solidFill>
                  <a:schemeClr val="bg1"/>
                </a:solidFill>
                <a:latin typeface="UTM Avo" panose="02040603050506020204" pitchFamily="18"/>
              </a:rPr>
              <a:t>t</a:t>
            </a:r>
            <a:r>
              <a:rPr lang="en-VN" sz="6000" b="1" dirty="0">
                <a:ln w="19050">
                  <a:solidFill>
                    <a:sysClr val="windowText" lastClr="000000"/>
                  </a:solidFill>
                </a:ln>
                <a:solidFill>
                  <a:schemeClr val="bg1"/>
                </a:solidFill>
                <a:latin typeface="UTM Avo" panose="02040603050506020204" pitchFamily="18"/>
              </a:rPr>
              <a:t>hịt</a:t>
            </a:r>
          </a:p>
        </p:txBody>
      </p:sp>
      <p:sp>
        <p:nvSpPr>
          <p:cNvPr id="16" name="TextBox 15">
            <a:extLst>
              <a:ext uri="{FF2B5EF4-FFF2-40B4-BE49-F238E27FC236}">
                <a16:creationId xmlns:a16="http://schemas.microsoft.com/office/drawing/2014/main" id="{33F11573-5E3F-7B87-AAAF-CD7DBC672D3B}"/>
              </a:ext>
            </a:extLst>
          </p:cNvPr>
          <p:cNvSpPr txBox="1"/>
          <p:nvPr/>
        </p:nvSpPr>
        <p:spPr>
          <a:xfrm>
            <a:off x="3631462" y="4440384"/>
            <a:ext cx="1905000" cy="1015663"/>
          </a:xfrm>
          <a:prstGeom prst="rect">
            <a:avLst/>
          </a:prstGeom>
          <a:noFill/>
        </p:spPr>
        <p:txBody>
          <a:bodyPr wrap="square" rtlCol="0">
            <a:spAutoFit/>
          </a:bodyPr>
          <a:lstStyle/>
          <a:p>
            <a:pPr algn="ctr"/>
            <a:r>
              <a:rPr lang="en-US" sz="6000" b="1" dirty="0">
                <a:ln w="19050">
                  <a:solidFill>
                    <a:sysClr val="windowText" lastClr="000000"/>
                  </a:solidFill>
                </a:ln>
                <a:solidFill>
                  <a:schemeClr val="bg1"/>
                </a:solidFill>
                <a:latin typeface="UTM Avo" panose="02040603050506020204" pitchFamily="18"/>
              </a:rPr>
              <a:t>v</a:t>
            </a:r>
            <a:r>
              <a:rPr lang="en-VN" sz="6000" b="1" dirty="0">
                <a:ln w="19050">
                  <a:solidFill>
                    <a:sysClr val="windowText" lastClr="000000"/>
                  </a:solidFill>
                </a:ln>
                <a:solidFill>
                  <a:schemeClr val="bg1"/>
                </a:solidFill>
                <a:latin typeface="UTM Avo" panose="02040603050506020204" pitchFamily="18"/>
              </a:rPr>
              <a:t>ịt</a:t>
            </a:r>
          </a:p>
        </p:txBody>
      </p:sp>
      <p:sp>
        <p:nvSpPr>
          <p:cNvPr id="17" name="TextBox 16">
            <a:extLst>
              <a:ext uri="{FF2B5EF4-FFF2-40B4-BE49-F238E27FC236}">
                <a16:creationId xmlns:a16="http://schemas.microsoft.com/office/drawing/2014/main" id="{9FBBFAEC-29EF-7EE0-A118-A2B81AD66C07}"/>
              </a:ext>
            </a:extLst>
          </p:cNvPr>
          <p:cNvSpPr txBox="1"/>
          <p:nvPr/>
        </p:nvSpPr>
        <p:spPr>
          <a:xfrm>
            <a:off x="11658600" y="4453805"/>
            <a:ext cx="1905000" cy="1015663"/>
          </a:xfrm>
          <a:prstGeom prst="rect">
            <a:avLst/>
          </a:prstGeom>
          <a:noFill/>
        </p:spPr>
        <p:txBody>
          <a:bodyPr wrap="square" rtlCol="0">
            <a:spAutoFit/>
          </a:bodyPr>
          <a:lstStyle/>
          <a:p>
            <a:pPr algn="ctr"/>
            <a:r>
              <a:rPr lang="en-VN" sz="6000" b="1" dirty="0">
                <a:ln w="19050">
                  <a:solidFill>
                    <a:sysClr val="windowText" lastClr="000000"/>
                  </a:solidFill>
                </a:ln>
                <a:solidFill>
                  <a:schemeClr val="bg1"/>
                </a:solidFill>
                <a:latin typeface="UTM Avo" panose="02040603050506020204" pitchFamily="18"/>
              </a:rPr>
              <a:t>chín</a:t>
            </a:r>
          </a:p>
        </p:txBody>
      </p:sp>
      <p:sp>
        <p:nvSpPr>
          <p:cNvPr id="18" name="TextBox 17">
            <a:extLst>
              <a:ext uri="{FF2B5EF4-FFF2-40B4-BE49-F238E27FC236}">
                <a16:creationId xmlns:a16="http://schemas.microsoft.com/office/drawing/2014/main" id="{7D9C5D81-3D2E-85F3-6DD7-C307E78C2BC6}"/>
              </a:ext>
            </a:extLst>
          </p:cNvPr>
          <p:cNvSpPr txBox="1"/>
          <p:nvPr/>
        </p:nvSpPr>
        <p:spPr>
          <a:xfrm>
            <a:off x="12839700" y="3438141"/>
            <a:ext cx="1905000" cy="1015663"/>
          </a:xfrm>
          <a:prstGeom prst="rect">
            <a:avLst/>
          </a:prstGeom>
          <a:noFill/>
        </p:spPr>
        <p:txBody>
          <a:bodyPr wrap="square" rtlCol="0">
            <a:spAutoFit/>
          </a:bodyPr>
          <a:lstStyle/>
          <a:p>
            <a:pPr algn="ctr"/>
            <a:r>
              <a:rPr lang="en-US" sz="6000" b="1" dirty="0">
                <a:ln w="19050">
                  <a:solidFill>
                    <a:sysClr val="windowText" lastClr="000000"/>
                  </a:solidFill>
                </a:ln>
                <a:solidFill>
                  <a:schemeClr val="bg1"/>
                </a:solidFill>
                <a:latin typeface="UTM Avo" panose="02040603050506020204" pitchFamily="18"/>
              </a:rPr>
              <a:t>b</a:t>
            </a:r>
            <a:r>
              <a:rPr lang="en-VN" sz="6000" b="1" dirty="0">
                <a:ln w="19050">
                  <a:solidFill>
                    <a:sysClr val="windowText" lastClr="000000"/>
                  </a:solidFill>
                </a:ln>
                <a:solidFill>
                  <a:schemeClr val="bg1"/>
                </a:solidFill>
                <a:latin typeface="UTM Avo" panose="02040603050506020204" pitchFamily="18"/>
              </a:rPr>
              <a:t>ịt</a:t>
            </a:r>
          </a:p>
        </p:txBody>
      </p:sp>
      <p:sp>
        <p:nvSpPr>
          <p:cNvPr id="20" name="TextBox 19">
            <a:extLst>
              <a:ext uri="{FF2B5EF4-FFF2-40B4-BE49-F238E27FC236}">
                <a16:creationId xmlns:a16="http://schemas.microsoft.com/office/drawing/2014/main" id="{DA33013E-7574-4028-7DA3-5D7C72FD187B}"/>
              </a:ext>
            </a:extLst>
          </p:cNvPr>
          <p:cNvSpPr txBox="1"/>
          <p:nvPr/>
        </p:nvSpPr>
        <p:spPr>
          <a:xfrm>
            <a:off x="3593362" y="7647230"/>
            <a:ext cx="2057400" cy="1938992"/>
          </a:xfrm>
          <a:prstGeom prst="rect">
            <a:avLst/>
          </a:prstGeom>
          <a:noFill/>
        </p:spPr>
        <p:txBody>
          <a:bodyPr wrap="square" rtlCol="0">
            <a:spAutoFit/>
          </a:bodyPr>
          <a:lstStyle/>
          <a:p>
            <a:pPr algn="ctr"/>
            <a:r>
              <a:rPr lang="en-VN" sz="12000" b="1" dirty="0">
                <a:ln w="19050">
                  <a:solidFill>
                    <a:sysClr val="windowText" lastClr="000000"/>
                  </a:solidFill>
                </a:ln>
                <a:solidFill>
                  <a:srgbClr val="FFFF00"/>
                </a:solidFill>
                <a:latin typeface="UTM Avo" panose="02040603050506020204" pitchFamily="18"/>
              </a:rPr>
              <a:t>in</a:t>
            </a:r>
          </a:p>
        </p:txBody>
      </p:sp>
      <p:sp>
        <p:nvSpPr>
          <p:cNvPr id="21" name="TextBox 20">
            <a:extLst>
              <a:ext uri="{FF2B5EF4-FFF2-40B4-BE49-F238E27FC236}">
                <a16:creationId xmlns:a16="http://schemas.microsoft.com/office/drawing/2014/main" id="{2CE5CC5D-E0EE-6E28-8628-CD83045CE8DC}"/>
              </a:ext>
            </a:extLst>
          </p:cNvPr>
          <p:cNvSpPr txBox="1"/>
          <p:nvPr/>
        </p:nvSpPr>
        <p:spPr>
          <a:xfrm>
            <a:off x="12649200" y="7647230"/>
            <a:ext cx="2057400" cy="1938992"/>
          </a:xfrm>
          <a:prstGeom prst="rect">
            <a:avLst/>
          </a:prstGeom>
          <a:noFill/>
        </p:spPr>
        <p:txBody>
          <a:bodyPr wrap="square" rtlCol="0">
            <a:spAutoFit/>
          </a:bodyPr>
          <a:lstStyle/>
          <a:p>
            <a:pPr algn="ctr"/>
            <a:r>
              <a:rPr lang="en-VN" sz="12000" b="1" dirty="0">
                <a:ln w="19050">
                  <a:solidFill>
                    <a:sysClr val="windowText" lastClr="000000"/>
                  </a:solidFill>
                </a:ln>
                <a:solidFill>
                  <a:srgbClr val="FFFF00"/>
                </a:solidFill>
                <a:latin typeface="UTM Avo" panose="02040603050506020204" pitchFamily="18"/>
              </a:rPr>
              <a:t>it</a:t>
            </a:r>
          </a:p>
        </p:txBody>
      </p:sp>
      <p:pic>
        <p:nvPicPr>
          <p:cNvPr id="23" name="Picture 22">
            <a:extLst>
              <a:ext uri="{FF2B5EF4-FFF2-40B4-BE49-F238E27FC236}">
                <a16:creationId xmlns:a16="http://schemas.microsoft.com/office/drawing/2014/main" id="{42E18938-1D2F-6FE0-4DC7-A8E384311E95}"/>
              </a:ext>
            </a:extLst>
          </p:cNvPr>
          <p:cNvPicPr>
            <a:picLocks noChangeAspect="1"/>
          </p:cNvPicPr>
          <p:nvPr/>
        </p:nvPicPr>
        <p:blipFill>
          <a:blip r:embed="rId5"/>
          <a:stretch>
            <a:fillRect/>
          </a:stretch>
        </p:blipFill>
        <p:spPr>
          <a:xfrm>
            <a:off x="457200" y="604920"/>
            <a:ext cx="13335000" cy="1411224"/>
          </a:xfrm>
          <a:prstGeom prst="rect">
            <a:avLst/>
          </a:prstGeom>
        </p:spPr>
      </p:pic>
    </p:spTree>
    <p:extLst>
      <p:ext uri="{BB962C8B-B14F-4D97-AF65-F5344CB8AC3E}">
        <p14:creationId xmlns:p14="http://schemas.microsoft.com/office/powerpoint/2010/main" val="840774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174E32FA-DEAA-6938-4815-951CA710EF5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A0A441B-703A-37F9-54D6-518C9D978B6D}"/>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76BBA668-FC82-AC68-F3D2-FF6F2F62C6E4}"/>
              </a:ext>
            </a:extLst>
          </p:cNvPr>
          <p:cNvSpPr txBox="1"/>
          <p:nvPr/>
        </p:nvSpPr>
        <p:spPr>
          <a:xfrm>
            <a:off x="6858000" y="2418016"/>
            <a:ext cx="19050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nhìn</a:t>
            </a:r>
          </a:p>
        </p:txBody>
      </p:sp>
      <p:sp>
        <p:nvSpPr>
          <p:cNvPr id="14" name="TextBox 13">
            <a:extLst>
              <a:ext uri="{FF2B5EF4-FFF2-40B4-BE49-F238E27FC236}">
                <a16:creationId xmlns:a16="http://schemas.microsoft.com/office/drawing/2014/main" id="{1DB4C7C6-8EAF-B931-970C-F746C3D0359E}"/>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t</a:t>
            </a:r>
            <a:r>
              <a:rPr lang="en-VN" sz="6000" b="1" dirty="0">
                <a:solidFill>
                  <a:schemeClr val="bg1"/>
                </a:solidFill>
                <a:latin typeface="UTM Avo" panose="02040603050506020204" pitchFamily="18"/>
              </a:rPr>
              <a:t>hịt</a:t>
            </a:r>
          </a:p>
        </p:txBody>
      </p:sp>
      <p:sp>
        <p:nvSpPr>
          <p:cNvPr id="17" name="TextBox 16">
            <a:extLst>
              <a:ext uri="{FF2B5EF4-FFF2-40B4-BE49-F238E27FC236}">
                <a16:creationId xmlns:a16="http://schemas.microsoft.com/office/drawing/2014/main" id="{F3224F5E-6ED9-0DF7-60B7-34000ADA8934}"/>
              </a:ext>
            </a:extLst>
          </p:cNvPr>
          <p:cNvSpPr txBox="1"/>
          <p:nvPr/>
        </p:nvSpPr>
        <p:spPr>
          <a:xfrm>
            <a:off x="11696700" y="4848056"/>
            <a:ext cx="1905000" cy="1015663"/>
          </a:xfrm>
          <a:prstGeom prst="rect">
            <a:avLst/>
          </a:prstGeom>
          <a:noFill/>
        </p:spPr>
        <p:txBody>
          <a:bodyPr wrap="square" rtlCol="0">
            <a:spAutoFit/>
          </a:bodyPr>
          <a:lstStyle/>
          <a:p>
            <a:pPr algn="ctr"/>
            <a:r>
              <a:rPr lang="en-VN" sz="6000" b="1" dirty="0">
                <a:solidFill>
                  <a:schemeClr val="bg1"/>
                </a:solidFill>
                <a:latin typeface="UTM Avo" panose="02040603050506020204" pitchFamily="18"/>
              </a:rPr>
              <a:t>chín</a:t>
            </a:r>
          </a:p>
        </p:txBody>
      </p:sp>
      <p:sp>
        <p:nvSpPr>
          <p:cNvPr id="18" name="TextBox 17">
            <a:extLst>
              <a:ext uri="{FF2B5EF4-FFF2-40B4-BE49-F238E27FC236}">
                <a16:creationId xmlns:a16="http://schemas.microsoft.com/office/drawing/2014/main" id="{412C38EE-2600-FA2F-AE1F-37BCDBF6409F}"/>
              </a:ext>
            </a:extLst>
          </p:cNvPr>
          <p:cNvSpPr txBox="1"/>
          <p:nvPr/>
        </p:nvSpPr>
        <p:spPr>
          <a:xfrm>
            <a:off x="12877800" y="3832392"/>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B</a:t>
            </a:r>
            <a:r>
              <a:rPr lang="en-VN" sz="6000" b="1" dirty="0">
                <a:solidFill>
                  <a:schemeClr val="bg1"/>
                </a:solidFill>
                <a:latin typeface="UTM Avo" panose="02040603050506020204" pitchFamily="18"/>
              </a:rPr>
              <a:t>ịt</a:t>
            </a:r>
          </a:p>
        </p:txBody>
      </p:sp>
      <p:sp>
        <p:nvSpPr>
          <p:cNvPr id="3" name="Freeform 13">
            <a:extLst>
              <a:ext uri="{FF2B5EF4-FFF2-40B4-BE49-F238E27FC236}">
                <a16:creationId xmlns:a16="http://schemas.microsoft.com/office/drawing/2014/main" id="{E17B9640-54F4-789F-2492-EA4F132B88A4}"/>
              </a:ext>
            </a:extLst>
          </p:cNvPr>
          <p:cNvSpPr/>
          <p:nvPr/>
        </p:nvSpPr>
        <p:spPr>
          <a:xfrm flipH="1">
            <a:off x="814325" y="4325094"/>
            <a:ext cx="4672075" cy="5542806"/>
          </a:xfrm>
          <a:custGeom>
            <a:avLst/>
            <a:gdLst/>
            <a:ahLst/>
            <a:cxnLst/>
            <a:rect l="l" t="t" r="r" b="b"/>
            <a:pathLst>
              <a:path w="7286750" h="8079890">
                <a:moveTo>
                  <a:pt x="7286750" y="0"/>
                </a:moveTo>
                <a:lnTo>
                  <a:pt x="0" y="0"/>
                </a:lnTo>
                <a:lnTo>
                  <a:pt x="0" y="8079890"/>
                </a:lnTo>
                <a:lnTo>
                  <a:pt x="7286750" y="8079890"/>
                </a:lnTo>
                <a:lnTo>
                  <a:pt x="728675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id="{EEC16DF3-4C68-BA95-84E0-A5D720B54E1B}"/>
              </a:ext>
            </a:extLst>
          </p:cNvPr>
          <p:cNvSpPr txBox="1"/>
          <p:nvPr/>
        </p:nvSpPr>
        <p:spPr>
          <a:xfrm>
            <a:off x="1143000" y="900635"/>
            <a:ext cx="16230602" cy="1169551"/>
          </a:xfrm>
          <a:prstGeom prst="rect">
            <a:avLst/>
          </a:prstGeom>
          <a:noFill/>
          <a:ln w="28575">
            <a:solidFill>
              <a:schemeClr val="tx1"/>
            </a:solidFill>
          </a:ln>
        </p:spPr>
        <p:txBody>
          <a:bodyPr wrap="square" rtlCol="0">
            <a:spAutoFit/>
          </a:bodyPr>
          <a:lstStyle/>
          <a:p>
            <a:r>
              <a:rPr lang="en-VN" sz="7000" b="1" dirty="0">
                <a:latin typeface="UTM Avo" panose="02040603050506020204" pitchFamily="18"/>
              </a:rPr>
              <a:t>Em thấy gì trong hình ảnh vừa rồi ? </a:t>
            </a:r>
          </a:p>
        </p:txBody>
      </p:sp>
      <p:sp>
        <p:nvSpPr>
          <p:cNvPr id="5" name="TextBox 4">
            <a:extLst>
              <a:ext uri="{FF2B5EF4-FFF2-40B4-BE49-F238E27FC236}">
                <a16:creationId xmlns:a16="http://schemas.microsoft.com/office/drawing/2014/main" id="{E528234C-4A42-2B0F-EB18-DFD5E2A2F876}"/>
              </a:ext>
            </a:extLst>
          </p:cNvPr>
          <p:cNvSpPr txBox="1"/>
          <p:nvPr/>
        </p:nvSpPr>
        <p:spPr>
          <a:xfrm>
            <a:off x="5486400" y="2421130"/>
            <a:ext cx="11887202" cy="3323987"/>
          </a:xfrm>
          <a:prstGeom prst="rect">
            <a:avLst/>
          </a:prstGeom>
          <a:solidFill>
            <a:schemeClr val="accent6">
              <a:lumMod val="20000"/>
              <a:lumOff val="80000"/>
            </a:schemeClr>
          </a:solidFill>
        </p:spPr>
        <p:txBody>
          <a:bodyPr wrap="square" rtlCol="0">
            <a:spAutoFit/>
          </a:bodyPr>
          <a:lstStyle/>
          <a:p>
            <a:r>
              <a:rPr lang="en-VN" sz="7000" dirty="0">
                <a:latin typeface="UTM Avo" panose="02040603050506020204" pitchFamily="18"/>
              </a:rPr>
              <a:t>Hình ảnh cái cây với nhiều “quả” mang chữ có vần “</a:t>
            </a:r>
            <a:r>
              <a:rPr lang="en-VN" sz="7000" b="1" dirty="0">
                <a:latin typeface="UTM Avo" panose="02040603050506020204" pitchFamily="18"/>
              </a:rPr>
              <a:t>in</a:t>
            </a:r>
            <a:r>
              <a:rPr lang="en-VN" sz="7000" dirty="0">
                <a:latin typeface="UTM Avo" panose="02040603050506020204" pitchFamily="18"/>
              </a:rPr>
              <a:t>” và “</a:t>
            </a:r>
            <a:r>
              <a:rPr lang="en-VN" sz="7000" b="1" dirty="0">
                <a:latin typeface="UTM Avo" panose="02040603050506020204" pitchFamily="18"/>
              </a:rPr>
              <a:t>it</a:t>
            </a:r>
            <a:r>
              <a:rPr lang="en-VN" sz="7000" dirty="0">
                <a:latin typeface="UTM Avo" panose="02040603050506020204" pitchFamily="18"/>
              </a:rPr>
              <a:t>”</a:t>
            </a:r>
          </a:p>
        </p:txBody>
      </p:sp>
      <p:pic>
        <p:nvPicPr>
          <p:cNvPr id="15" name="Picture 14">
            <a:extLst>
              <a:ext uri="{FF2B5EF4-FFF2-40B4-BE49-F238E27FC236}">
                <a16:creationId xmlns:a16="http://schemas.microsoft.com/office/drawing/2014/main" id="{287BB8B6-DB0A-FE3E-FC22-01FB770CB1FC}"/>
              </a:ext>
            </a:extLst>
          </p:cNvPr>
          <p:cNvPicPr>
            <a:picLocks noChangeAspect="1"/>
          </p:cNvPicPr>
          <p:nvPr/>
        </p:nvPicPr>
        <p:blipFill>
          <a:blip r:embed="rId3"/>
          <a:stretch>
            <a:fillRect/>
          </a:stretch>
        </p:blipFill>
        <p:spPr>
          <a:xfrm>
            <a:off x="9098280" y="6479015"/>
            <a:ext cx="6000259" cy="2246769"/>
          </a:xfrm>
          <a:prstGeom prst="rect">
            <a:avLst/>
          </a:prstGeom>
        </p:spPr>
      </p:pic>
    </p:spTree>
    <p:extLst>
      <p:ext uri="{BB962C8B-B14F-4D97-AF65-F5344CB8AC3E}">
        <p14:creationId xmlns:p14="http://schemas.microsoft.com/office/powerpoint/2010/main" val="2004123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8030ACFF-042D-564C-9B67-0DD4E1031CF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27BFE09-BC67-3596-7405-14734D8C4F4E}"/>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7020097F-6A27-7B0B-01D2-3781CA22E867}"/>
              </a:ext>
            </a:extLst>
          </p:cNvPr>
          <p:cNvSpPr txBox="1"/>
          <p:nvPr/>
        </p:nvSpPr>
        <p:spPr>
          <a:xfrm>
            <a:off x="6858000" y="2418016"/>
            <a:ext cx="19050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nhìn</a:t>
            </a:r>
          </a:p>
        </p:txBody>
      </p:sp>
      <p:sp>
        <p:nvSpPr>
          <p:cNvPr id="14" name="TextBox 13">
            <a:extLst>
              <a:ext uri="{FF2B5EF4-FFF2-40B4-BE49-F238E27FC236}">
                <a16:creationId xmlns:a16="http://schemas.microsoft.com/office/drawing/2014/main" id="{5458CFE2-9670-1F53-A3DC-27CC2837A0C7}"/>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t</a:t>
            </a:r>
            <a:r>
              <a:rPr lang="en-VN" sz="6000" b="1" dirty="0">
                <a:solidFill>
                  <a:schemeClr val="bg1"/>
                </a:solidFill>
                <a:latin typeface="UTM Avo" panose="02040603050506020204" pitchFamily="18"/>
              </a:rPr>
              <a:t>hịt</a:t>
            </a:r>
          </a:p>
        </p:txBody>
      </p:sp>
      <p:sp>
        <p:nvSpPr>
          <p:cNvPr id="17" name="TextBox 16">
            <a:extLst>
              <a:ext uri="{FF2B5EF4-FFF2-40B4-BE49-F238E27FC236}">
                <a16:creationId xmlns:a16="http://schemas.microsoft.com/office/drawing/2014/main" id="{C2BAF092-8EB7-453E-11B3-64195026EEB6}"/>
              </a:ext>
            </a:extLst>
          </p:cNvPr>
          <p:cNvSpPr txBox="1"/>
          <p:nvPr/>
        </p:nvSpPr>
        <p:spPr>
          <a:xfrm>
            <a:off x="11696700" y="4848056"/>
            <a:ext cx="1905000" cy="1015663"/>
          </a:xfrm>
          <a:prstGeom prst="rect">
            <a:avLst/>
          </a:prstGeom>
          <a:noFill/>
        </p:spPr>
        <p:txBody>
          <a:bodyPr wrap="square" rtlCol="0">
            <a:spAutoFit/>
          </a:bodyPr>
          <a:lstStyle/>
          <a:p>
            <a:pPr algn="ctr"/>
            <a:r>
              <a:rPr lang="en-VN" sz="6000" b="1" dirty="0">
                <a:solidFill>
                  <a:schemeClr val="bg1"/>
                </a:solidFill>
                <a:latin typeface="UTM Avo" panose="02040603050506020204" pitchFamily="18"/>
              </a:rPr>
              <a:t>chín</a:t>
            </a:r>
          </a:p>
        </p:txBody>
      </p:sp>
      <p:sp>
        <p:nvSpPr>
          <p:cNvPr id="18" name="TextBox 17">
            <a:extLst>
              <a:ext uri="{FF2B5EF4-FFF2-40B4-BE49-F238E27FC236}">
                <a16:creationId xmlns:a16="http://schemas.microsoft.com/office/drawing/2014/main" id="{B4E0B73B-2D1D-80A9-0C28-E31B9003A553}"/>
              </a:ext>
            </a:extLst>
          </p:cNvPr>
          <p:cNvSpPr txBox="1"/>
          <p:nvPr/>
        </p:nvSpPr>
        <p:spPr>
          <a:xfrm>
            <a:off x="12877800" y="3832392"/>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B</a:t>
            </a:r>
            <a:r>
              <a:rPr lang="en-VN" sz="6000" b="1" dirty="0">
                <a:solidFill>
                  <a:schemeClr val="bg1"/>
                </a:solidFill>
                <a:latin typeface="UTM Avo" panose="02040603050506020204" pitchFamily="18"/>
              </a:rPr>
              <a:t>ịt</a:t>
            </a:r>
          </a:p>
        </p:txBody>
      </p:sp>
      <p:sp>
        <p:nvSpPr>
          <p:cNvPr id="3" name="Freeform 13">
            <a:extLst>
              <a:ext uri="{FF2B5EF4-FFF2-40B4-BE49-F238E27FC236}">
                <a16:creationId xmlns:a16="http://schemas.microsoft.com/office/drawing/2014/main" id="{C991FD97-FC77-98FB-25ED-DCB9777D2C8E}"/>
              </a:ext>
            </a:extLst>
          </p:cNvPr>
          <p:cNvSpPr/>
          <p:nvPr/>
        </p:nvSpPr>
        <p:spPr>
          <a:xfrm flipH="1">
            <a:off x="814325" y="4325094"/>
            <a:ext cx="4672075" cy="5542806"/>
          </a:xfrm>
          <a:custGeom>
            <a:avLst/>
            <a:gdLst/>
            <a:ahLst/>
            <a:cxnLst/>
            <a:rect l="l" t="t" r="r" b="b"/>
            <a:pathLst>
              <a:path w="7286750" h="8079890">
                <a:moveTo>
                  <a:pt x="7286750" y="0"/>
                </a:moveTo>
                <a:lnTo>
                  <a:pt x="0" y="0"/>
                </a:lnTo>
                <a:lnTo>
                  <a:pt x="0" y="8079890"/>
                </a:lnTo>
                <a:lnTo>
                  <a:pt x="7286750" y="8079890"/>
                </a:lnTo>
                <a:lnTo>
                  <a:pt x="728675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5FB79A92-308E-4452-9E38-FCBC587F6856}"/>
              </a:ext>
            </a:extLst>
          </p:cNvPr>
          <p:cNvSpPr txBox="1"/>
          <p:nvPr/>
        </p:nvSpPr>
        <p:spPr>
          <a:xfrm>
            <a:off x="6834963" y="2262157"/>
            <a:ext cx="10233837" cy="5762685"/>
          </a:xfrm>
          <a:prstGeom prst="cloudCallout">
            <a:avLst>
              <a:gd name="adj1" fmla="val -77976"/>
              <a:gd name="adj2" fmla="val 28920"/>
            </a:avLst>
          </a:prstGeom>
          <a:solidFill>
            <a:srgbClr val="FEE1A9"/>
          </a:solidFill>
          <a:ln>
            <a:solidFill>
              <a:schemeClr val="tx1"/>
            </a:solidFill>
          </a:ln>
        </p:spPr>
        <p:txBody>
          <a:bodyPr wrap="square" rtlCol="0">
            <a:spAutoFit/>
          </a:bodyPr>
          <a:lstStyle/>
          <a:p>
            <a:pPr algn="just"/>
            <a:r>
              <a:rPr lang="en-VN" sz="6000" dirty="0">
                <a:latin typeface="UTM Avo" panose="02040603050506020204" pitchFamily="18"/>
              </a:rPr>
              <a:t>Các em hãy đọc các tiếng và hái ”quả” vào đúng rỗ nào!</a:t>
            </a:r>
          </a:p>
        </p:txBody>
      </p:sp>
      <p:pic>
        <p:nvPicPr>
          <p:cNvPr id="2" name="Picture 1">
            <a:extLst>
              <a:ext uri="{FF2B5EF4-FFF2-40B4-BE49-F238E27FC236}">
                <a16:creationId xmlns:a16="http://schemas.microsoft.com/office/drawing/2014/main" id="{0F07BAC6-52B4-B4D8-CC1C-083185292CC3}"/>
              </a:ext>
            </a:extLst>
          </p:cNvPr>
          <p:cNvPicPr>
            <a:picLocks noChangeAspect="1"/>
          </p:cNvPicPr>
          <p:nvPr/>
        </p:nvPicPr>
        <p:blipFill>
          <a:blip r:embed="rId3"/>
          <a:stretch>
            <a:fillRect/>
          </a:stretch>
        </p:blipFill>
        <p:spPr>
          <a:xfrm>
            <a:off x="570614" y="585018"/>
            <a:ext cx="15908544" cy="1600939"/>
          </a:xfrm>
          <a:prstGeom prst="rect">
            <a:avLst/>
          </a:prstGeom>
        </p:spPr>
      </p:pic>
    </p:spTree>
    <p:extLst>
      <p:ext uri="{BB962C8B-B14F-4D97-AF65-F5344CB8AC3E}">
        <p14:creationId xmlns:p14="http://schemas.microsoft.com/office/powerpoint/2010/main" val="219151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A3927D98-724A-91CB-1205-3E37A231220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DEE2018-4361-0029-52B9-12F1B16A914E}"/>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Freeform 8">
            <a:extLst>
              <a:ext uri="{FF2B5EF4-FFF2-40B4-BE49-F238E27FC236}">
                <a16:creationId xmlns:a16="http://schemas.microsoft.com/office/drawing/2014/main" id="{ACFF9234-5FFE-39B2-2B7F-295CB077B1B2}"/>
              </a:ext>
            </a:extLst>
          </p:cNvPr>
          <p:cNvSpPr/>
          <p:nvPr/>
        </p:nvSpPr>
        <p:spPr>
          <a:xfrm>
            <a:off x="2819400" y="2019301"/>
            <a:ext cx="12649200" cy="7848600"/>
          </a:xfrm>
          <a:custGeom>
            <a:avLst/>
            <a:gdLst/>
            <a:ahLst/>
            <a:cxnLst/>
            <a:rect l="l" t="t" r="r" b="b"/>
            <a:pathLst>
              <a:path w="6263243" h="6189165">
                <a:moveTo>
                  <a:pt x="0" y="0"/>
                </a:moveTo>
                <a:lnTo>
                  <a:pt x="6263243" y="0"/>
                </a:lnTo>
                <a:lnTo>
                  <a:pt x="6263243" y="6189165"/>
                </a:lnTo>
                <a:lnTo>
                  <a:pt x="0" y="6189165"/>
                </a:lnTo>
                <a:lnTo>
                  <a:pt x="0" y="0"/>
                </a:lnTo>
                <a:close/>
              </a:path>
            </a:pathLst>
          </a:custGeom>
          <a:blipFill>
            <a:blip r:embed="rId2"/>
            <a:stretch>
              <a:fillRect t="-408" b="-408"/>
            </a:stretch>
          </a:blipFill>
        </p:spPr>
        <p:txBody>
          <a:bodyPr/>
          <a:lstStyle/>
          <a:p>
            <a:endParaRPr lang="en-US"/>
          </a:p>
        </p:txBody>
      </p:sp>
      <p:sp>
        <p:nvSpPr>
          <p:cNvPr id="7" name="Freeform 11">
            <a:extLst>
              <a:ext uri="{FF2B5EF4-FFF2-40B4-BE49-F238E27FC236}">
                <a16:creationId xmlns:a16="http://schemas.microsoft.com/office/drawing/2014/main" id="{413109D6-2159-F2AB-C602-E32CE54F30F1}"/>
              </a:ext>
            </a:extLst>
          </p:cNvPr>
          <p:cNvSpPr/>
          <p:nvPr/>
        </p:nvSpPr>
        <p:spPr>
          <a:xfrm>
            <a:off x="2819400" y="7676814"/>
            <a:ext cx="3733800" cy="2112770"/>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9" name="Freeform 11">
            <a:extLst>
              <a:ext uri="{FF2B5EF4-FFF2-40B4-BE49-F238E27FC236}">
                <a16:creationId xmlns:a16="http://schemas.microsoft.com/office/drawing/2014/main" id="{AD6A25CF-4D49-8FF6-28C0-D0E860C22EB7}"/>
              </a:ext>
            </a:extLst>
          </p:cNvPr>
          <p:cNvSpPr/>
          <p:nvPr/>
        </p:nvSpPr>
        <p:spPr>
          <a:xfrm>
            <a:off x="11734800" y="7676814"/>
            <a:ext cx="3733800" cy="2112770"/>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8E909EA4-9CC4-242E-792E-8DA4ABD9EEF4}"/>
              </a:ext>
            </a:extLst>
          </p:cNvPr>
          <p:cNvSpPr txBox="1"/>
          <p:nvPr/>
        </p:nvSpPr>
        <p:spPr>
          <a:xfrm>
            <a:off x="5867400" y="4372642"/>
            <a:ext cx="1371600" cy="1015663"/>
          </a:xfrm>
          <a:prstGeom prst="rect">
            <a:avLst/>
          </a:prstGeom>
          <a:noFill/>
        </p:spPr>
        <p:txBody>
          <a:bodyPr wrap="square" rtlCol="0">
            <a:spAutoFit/>
          </a:bodyPr>
          <a:lstStyle/>
          <a:p>
            <a:r>
              <a:rPr lang="en-VN" sz="6000" b="1" dirty="0">
                <a:ln>
                  <a:solidFill>
                    <a:sysClr val="windowText" lastClr="000000"/>
                  </a:solidFill>
                </a:ln>
                <a:solidFill>
                  <a:schemeClr val="bg1"/>
                </a:solidFill>
                <a:latin typeface="UTM Avo" panose="02040603050506020204" pitchFamily="18"/>
              </a:rPr>
              <a:t>nín</a:t>
            </a:r>
          </a:p>
        </p:txBody>
      </p:sp>
      <p:sp>
        <p:nvSpPr>
          <p:cNvPr id="11" name="TextBox 10">
            <a:extLst>
              <a:ext uri="{FF2B5EF4-FFF2-40B4-BE49-F238E27FC236}">
                <a16:creationId xmlns:a16="http://schemas.microsoft.com/office/drawing/2014/main" id="{F604147C-876F-99F5-3CCC-4AC42FF56CDA}"/>
              </a:ext>
            </a:extLst>
          </p:cNvPr>
          <p:cNvSpPr txBox="1"/>
          <p:nvPr/>
        </p:nvSpPr>
        <p:spPr>
          <a:xfrm>
            <a:off x="6834187" y="2960429"/>
            <a:ext cx="1905000" cy="1015663"/>
          </a:xfrm>
          <a:prstGeom prst="rect">
            <a:avLst/>
          </a:prstGeom>
          <a:noFill/>
        </p:spPr>
        <p:txBody>
          <a:bodyPr wrap="square" rtlCol="0">
            <a:spAutoFit/>
          </a:bodyPr>
          <a:lstStyle/>
          <a:p>
            <a:r>
              <a:rPr lang="en-VN" sz="6000" b="1" dirty="0">
                <a:ln>
                  <a:solidFill>
                    <a:sysClr val="windowText" lastClr="000000"/>
                  </a:solidFill>
                </a:ln>
                <a:solidFill>
                  <a:schemeClr val="bg1"/>
                </a:solidFill>
                <a:latin typeface="UTM Avo" panose="02040603050506020204" pitchFamily="18"/>
              </a:rPr>
              <a:t>nhìn</a:t>
            </a:r>
          </a:p>
        </p:txBody>
      </p:sp>
      <p:sp>
        <p:nvSpPr>
          <p:cNvPr id="12" name="TextBox 11">
            <a:extLst>
              <a:ext uri="{FF2B5EF4-FFF2-40B4-BE49-F238E27FC236}">
                <a16:creationId xmlns:a16="http://schemas.microsoft.com/office/drawing/2014/main" id="{49475C93-4F96-EDF2-B494-AF4CD127C790}"/>
              </a:ext>
            </a:extLst>
          </p:cNvPr>
          <p:cNvSpPr txBox="1"/>
          <p:nvPr/>
        </p:nvSpPr>
        <p:spPr>
          <a:xfrm>
            <a:off x="9334500" y="3832393"/>
            <a:ext cx="1905000" cy="1015663"/>
          </a:xfrm>
          <a:prstGeom prst="rect">
            <a:avLst/>
          </a:prstGeom>
          <a:noFill/>
        </p:spPr>
        <p:txBody>
          <a:bodyPr wrap="square" rtlCol="0">
            <a:spAutoFit/>
          </a:bodyPr>
          <a:lstStyle/>
          <a:p>
            <a:pPr algn="ctr"/>
            <a:r>
              <a:rPr lang="en-VN" sz="6000" b="1" dirty="0">
                <a:ln>
                  <a:solidFill>
                    <a:sysClr val="windowText" lastClr="000000"/>
                  </a:solidFill>
                </a:ln>
                <a:solidFill>
                  <a:schemeClr val="bg1"/>
                </a:solidFill>
                <a:latin typeface="UTM Avo" panose="02040603050506020204" pitchFamily="18"/>
              </a:rPr>
              <a:t>tin</a:t>
            </a:r>
          </a:p>
        </p:txBody>
      </p:sp>
      <p:sp>
        <p:nvSpPr>
          <p:cNvPr id="14" name="TextBox 13">
            <a:extLst>
              <a:ext uri="{FF2B5EF4-FFF2-40B4-BE49-F238E27FC236}">
                <a16:creationId xmlns:a16="http://schemas.microsoft.com/office/drawing/2014/main" id="{1DA9753B-E617-EB7C-3A6A-E0262740B4AA}"/>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ln>
                  <a:solidFill>
                    <a:sysClr val="windowText" lastClr="000000"/>
                  </a:solidFill>
                </a:ln>
                <a:solidFill>
                  <a:schemeClr val="bg1"/>
                </a:solidFill>
                <a:latin typeface="UTM Avo" panose="02040603050506020204" pitchFamily="18"/>
              </a:rPr>
              <a:t>t</a:t>
            </a:r>
            <a:r>
              <a:rPr lang="en-VN" sz="6000" b="1" dirty="0">
                <a:ln>
                  <a:solidFill>
                    <a:sysClr val="windowText" lastClr="000000"/>
                  </a:solidFill>
                </a:ln>
                <a:solidFill>
                  <a:schemeClr val="bg1"/>
                </a:solidFill>
                <a:latin typeface="UTM Avo" panose="02040603050506020204" pitchFamily="18"/>
              </a:rPr>
              <a:t>hịt</a:t>
            </a:r>
          </a:p>
        </p:txBody>
      </p:sp>
      <p:sp>
        <p:nvSpPr>
          <p:cNvPr id="16" name="TextBox 15">
            <a:extLst>
              <a:ext uri="{FF2B5EF4-FFF2-40B4-BE49-F238E27FC236}">
                <a16:creationId xmlns:a16="http://schemas.microsoft.com/office/drawing/2014/main" id="{5631933E-2CBE-79FC-FD43-C39560CD1221}"/>
              </a:ext>
            </a:extLst>
          </p:cNvPr>
          <p:cNvSpPr txBox="1"/>
          <p:nvPr/>
        </p:nvSpPr>
        <p:spPr>
          <a:xfrm>
            <a:off x="3669562" y="4834635"/>
            <a:ext cx="1905000" cy="1015663"/>
          </a:xfrm>
          <a:prstGeom prst="rect">
            <a:avLst/>
          </a:prstGeom>
          <a:noFill/>
        </p:spPr>
        <p:txBody>
          <a:bodyPr wrap="square" rtlCol="0">
            <a:spAutoFit/>
          </a:bodyPr>
          <a:lstStyle/>
          <a:p>
            <a:pPr algn="ctr"/>
            <a:r>
              <a:rPr lang="en-US" sz="6000" b="1" dirty="0">
                <a:ln>
                  <a:solidFill>
                    <a:sysClr val="windowText" lastClr="000000"/>
                  </a:solidFill>
                </a:ln>
                <a:solidFill>
                  <a:schemeClr val="bg1"/>
                </a:solidFill>
                <a:latin typeface="UTM Avo" panose="02040603050506020204" pitchFamily="18"/>
              </a:rPr>
              <a:t>v</a:t>
            </a:r>
            <a:r>
              <a:rPr lang="en-VN" sz="6000" b="1" dirty="0">
                <a:ln>
                  <a:solidFill>
                    <a:sysClr val="windowText" lastClr="000000"/>
                  </a:solidFill>
                </a:ln>
                <a:solidFill>
                  <a:schemeClr val="bg1"/>
                </a:solidFill>
                <a:latin typeface="UTM Avo" panose="02040603050506020204" pitchFamily="18"/>
              </a:rPr>
              <a:t>ịt</a:t>
            </a:r>
          </a:p>
        </p:txBody>
      </p:sp>
      <p:sp>
        <p:nvSpPr>
          <p:cNvPr id="17" name="TextBox 16">
            <a:extLst>
              <a:ext uri="{FF2B5EF4-FFF2-40B4-BE49-F238E27FC236}">
                <a16:creationId xmlns:a16="http://schemas.microsoft.com/office/drawing/2014/main" id="{9C5080C0-ED2A-771A-1070-434B85663101}"/>
              </a:ext>
            </a:extLst>
          </p:cNvPr>
          <p:cNvSpPr txBox="1"/>
          <p:nvPr/>
        </p:nvSpPr>
        <p:spPr>
          <a:xfrm>
            <a:off x="11696700" y="4848056"/>
            <a:ext cx="1905000" cy="1015663"/>
          </a:xfrm>
          <a:prstGeom prst="rect">
            <a:avLst/>
          </a:prstGeom>
          <a:noFill/>
        </p:spPr>
        <p:txBody>
          <a:bodyPr wrap="square" rtlCol="0">
            <a:spAutoFit/>
          </a:bodyPr>
          <a:lstStyle/>
          <a:p>
            <a:pPr algn="ctr"/>
            <a:r>
              <a:rPr lang="en-VN" sz="6000" b="1" dirty="0">
                <a:ln>
                  <a:solidFill>
                    <a:sysClr val="windowText" lastClr="000000"/>
                  </a:solidFill>
                </a:ln>
                <a:solidFill>
                  <a:schemeClr val="bg1"/>
                </a:solidFill>
                <a:latin typeface="UTM Avo" panose="02040603050506020204" pitchFamily="18"/>
              </a:rPr>
              <a:t>chín</a:t>
            </a:r>
          </a:p>
        </p:txBody>
      </p:sp>
      <p:sp>
        <p:nvSpPr>
          <p:cNvPr id="18" name="TextBox 17">
            <a:extLst>
              <a:ext uri="{FF2B5EF4-FFF2-40B4-BE49-F238E27FC236}">
                <a16:creationId xmlns:a16="http://schemas.microsoft.com/office/drawing/2014/main" id="{5FDAD5FF-897D-8CD0-4C6E-BB780DA54BE7}"/>
              </a:ext>
            </a:extLst>
          </p:cNvPr>
          <p:cNvSpPr txBox="1"/>
          <p:nvPr/>
        </p:nvSpPr>
        <p:spPr>
          <a:xfrm>
            <a:off x="12877800" y="3832392"/>
            <a:ext cx="1905000" cy="1015663"/>
          </a:xfrm>
          <a:prstGeom prst="rect">
            <a:avLst/>
          </a:prstGeom>
          <a:noFill/>
        </p:spPr>
        <p:txBody>
          <a:bodyPr wrap="square" rtlCol="0">
            <a:spAutoFit/>
          </a:bodyPr>
          <a:lstStyle/>
          <a:p>
            <a:pPr algn="ctr"/>
            <a:r>
              <a:rPr lang="en-US" sz="6000" b="1" dirty="0">
                <a:ln>
                  <a:solidFill>
                    <a:sysClr val="windowText" lastClr="000000"/>
                  </a:solidFill>
                </a:ln>
                <a:solidFill>
                  <a:schemeClr val="bg1"/>
                </a:solidFill>
                <a:latin typeface="UTM Avo" panose="02040603050506020204" pitchFamily="18"/>
              </a:rPr>
              <a:t>b</a:t>
            </a:r>
            <a:r>
              <a:rPr lang="en-VN" sz="6000" b="1" dirty="0">
                <a:ln>
                  <a:solidFill>
                    <a:sysClr val="windowText" lastClr="000000"/>
                  </a:solidFill>
                </a:ln>
                <a:solidFill>
                  <a:schemeClr val="bg1"/>
                </a:solidFill>
                <a:latin typeface="UTM Avo" panose="02040603050506020204" pitchFamily="18"/>
              </a:rPr>
              <a:t>ịt</a:t>
            </a:r>
          </a:p>
        </p:txBody>
      </p:sp>
      <p:sp>
        <p:nvSpPr>
          <p:cNvPr id="20" name="TextBox 19">
            <a:extLst>
              <a:ext uri="{FF2B5EF4-FFF2-40B4-BE49-F238E27FC236}">
                <a16:creationId xmlns:a16="http://schemas.microsoft.com/office/drawing/2014/main" id="{1F36526C-2862-15E1-3421-006B11970D65}"/>
              </a:ext>
            </a:extLst>
          </p:cNvPr>
          <p:cNvSpPr txBox="1"/>
          <p:nvPr/>
        </p:nvSpPr>
        <p:spPr>
          <a:xfrm>
            <a:off x="3593362" y="7647230"/>
            <a:ext cx="2057400" cy="1938992"/>
          </a:xfrm>
          <a:prstGeom prst="rect">
            <a:avLst/>
          </a:prstGeom>
          <a:noFill/>
        </p:spPr>
        <p:txBody>
          <a:bodyPr wrap="square" rtlCol="0">
            <a:spAutoFit/>
          </a:bodyPr>
          <a:lstStyle/>
          <a:p>
            <a:pPr algn="ctr"/>
            <a:r>
              <a:rPr lang="en-VN" sz="12000" b="1" dirty="0">
                <a:ln>
                  <a:solidFill>
                    <a:sysClr val="windowText" lastClr="000000"/>
                  </a:solidFill>
                </a:ln>
                <a:solidFill>
                  <a:srgbClr val="FFFF00"/>
                </a:solidFill>
                <a:latin typeface="UTM Avo" panose="02040603050506020204" pitchFamily="18"/>
              </a:rPr>
              <a:t>in</a:t>
            </a:r>
          </a:p>
        </p:txBody>
      </p:sp>
      <p:sp>
        <p:nvSpPr>
          <p:cNvPr id="21" name="TextBox 20">
            <a:extLst>
              <a:ext uri="{FF2B5EF4-FFF2-40B4-BE49-F238E27FC236}">
                <a16:creationId xmlns:a16="http://schemas.microsoft.com/office/drawing/2014/main" id="{A1595249-0F05-684F-4F98-913376083788}"/>
              </a:ext>
            </a:extLst>
          </p:cNvPr>
          <p:cNvSpPr txBox="1"/>
          <p:nvPr/>
        </p:nvSpPr>
        <p:spPr>
          <a:xfrm>
            <a:off x="12649200" y="7647230"/>
            <a:ext cx="2057400" cy="1938992"/>
          </a:xfrm>
          <a:prstGeom prst="rect">
            <a:avLst/>
          </a:prstGeom>
          <a:noFill/>
        </p:spPr>
        <p:txBody>
          <a:bodyPr wrap="square" rtlCol="0">
            <a:spAutoFit/>
          </a:bodyPr>
          <a:lstStyle/>
          <a:p>
            <a:pPr algn="ctr"/>
            <a:r>
              <a:rPr lang="en-VN" sz="12000" b="1" dirty="0">
                <a:ln>
                  <a:solidFill>
                    <a:sysClr val="windowText" lastClr="000000"/>
                  </a:solidFill>
                </a:ln>
                <a:solidFill>
                  <a:srgbClr val="FFFF00"/>
                </a:solidFill>
                <a:latin typeface="UTM Avo" panose="02040603050506020204" pitchFamily="18"/>
              </a:rPr>
              <a:t>it</a:t>
            </a:r>
          </a:p>
        </p:txBody>
      </p:sp>
      <p:cxnSp>
        <p:nvCxnSpPr>
          <p:cNvPr id="3" name="Straight Arrow Connector 2">
            <a:extLst>
              <a:ext uri="{FF2B5EF4-FFF2-40B4-BE49-F238E27FC236}">
                <a16:creationId xmlns:a16="http://schemas.microsoft.com/office/drawing/2014/main" id="{847E6D32-A69C-4340-ABBB-2D1E1FD51B36}"/>
              </a:ext>
            </a:extLst>
          </p:cNvPr>
          <p:cNvCxnSpPr>
            <a:endCxn id="21" idx="0"/>
          </p:cNvCxnSpPr>
          <p:nvPr/>
        </p:nvCxnSpPr>
        <p:spPr>
          <a:xfrm>
            <a:off x="4876800" y="5850298"/>
            <a:ext cx="8801100" cy="1796932"/>
          </a:xfrm>
          <a:prstGeom prst="straightConnector1">
            <a:avLst/>
          </a:prstGeom>
          <a:ln w="57150">
            <a:solidFill>
              <a:schemeClr val="accent6">
                <a:lumMod val="7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4" name="Straight Arrow Connector 3">
            <a:extLst>
              <a:ext uri="{FF2B5EF4-FFF2-40B4-BE49-F238E27FC236}">
                <a16:creationId xmlns:a16="http://schemas.microsoft.com/office/drawing/2014/main" id="{9C673CC7-B489-FE34-8B47-00BDC06C6778}"/>
              </a:ext>
            </a:extLst>
          </p:cNvPr>
          <p:cNvCxnSpPr>
            <a:cxnSpLocks/>
            <a:endCxn id="20" idx="0"/>
          </p:cNvCxnSpPr>
          <p:nvPr/>
        </p:nvCxnSpPr>
        <p:spPr>
          <a:xfrm flipH="1">
            <a:off x="4622062" y="5342467"/>
            <a:ext cx="1887723" cy="2304763"/>
          </a:xfrm>
          <a:prstGeom prst="straightConnector1">
            <a:avLst/>
          </a:prstGeom>
          <a:ln w="57150">
            <a:solidFill>
              <a:schemeClr val="accent6">
                <a:lumMod val="7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8" name="Straight Arrow Connector 7">
            <a:extLst>
              <a:ext uri="{FF2B5EF4-FFF2-40B4-BE49-F238E27FC236}">
                <a16:creationId xmlns:a16="http://schemas.microsoft.com/office/drawing/2014/main" id="{AEA7F3CC-28FE-12C4-FE36-1F975CABF413}"/>
              </a:ext>
            </a:extLst>
          </p:cNvPr>
          <p:cNvCxnSpPr>
            <a:cxnSpLocks/>
            <a:endCxn id="20" idx="0"/>
          </p:cNvCxnSpPr>
          <p:nvPr/>
        </p:nvCxnSpPr>
        <p:spPr>
          <a:xfrm flipH="1">
            <a:off x="4622062" y="3832392"/>
            <a:ext cx="3798038" cy="3814838"/>
          </a:xfrm>
          <a:prstGeom prst="straightConnector1">
            <a:avLst/>
          </a:prstGeom>
          <a:ln w="57150">
            <a:solidFill>
              <a:schemeClr val="accent6">
                <a:lumMod val="7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23" name="Straight Arrow Connector 22">
            <a:extLst>
              <a:ext uri="{FF2B5EF4-FFF2-40B4-BE49-F238E27FC236}">
                <a16:creationId xmlns:a16="http://schemas.microsoft.com/office/drawing/2014/main" id="{B16B94A3-E8A2-F4E0-4D67-E5E0A15AC7B7}"/>
              </a:ext>
            </a:extLst>
          </p:cNvPr>
          <p:cNvCxnSpPr>
            <a:cxnSpLocks/>
            <a:endCxn id="20" idx="0"/>
          </p:cNvCxnSpPr>
          <p:nvPr/>
        </p:nvCxnSpPr>
        <p:spPr>
          <a:xfrm flipH="1">
            <a:off x="4622062" y="4995016"/>
            <a:ext cx="5535354" cy="2652214"/>
          </a:xfrm>
          <a:prstGeom prst="straightConnector1">
            <a:avLst/>
          </a:prstGeom>
          <a:ln w="57150">
            <a:solidFill>
              <a:schemeClr val="accent6">
                <a:lumMod val="7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25" name="Straight Arrow Connector 24">
            <a:extLst>
              <a:ext uri="{FF2B5EF4-FFF2-40B4-BE49-F238E27FC236}">
                <a16:creationId xmlns:a16="http://schemas.microsoft.com/office/drawing/2014/main" id="{890DCFE0-8F54-29D6-46BC-1B33A1934E78}"/>
              </a:ext>
            </a:extLst>
          </p:cNvPr>
          <p:cNvCxnSpPr>
            <a:cxnSpLocks/>
            <a:endCxn id="21" idx="0"/>
          </p:cNvCxnSpPr>
          <p:nvPr/>
        </p:nvCxnSpPr>
        <p:spPr>
          <a:xfrm>
            <a:off x="11239500" y="3491326"/>
            <a:ext cx="2438400" cy="4155904"/>
          </a:xfrm>
          <a:prstGeom prst="straightConnector1">
            <a:avLst/>
          </a:prstGeom>
          <a:ln w="57150">
            <a:solidFill>
              <a:schemeClr val="accent6">
                <a:lumMod val="7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27" name="Straight Arrow Connector 26">
            <a:extLst>
              <a:ext uri="{FF2B5EF4-FFF2-40B4-BE49-F238E27FC236}">
                <a16:creationId xmlns:a16="http://schemas.microsoft.com/office/drawing/2014/main" id="{22B7F34E-3945-B223-4813-9E883BEC5B57}"/>
              </a:ext>
            </a:extLst>
          </p:cNvPr>
          <p:cNvCxnSpPr>
            <a:cxnSpLocks/>
            <a:endCxn id="20" idx="0"/>
          </p:cNvCxnSpPr>
          <p:nvPr/>
        </p:nvCxnSpPr>
        <p:spPr>
          <a:xfrm flipH="1">
            <a:off x="4622062" y="5788197"/>
            <a:ext cx="8070553" cy="1859033"/>
          </a:xfrm>
          <a:prstGeom prst="straightConnector1">
            <a:avLst/>
          </a:prstGeom>
          <a:ln w="57150">
            <a:solidFill>
              <a:schemeClr val="accent6">
                <a:lumMod val="75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30" name="Straight Arrow Connector 29">
            <a:extLst>
              <a:ext uri="{FF2B5EF4-FFF2-40B4-BE49-F238E27FC236}">
                <a16:creationId xmlns:a16="http://schemas.microsoft.com/office/drawing/2014/main" id="{BA3D3EBF-EC5B-B5B3-7AEA-E0DB21DF8570}"/>
              </a:ext>
            </a:extLst>
          </p:cNvPr>
          <p:cNvCxnSpPr>
            <a:cxnSpLocks/>
          </p:cNvCxnSpPr>
          <p:nvPr/>
        </p:nvCxnSpPr>
        <p:spPr>
          <a:xfrm flipH="1">
            <a:off x="13677900" y="4849819"/>
            <a:ext cx="264043" cy="2957792"/>
          </a:xfrm>
          <a:prstGeom prst="straightConnector1">
            <a:avLst/>
          </a:prstGeom>
          <a:ln w="57150">
            <a:solidFill>
              <a:schemeClr val="accent6">
                <a:lumMod val="75000"/>
              </a:schemeClr>
            </a:solidFill>
            <a:tailEnd type="triangle"/>
          </a:ln>
        </p:spPr>
        <p:style>
          <a:lnRef idx="1">
            <a:schemeClr val="accent5"/>
          </a:lnRef>
          <a:fillRef idx="0">
            <a:schemeClr val="accent5"/>
          </a:fillRef>
          <a:effectRef idx="0">
            <a:schemeClr val="accent5"/>
          </a:effectRef>
          <a:fontRef idx="minor">
            <a:schemeClr val="tx1"/>
          </a:fontRef>
        </p:style>
      </p:cxnSp>
      <p:pic>
        <p:nvPicPr>
          <p:cNvPr id="33" name="Picture 32">
            <a:extLst>
              <a:ext uri="{FF2B5EF4-FFF2-40B4-BE49-F238E27FC236}">
                <a16:creationId xmlns:a16="http://schemas.microsoft.com/office/drawing/2014/main" id="{4FCC7A52-FA19-CDC9-DFC3-4F797D4B7A2B}"/>
              </a:ext>
            </a:extLst>
          </p:cNvPr>
          <p:cNvPicPr>
            <a:picLocks noChangeAspect="1"/>
          </p:cNvPicPr>
          <p:nvPr/>
        </p:nvPicPr>
        <p:blipFill>
          <a:blip r:embed="rId5"/>
          <a:stretch>
            <a:fillRect/>
          </a:stretch>
        </p:blipFill>
        <p:spPr>
          <a:xfrm>
            <a:off x="457200" y="627344"/>
            <a:ext cx="13880812" cy="1587309"/>
          </a:xfrm>
          <a:prstGeom prst="rect">
            <a:avLst/>
          </a:prstGeom>
        </p:spPr>
      </p:pic>
    </p:spTree>
    <p:extLst>
      <p:ext uri="{BB962C8B-B14F-4D97-AF65-F5344CB8AC3E}">
        <p14:creationId xmlns:p14="http://schemas.microsoft.com/office/powerpoint/2010/main" val="33683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i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BC5586F5-9B3D-0918-278E-83D5FA9139D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10FA36A-207C-A091-563E-CF11052D433B}"/>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86B559A5-FC3A-1B25-B3AA-F79A982EAC24}"/>
              </a:ext>
            </a:extLst>
          </p:cNvPr>
          <p:cNvSpPr txBox="1"/>
          <p:nvPr/>
        </p:nvSpPr>
        <p:spPr>
          <a:xfrm>
            <a:off x="6858000" y="2418016"/>
            <a:ext cx="19050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nhìn</a:t>
            </a:r>
          </a:p>
        </p:txBody>
      </p:sp>
      <p:sp>
        <p:nvSpPr>
          <p:cNvPr id="14" name="TextBox 13">
            <a:extLst>
              <a:ext uri="{FF2B5EF4-FFF2-40B4-BE49-F238E27FC236}">
                <a16:creationId xmlns:a16="http://schemas.microsoft.com/office/drawing/2014/main" id="{0D387819-CFBE-C74C-4319-0B38AFC1CA56}"/>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t</a:t>
            </a:r>
            <a:r>
              <a:rPr lang="en-VN" sz="6000" b="1" dirty="0">
                <a:solidFill>
                  <a:schemeClr val="bg1"/>
                </a:solidFill>
                <a:latin typeface="UTM Avo" panose="02040603050506020204" pitchFamily="18"/>
              </a:rPr>
              <a:t>hịt</a:t>
            </a:r>
          </a:p>
        </p:txBody>
      </p:sp>
      <p:sp>
        <p:nvSpPr>
          <p:cNvPr id="17" name="TextBox 16">
            <a:extLst>
              <a:ext uri="{FF2B5EF4-FFF2-40B4-BE49-F238E27FC236}">
                <a16:creationId xmlns:a16="http://schemas.microsoft.com/office/drawing/2014/main" id="{342A9156-13A8-2473-AFF1-C1AA8DA352B7}"/>
              </a:ext>
            </a:extLst>
          </p:cNvPr>
          <p:cNvSpPr txBox="1"/>
          <p:nvPr/>
        </p:nvSpPr>
        <p:spPr>
          <a:xfrm>
            <a:off x="11696700" y="4848056"/>
            <a:ext cx="1905000" cy="1015663"/>
          </a:xfrm>
          <a:prstGeom prst="rect">
            <a:avLst/>
          </a:prstGeom>
          <a:noFill/>
        </p:spPr>
        <p:txBody>
          <a:bodyPr wrap="square" rtlCol="0">
            <a:spAutoFit/>
          </a:bodyPr>
          <a:lstStyle/>
          <a:p>
            <a:pPr algn="ctr"/>
            <a:r>
              <a:rPr lang="en-VN" sz="6000" b="1" dirty="0">
                <a:solidFill>
                  <a:schemeClr val="bg1"/>
                </a:solidFill>
                <a:latin typeface="UTM Avo" panose="02040603050506020204" pitchFamily="18"/>
              </a:rPr>
              <a:t>chín</a:t>
            </a:r>
          </a:p>
        </p:txBody>
      </p:sp>
      <p:sp>
        <p:nvSpPr>
          <p:cNvPr id="18" name="TextBox 17">
            <a:extLst>
              <a:ext uri="{FF2B5EF4-FFF2-40B4-BE49-F238E27FC236}">
                <a16:creationId xmlns:a16="http://schemas.microsoft.com/office/drawing/2014/main" id="{C3D40741-8739-8DA7-A34C-9BE18C828E06}"/>
              </a:ext>
            </a:extLst>
          </p:cNvPr>
          <p:cNvSpPr txBox="1"/>
          <p:nvPr/>
        </p:nvSpPr>
        <p:spPr>
          <a:xfrm>
            <a:off x="12877800" y="3832392"/>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B</a:t>
            </a:r>
            <a:r>
              <a:rPr lang="en-VN" sz="6000" b="1" dirty="0">
                <a:solidFill>
                  <a:schemeClr val="bg1"/>
                </a:solidFill>
                <a:latin typeface="UTM Avo" panose="02040603050506020204" pitchFamily="18"/>
              </a:rPr>
              <a:t>ịt</a:t>
            </a:r>
          </a:p>
        </p:txBody>
      </p:sp>
      <p:sp>
        <p:nvSpPr>
          <p:cNvPr id="2" name="TextBox 1">
            <a:extLst>
              <a:ext uri="{FF2B5EF4-FFF2-40B4-BE49-F238E27FC236}">
                <a16:creationId xmlns:a16="http://schemas.microsoft.com/office/drawing/2014/main" id="{1504E857-0717-1BCB-F073-ED9F4A270B17}"/>
              </a:ext>
            </a:extLst>
          </p:cNvPr>
          <p:cNvSpPr txBox="1"/>
          <p:nvPr/>
        </p:nvSpPr>
        <p:spPr>
          <a:xfrm>
            <a:off x="2895600" y="2028918"/>
            <a:ext cx="5004094" cy="1938992"/>
          </a:xfrm>
          <a:prstGeom prst="rect">
            <a:avLst/>
          </a:prstGeom>
          <a:solidFill>
            <a:srgbClr val="4BB7FF"/>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2000" b="1" dirty="0">
                <a:latin typeface="UTM Avo" panose="02040603050506020204" pitchFamily="18"/>
              </a:rPr>
              <a:t>in</a:t>
            </a:r>
          </a:p>
        </p:txBody>
      </p:sp>
      <p:sp>
        <p:nvSpPr>
          <p:cNvPr id="4" name="TextBox 3">
            <a:extLst>
              <a:ext uri="{FF2B5EF4-FFF2-40B4-BE49-F238E27FC236}">
                <a16:creationId xmlns:a16="http://schemas.microsoft.com/office/drawing/2014/main" id="{164EE204-6493-E9FE-1F11-E2529E946044}"/>
              </a:ext>
            </a:extLst>
          </p:cNvPr>
          <p:cNvSpPr txBox="1"/>
          <p:nvPr/>
        </p:nvSpPr>
        <p:spPr>
          <a:xfrm>
            <a:off x="10668001" y="2028918"/>
            <a:ext cx="5004094" cy="1938992"/>
          </a:xfrm>
          <a:prstGeom prst="rect">
            <a:avLst/>
          </a:prstGeom>
          <a:solidFill>
            <a:srgbClr val="FF4A9E"/>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2000" b="1" dirty="0">
                <a:latin typeface="UTM Avo" panose="02040603050506020204" pitchFamily="18"/>
              </a:rPr>
              <a:t>it</a:t>
            </a:r>
          </a:p>
        </p:txBody>
      </p:sp>
      <p:sp>
        <p:nvSpPr>
          <p:cNvPr id="6" name="TextBox 5">
            <a:extLst>
              <a:ext uri="{FF2B5EF4-FFF2-40B4-BE49-F238E27FC236}">
                <a16:creationId xmlns:a16="http://schemas.microsoft.com/office/drawing/2014/main" id="{8B8207CC-0327-C62F-9C41-4C3C5980E50A}"/>
              </a:ext>
            </a:extLst>
          </p:cNvPr>
          <p:cNvSpPr txBox="1"/>
          <p:nvPr/>
        </p:nvSpPr>
        <p:spPr>
          <a:xfrm>
            <a:off x="1003153" y="4386391"/>
            <a:ext cx="3416447" cy="1631216"/>
          </a:xfrm>
          <a:prstGeom prst="rect">
            <a:avLst/>
          </a:prstGeom>
          <a:solidFill>
            <a:schemeClr val="accent6">
              <a:lumMod val="60000"/>
              <a:lumOff val="4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0000" dirty="0">
                <a:latin typeface="UTM Avo" panose="02040603050506020204" pitchFamily="18"/>
              </a:rPr>
              <a:t>nín</a:t>
            </a:r>
          </a:p>
        </p:txBody>
      </p:sp>
      <p:sp>
        <p:nvSpPr>
          <p:cNvPr id="7" name="TextBox 6">
            <a:extLst>
              <a:ext uri="{FF2B5EF4-FFF2-40B4-BE49-F238E27FC236}">
                <a16:creationId xmlns:a16="http://schemas.microsoft.com/office/drawing/2014/main" id="{188B31F9-E972-3E5C-F111-04DCA65CC27B}"/>
              </a:ext>
            </a:extLst>
          </p:cNvPr>
          <p:cNvSpPr txBox="1"/>
          <p:nvPr/>
        </p:nvSpPr>
        <p:spPr>
          <a:xfrm>
            <a:off x="5488395" y="4386391"/>
            <a:ext cx="3416447" cy="1631216"/>
          </a:xfrm>
          <a:prstGeom prst="rect">
            <a:avLst/>
          </a:prstGeom>
          <a:solidFill>
            <a:schemeClr val="accent6">
              <a:lumMod val="60000"/>
              <a:lumOff val="4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0000" dirty="0">
                <a:latin typeface="UTM Avo" panose="02040603050506020204" pitchFamily="18"/>
              </a:rPr>
              <a:t>nhìn</a:t>
            </a:r>
          </a:p>
        </p:txBody>
      </p:sp>
      <p:sp>
        <p:nvSpPr>
          <p:cNvPr id="8" name="TextBox 7">
            <a:extLst>
              <a:ext uri="{FF2B5EF4-FFF2-40B4-BE49-F238E27FC236}">
                <a16:creationId xmlns:a16="http://schemas.microsoft.com/office/drawing/2014/main" id="{36092219-CB06-BAB2-F78E-460D1372C066}"/>
              </a:ext>
            </a:extLst>
          </p:cNvPr>
          <p:cNvSpPr txBox="1"/>
          <p:nvPr/>
        </p:nvSpPr>
        <p:spPr>
          <a:xfrm>
            <a:off x="1003152" y="6874352"/>
            <a:ext cx="3416447" cy="1631216"/>
          </a:xfrm>
          <a:prstGeom prst="rect">
            <a:avLst/>
          </a:prstGeom>
          <a:solidFill>
            <a:schemeClr val="accent6">
              <a:lumMod val="60000"/>
              <a:lumOff val="4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0000" dirty="0">
                <a:latin typeface="UTM Avo" panose="02040603050506020204" pitchFamily="18"/>
              </a:rPr>
              <a:t>tin</a:t>
            </a:r>
          </a:p>
        </p:txBody>
      </p:sp>
      <p:sp>
        <p:nvSpPr>
          <p:cNvPr id="9" name="TextBox 8">
            <a:extLst>
              <a:ext uri="{FF2B5EF4-FFF2-40B4-BE49-F238E27FC236}">
                <a16:creationId xmlns:a16="http://schemas.microsoft.com/office/drawing/2014/main" id="{73361EB0-878F-310A-5982-6FCBDFA1672D}"/>
              </a:ext>
            </a:extLst>
          </p:cNvPr>
          <p:cNvSpPr txBox="1"/>
          <p:nvPr/>
        </p:nvSpPr>
        <p:spPr>
          <a:xfrm>
            <a:off x="5488395" y="6874352"/>
            <a:ext cx="3416447" cy="1631216"/>
          </a:xfrm>
          <a:prstGeom prst="rect">
            <a:avLst/>
          </a:prstGeom>
          <a:solidFill>
            <a:schemeClr val="accent6">
              <a:lumMod val="60000"/>
              <a:lumOff val="4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0000" dirty="0">
                <a:latin typeface="UTM Avo" panose="02040603050506020204" pitchFamily="18"/>
              </a:rPr>
              <a:t>chín</a:t>
            </a:r>
          </a:p>
        </p:txBody>
      </p:sp>
      <p:sp>
        <p:nvSpPr>
          <p:cNvPr id="10" name="TextBox 9">
            <a:extLst>
              <a:ext uri="{FF2B5EF4-FFF2-40B4-BE49-F238E27FC236}">
                <a16:creationId xmlns:a16="http://schemas.microsoft.com/office/drawing/2014/main" id="{778A67B2-11D2-A9CA-2ADA-EF010364FCC6}"/>
              </a:ext>
            </a:extLst>
          </p:cNvPr>
          <p:cNvSpPr txBox="1"/>
          <p:nvPr/>
        </p:nvSpPr>
        <p:spPr>
          <a:xfrm>
            <a:off x="14008026" y="4386391"/>
            <a:ext cx="3416447" cy="1631216"/>
          </a:xfrm>
          <a:prstGeom prst="rect">
            <a:avLst/>
          </a:prstGeom>
          <a:solidFill>
            <a:schemeClr val="accent6">
              <a:lumMod val="60000"/>
              <a:lumOff val="4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US" sz="10000" dirty="0">
                <a:latin typeface="UTM Avo" panose="02040603050506020204" pitchFamily="18"/>
              </a:rPr>
              <a:t>v</a:t>
            </a:r>
            <a:r>
              <a:rPr lang="en-VN" sz="10000" dirty="0">
                <a:latin typeface="UTM Avo" panose="02040603050506020204" pitchFamily="18"/>
              </a:rPr>
              <a:t>ịt</a:t>
            </a:r>
          </a:p>
        </p:txBody>
      </p:sp>
      <p:sp>
        <p:nvSpPr>
          <p:cNvPr id="12" name="TextBox 11">
            <a:extLst>
              <a:ext uri="{FF2B5EF4-FFF2-40B4-BE49-F238E27FC236}">
                <a16:creationId xmlns:a16="http://schemas.microsoft.com/office/drawing/2014/main" id="{5E9B43E8-D03E-F1A0-9A59-105FEC888A2B}"/>
              </a:ext>
            </a:extLst>
          </p:cNvPr>
          <p:cNvSpPr txBox="1"/>
          <p:nvPr/>
        </p:nvSpPr>
        <p:spPr>
          <a:xfrm>
            <a:off x="9833344" y="4386391"/>
            <a:ext cx="3416447" cy="1631216"/>
          </a:xfrm>
          <a:prstGeom prst="rect">
            <a:avLst/>
          </a:prstGeom>
          <a:solidFill>
            <a:schemeClr val="accent6">
              <a:lumMod val="60000"/>
              <a:lumOff val="4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US" sz="10000" dirty="0">
                <a:latin typeface="UTM Avo" panose="02040603050506020204" pitchFamily="18"/>
              </a:rPr>
              <a:t>b</a:t>
            </a:r>
            <a:r>
              <a:rPr lang="en-VN" sz="10000" dirty="0">
                <a:latin typeface="UTM Avo" panose="02040603050506020204" pitchFamily="18"/>
              </a:rPr>
              <a:t>ịt</a:t>
            </a:r>
          </a:p>
        </p:txBody>
      </p:sp>
      <p:sp>
        <p:nvSpPr>
          <p:cNvPr id="15" name="TextBox 14">
            <a:extLst>
              <a:ext uri="{FF2B5EF4-FFF2-40B4-BE49-F238E27FC236}">
                <a16:creationId xmlns:a16="http://schemas.microsoft.com/office/drawing/2014/main" id="{F047425F-158D-FC3C-9D8D-821051ABB0D8}"/>
              </a:ext>
            </a:extLst>
          </p:cNvPr>
          <p:cNvSpPr txBox="1"/>
          <p:nvPr/>
        </p:nvSpPr>
        <p:spPr>
          <a:xfrm>
            <a:off x="11893476" y="6874352"/>
            <a:ext cx="3416447" cy="1631216"/>
          </a:xfrm>
          <a:prstGeom prst="rect">
            <a:avLst/>
          </a:prstGeom>
          <a:solidFill>
            <a:schemeClr val="accent6">
              <a:lumMod val="60000"/>
              <a:lumOff val="4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US" sz="10000" dirty="0">
                <a:latin typeface="UTM Avo" panose="02040603050506020204" pitchFamily="18"/>
              </a:rPr>
              <a:t>t</a:t>
            </a:r>
            <a:r>
              <a:rPr lang="en-VN" sz="10000" dirty="0">
                <a:latin typeface="UTM Avo" panose="02040603050506020204" pitchFamily="18"/>
              </a:rPr>
              <a:t>hịt</a:t>
            </a:r>
          </a:p>
        </p:txBody>
      </p:sp>
      <p:cxnSp>
        <p:nvCxnSpPr>
          <p:cNvPr id="19" name="Straight Connector 18">
            <a:extLst>
              <a:ext uri="{FF2B5EF4-FFF2-40B4-BE49-F238E27FC236}">
                <a16:creationId xmlns:a16="http://schemas.microsoft.com/office/drawing/2014/main" id="{B99C9E53-0B5F-C5E5-0A11-4CBCD4EC7584}"/>
              </a:ext>
            </a:extLst>
          </p:cNvPr>
          <p:cNvCxnSpPr/>
          <p:nvPr/>
        </p:nvCxnSpPr>
        <p:spPr>
          <a:xfrm>
            <a:off x="9372600" y="2060016"/>
            <a:ext cx="0" cy="7915182"/>
          </a:xfrm>
          <a:prstGeom prst="line">
            <a:avLst/>
          </a:prstGeom>
          <a:ln w="76200"/>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FAC6E6FE-5534-5E6E-3BF8-B6F2FA56691E}"/>
              </a:ext>
            </a:extLst>
          </p:cNvPr>
          <p:cNvPicPr>
            <a:picLocks noChangeAspect="1"/>
          </p:cNvPicPr>
          <p:nvPr/>
        </p:nvPicPr>
        <p:blipFill>
          <a:blip r:embed="rId2"/>
          <a:stretch>
            <a:fillRect/>
          </a:stretch>
        </p:blipFill>
        <p:spPr>
          <a:xfrm>
            <a:off x="592234" y="459898"/>
            <a:ext cx="14055531" cy="1649673"/>
          </a:xfrm>
          <a:prstGeom prst="rect">
            <a:avLst/>
          </a:prstGeom>
        </p:spPr>
      </p:pic>
    </p:spTree>
    <p:extLst>
      <p:ext uri="{BB962C8B-B14F-4D97-AF65-F5344CB8AC3E}">
        <p14:creationId xmlns:p14="http://schemas.microsoft.com/office/powerpoint/2010/main" val="397788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A61DC523-8778-F1F1-BC6C-8A71A78622A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C565A3E-2C7C-5B22-BE04-832872E0C9DA}"/>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C0D52D49-582F-A329-5E62-C0435670AEE8}"/>
              </a:ext>
            </a:extLst>
          </p:cNvPr>
          <p:cNvSpPr txBox="1"/>
          <p:nvPr/>
        </p:nvSpPr>
        <p:spPr>
          <a:xfrm>
            <a:off x="6858000" y="2418016"/>
            <a:ext cx="19050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nhìn</a:t>
            </a:r>
          </a:p>
        </p:txBody>
      </p:sp>
      <p:sp>
        <p:nvSpPr>
          <p:cNvPr id="14" name="TextBox 13">
            <a:extLst>
              <a:ext uri="{FF2B5EF4-FFF2-40B4-BE49-F238E27FC236}">
                <a16:creationId xmlns:a16="http://schemas.microsoft.com/office/drawing/2014/main" id="{8BC5C014-AD08-B1E5-94AD-08CF7C421E6C}"/>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t</a:t>
            </a:r>
            <a:r>
              <a:rPr lang="en-VN" sz="6000" b="1" dirty="0">
                <a:solidFill>
                  <a:schemeClr val="bg1"/>
                </a:solidFill>
                <a:latin typeface="UTM Avo" panose="02040603050506020204" pitchFamily="18"/>
              </a:rPr>
              <a:t>hịt</a:t>
            </a:r>
          </a:p>
        </p:txBody>
      </p:sp>
      <p:sp>
        <p:nvSpPr>
          <p:cNvPr id="17" name="TextBox 16">
            <a:extLst>
              <a:ext uri="{FF2B5EF4-FFF2-40B4-BE49-F238E27FC236}">
                <a16:creationId xmlns:a16="http://schemas.microsoft.com/office/drawing/2014/main" id="{E53AB408-1FF2-43AC-996F-073EE599589C}"/>
              </a:ext>
            </a:extLst>
          </p:cNvPr>
          <p:cNvSpPr txBox="1"/>
          <p:nvPr/>
        </p:nvSpPr>
        <p:spPr>
          <a:xfrm>
            <a:off x="11696700" y="4848056"/>
            <a:ext cx="1905000" cy="1015663"/>
          </a:xfrm>
          <a:prstGeom prst="rect">
            <a:avLst/>
          </a:prstGeom>
          <a:noFill/>
        </p:spPr>
        <p:txBody>
          <a:bodyPr wrap="square" rtlCol="0">
            <a:spAutoFit/>
          </a:bodyPr>
          <a:lstStyle/>
          <a:p>
            <a:pPr algn="ctr"/>
            <a:r>
              <a:rPr lang="en-VN" sz="6000" b="1" dirty="0">
                <a:solidFill>
                  <a:schemeClr val="bg1"/>
                </a:solidFill>
                <a:latin typeface="UTM Avo" panose="02040603050506020204" pitchFamily="18"/>
              </a:rPr>
              <a:t>chín</a:t>
            </a:r>
          </a:p>
        </p:txBody>
      </p:sp>
      <p:sp>
        <p:nvSpPr>
          <p:cNvPr id="18" name="TextBox 17">
            <a:extLst>
              <a:ext uri="{FF2B5EF4-FFF2-40B4-BE49-F238E27FC236}">
                <a16:creationId xmlns:a16="http://schemas.microsoft.com/office/drawing/2014/main" id="{19AC25D1-F7B6-A005-1E86-C9D02B6A0D62}"/>
              </a:ext>
            </a:extLst>
          </p:cNvPr>
          <p:cNvSpPr txBox="1"/>
          <p:nvPr/>
        </p:nvSpPr>
        <p:spPr>
          <a:xfrm>
            <a:off x="12877800" y="3832392"/>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B</a:t>
            </a:r>
            <a:r>
              <a:rPr lang="en-VN" sz="6000" b="1" dirty="0">
                <a:solidFill>
                  <a:schemeClr val="bg1"/>
                </a:solidFill>
                <a:latin typeface="UTM Avo" panose="02040603050506020204" pitchFamily="18"/>
              </a:rPr>
              <a:t>ịt</a:t>
            </a:r>
          </a:p>
        </p:txBody>
      </p:sp>
      <p:sp>
        <p:nvSpPr>
          <p:cNvPr id="5" name="TextBox 4">
            <a:extLst>
              <a:ext uri="{FF2B5EF4-FFF2-40B4-BE49-F238E27FC236}">
                <a16:creationId xmlns:a16="http://schemas.microsoft.com/office/drawing/2014/main" id="{46B405B6-7176-1254-7344-CC65CD498B74}"/>
              </a:ext>
            </a:extLst>
          </p:cNvPr>
          <p:cNvSpPr txBox="1"/>
          <p:nvPr/>
        </p:nvSpPr>
        <p:spPr>
          <a:xfrm>
            <a:off x="7444563" y="1090637"/>
            <a:ext cx="10233837" cy="5762685"/>
          </a:xfrm>
          <a:prstGeom prst="cloud">
            <a:avLst/>
          </a:prstGeom>
          <a:solidFill>
            <a:srgbClr val="FEE1A9"/>
          </a:solidFill>
          <a:ln>
            <a:solidFill>
              <a:schemeClr val="tx1"/>
            </a:solidFill>
          </a:ln>
        </p:spPr>
        <p:txBody>
          <a:bodyPr wrap="square" rtlCol="0">
            <a:spAutoFit/>
          </a:bodyPr>
          <a:lstStyle/>
          <a:p>
            <a:pPr algn="just"/>
            <a:r>
              <a:rPr lang="en-VN" sz="6000" dirty="0">
                <a:latin typeface="UTM Avo" panose="02040603050506020204" pitchFamily="18"/>
              </a:rPr>
              <a:t>Các em hãy tìm thêm các tiếng có chứa vần “</a:t>
            </a:r>
            <a:r>
              <a:rPr lang="en-VN" sz="6000" b="1" dirty="0">
                <a:latin typeface="UTM Avo" panose="02040603050506020204" pitchFamily="18"/>
              </a:rPr>
              <a:t>in</a:t>
            </a:r>
            <a:r>
              <a:rPr lang="en-VN" sz="6000" dirty="0">
                <a:latin typeface="UTM Avo" panose="02040603050506020204" pitchFamily="18"/>
              </a:rPr>
              <a:t>” và “</a:t>
            </a:r>
            <a:r>
              <a:rPr lang="en-VN" sz="6000" b="1" dirty="0">
                <a:latin typeface="UTM Avo" panose="02040603050506020204" pitchFamily="18"/>
              </a:rPr>
              <a:t>it</a:t>
            </a:r>
            <a:r>
              <a:rPr lang="en-VN" sz="6000" dirty="0">
                <a:latin typeface="UTM Avo" panose="02040603050506020204" pitchFamily="18"/>
              </a:rPr>
              <a:t>”</a:t>
            </a:r>
          </a:p>
        </p:txBody>
      </p:sp>
      <p:pic>
        <p:nvPicPr>
          <p:cNvPr id="3" name="Picture 2">
            <a:extLst>
              <a:ext uri="{FF2B5EF4-FFF2-40B4-BE49-F238E27FC236}">
                <a16:creationId xmlns:a16="http://schemas.microsoft.com/office/drawing/2014/main" id="{AB800A62-1D27-7701-24A0-F6B690EA2C31}"/>
              </a:ext>
            </a:extLst>
          </p:cNvPr>
          <p:cNvPicPr>
            <a:picLocks noChangeAspect="1"/>
          </p:cNvPicPr>
          <p:nvPr/>
        </p:nvPicPr>
        <p:blipFill>
          <a:blip r:embed="rId2"/>
          <a:stretch>
            <a:fillRect/>
          </a:stretch>
        </p:blipFill>
        <p:spPr>
          <a:xfrm>
            <a:off x="609600" y="2844713"/>
            <a:ext cx="8218120" cy="6809822"/>
          </a:xfrm>
          <a:prstGeom prst="rect">
            <a:avLst/>
          </a:prstGeom>
        </p:spPr>
      </p:pic>
    </p:spTree>
    <p:extLst>
      <p:ext uri="{BB962C8B-B14F-4D97-AF65-F5344CB8AC3E}">
        <p14:creationId xmlns:p14="http://schemas.microsoft.com/office/powerpoint/2010/main" val="39802644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FFCB1AE9-DA09-B915-1922-F4A642F3B88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0A8BE78-E929-FCBE-B4D3-0F4F1D168EE6}"/>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A4C39E97-25B5-7ED0-7191-FC491EE86F8D}"/>
              </a:ext>
            </a:extLst>
          </p:cNvPr>
          <p:cNvSpPr txBox="1"/>
          <p:nvPr/>
        </p:nvSpPr>
        <p:spPr>
          <a:xfrm>
            <a:off x="6858000" y="2418016"/>
            <a:ext cx="19050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nhìn</a:t>
            </a:r>
          </a:p>
        </p:txBody>
      </p:sp>
      <p:sp>
        <p:nvSpPr>
          <p:cNvPr id="14" name="TextBox 13">
            <a:extLst>
              <a:ext uri="{FF2B5EF4-FFF2-40B4-BE49-F238E27FC236}">
                <a16:creationId xmlns:a16="http://schemas.microsoft.com/office/drawing/2014/main" id="{3D6463BC-D34D-CD15-A875-4BBE9B162579}"/>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t</a:t>
            </a:r>
            <a:r>
              <a:rPr lang="en-VN" sz="6000" b="1" dirty="0">
                <a:solidFill>
                  <a:schemeClr val="bg1"/>
                </a:solidFill>
                <a:latin typeface="UTM Avo" panose="02040603050506020204" pitchFamily="18"/>
              </a:rPr>
              <a:t>hịt</a:t>
            </a:r>
          </a:p>
        </p:txBody>
      </p:sp>
      <p:sp>
        <p:nvSpPr>
          <p:cNvPr id="17" name="TextBox 16">
            <a:extLst>
              <a:ext uri="{FF2B5EF4-FFF2-40B4-BE49-F238E27FC236}">
                <a16:creationId xmlns:a16="http://schemas.microsoft.com/office/drawing/2014/main" id="{6D50A7E3-6177-DF3A-E508-869BF9A5A9DB}"/>
              </a:ext>
            </a:extLst>
          </p:cNvPr>
          <p:cNvSpPr txBox="1"/>
          <p:nvPr/>
        </p:nvSpPr>
        <p:spPr>
          <a:xfrm>
            <a:off x="11696700" y="4848056"/>
            <a:ext cx="1905000" cy="1015663"/>
          </a:xfrm>
          <a:prstGeom prst="rect">
            <a:avLst/>
          </a:prstGeom>
          <a:noFill/>
        </p:spPr>
        <p:txBody>
          <a:bodyPr wrap="square" rtlCol="0">
            <a:spAutoFit/>
          </a:bodyPr>
          <a:lstStyle/>
          <a:p>
            <a:pPr algn="ctr"/>
            <a:r>
              <a:rPr lang="en-VN" sz="6000" b="1" dirty="0">
                <a:solidFill>
                  <a:schemeClr val="bg1"/>
                </a:solidFill>
                <a:latin typeface="UTM Avo" panose="02040603050506020204" pitchFamily="18"/>
              </a:rPr>
              <a:t>chín</a:t>
            </a:r>
          </a:p>
        </p:txBody>
      </p:sp>
      <p:sp>
        <p:nvSpPr>
          <p:cNvPr id="18" name="TextBox 17">
            <a:extLst>
              <a:ext uri="{FF2B5EF4-FFF2-40B4-BE49-F238E27FC236}">
                <a16:creationId xmlns:a16="http://schemas.microsoft.com/office/drawing/2014/main" id="{D6377977-187F-978A-9F8E-7EEC647B4079}"/>
              </a:ext>
            </a:extLst>
          </p:cNvPr>
          <p:cNvSpPr txBox="1"/>
          <p:nvPr/>
        </p:nvSpPr>
        <p:spPr>
          <a:xfrm>
            <a:off x="12877800" y="3832392"/>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B</a:t>
            </a:r>
            <a:r>
              <a:rPr lang="en-VN" sz="6000" b="1" dirty="0">
                <a:solidFill>
                  <a:schemeClr val="bg1"/>
                </a:solidFill>
                <a:latin typeface="UTM Avo" panose="02040603050506020204" pitchFamily="18"/>
              </a:rPr>
              <a:t>ịt</a:t>
            </a:r>
          </a:p>
        </p:txBody>
      </p:sp>
      <p:sp>
        <p:nvSpPr>
          <p:cNvPr id="2" name="Freeform 18">
            <a:extLst>
              <a:ext uri="{FF2B5EF4-FFF2-40B4-BE49-F238E27FC236}">
                <a16:creationId xmlns:a16="http://schemas.microsoft.com/office/drawing/2014/main" id="{B55CAFE9-7CA7-7406-D554-3914D6B46BA7}"/>
              </a:ext>
            </a:extLst>
          </p:cNvPr>
          <p:cNvSpPr/>
          <p:nvPr/>
        </p:nvSpPr>
        <p:spPr>
          <a:xfrm>
            <a:off x="1439060" y="2562631"/>
            <a:ext cx="4177867" cy="3028137"/>
          </a:xfrm>
          <a:custGeom>
            <a:avLst/>
            <a:gdLst/>
            <a:ahLst/>
            <a:cxnLst/>
            <a:rect l="l" t="t" r="r" b="b"/>
            <a:pathLst>
              <a:path w="9667665" h="8229600">
                <a:moveTo>
                  <a:pt x="0" y="0"/>
                </a:moveTo>
                <a:lnTo>
                  <a:pt x="9667666" y="0"/>
                </a:lnTo>
                <a:lnTo>
                  <a:pt x="9667666" y="8229600"/>
                </a:lnTo>
                <a:lnTo>
                  <a:pt x="0" y="8229600"/>
                </a:lnTo>
                <a:lnTo>
                  <a:pt x="0" y="0"/>
                </a:lnTo>
                <a:close/>
              </a:path>
            </a:pathLst>
          </a:custGeom>
          <a:blipFill>
            <a:blip r:embed="rId2"/>
            <a:stretch>
              <a:fillRect/>
            </a:stretch>
          </a:blipFill>
        </p:spPr>
        <p:txBody>
          <a:bodyPr/>
          <a:lstStyle/>
          <a:p>
            <a:endParaRPr lang="en-US"/>
          </a:p>
        </p:txBody>
      </p:sp>
      <p:sp>
        <p:nvSpPr>
          <p:cNvPr id="7" name="Freeform 17">
            <a:extLst>
              <a:ext uri="{FF2B5EF4-FFF2-40B4-BE49-F238E27FC236}">
                <a16:creationId xmlns:a16="http://schemas.microsoft.com/office/drawing/2014/main" id="{F9E45B1E-DAAF-D1F2-1FCC-4D3D8D5D78F9}"/>
              </a:ext>
            </a:extLst>
          </p:cNvPr>
          <p:cNvSpPr/>
          <p:nvPr/>
        </p:nvSpPr>
        <p:spPr>
          <a:xfrm>
            <a:off x="7717925" y="1896654"/>
            <a:ext cx="3058599" cy="3871476"/>
          </a:xfrm>
          <a:custGeom>
            <a:avLst/>
            <a:gdLst/>
            <a:ahLst/>
            <a:cxnLst/>
            <a:rect l="l" t="t" r="r" b="b"/>
            <a:pathLst>
              <a:path w="2988373" h="4114800">
                <a:moveTo>
                  <a:pt x="0" y="0"/>
                </a:moveTo>
                <a:lnTo>
                  <a:pt x="2988374" y="0"/>
                </a:lnTo>
                <a:lnTo>
                  <a:pt x="298837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6">
            <a:extLst>
              <a:ext uri="{FF2B5EF4-FFF2-40B4-BE49-F238E27FC236}">
                <a16:creationId xmlns:a16="http://schemas.microsoft.com/office/drawing/2014/main" id="{80A6E890-2A57-373F-4DC7-4ECA53550C94}"/>
              </a:ext>
            </a:extLst>
          </p:cNvPr>
          <p:cNvSpPr/>
          <p:nvPr/>
        </p:nvSpPr>
        <p:spPr>
          <a:xfrm>
            <a:off x="12989336" y="2249029"/>
            <a:ext cx="3735643" cy="3341739"/>
          </a:xfrm>
          <a:custGeom>
            <a:avLst/>
            <a:gdLst/>
            <a:ahLst/>
            <a:cxnLst/>
            <a:rect l="l" t="t" r="r" b="b"/>
            <a:pathLst>
              <a:path w="4331368" h="4114800">
                <a:moveTo>
                  <a:pt x="0" y="0"/>
                </a:moveTo>
                <a:lnTo>
                  <a:pt x="4331368" y="0"/>
                </a:lnTo>
                <a:lnTo>
                  <a:pt x="433136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8C0947C0-9F2F-A4D2-07B9-78907A0392C7}"/>
              </a:ext>
            </a:extLst>
          </p:cNvPr>
          <p:cNvSpPr txBox="1"/>
          <p:nvPr/>
        </p:nvSpPr>
        <p:spPr>
          <a:xfrm>
            <a:off x="1025946" y="6362700"/>
            <a:ext cx="5004094" cy="1323439"/>
          </a:xfrm>
          <a:prstGeom prst="rect">
            <a:avLst/>
          </a:prstGeom>
          <a:solidFill>
            <a:schemeClr val="accent6">
              <a:lumMod val="20000"/>
              <a:lumOff val="8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US" sz="8000" dirty="0">
                <a:latin typeface="UTM Avo" panose="02040603050506020204" pitchFamily="18"/>
              </a:rPr>
              <a:t>m</a:t>
            </a:r>
            <a:r>
              <a:rPr lang="en-VN" sz="8000" dirty="0">
                <a:latin typeface="UTM Avo" panose="02040603050506020204" pitchFamily="18"/>
              </a:rPr>
              <a:t>áy in</a:t>
            </a:r>
          </a:p>
        </p:txBody>
      </p:sp>
      <p:sp>
        <p:nvSpPr>
          <p:cNvPr id="15" name="TextBox 14">
            <a:extLst>
              <a:ext uri="{FF2B5EF4-FFF2-40B4-BE49-F238E27FC236}">
                <a16:creationId xmlns:a16="http://schemas.microsoft.com/office/drawing/2014/main" id="{A8CFE249-3D40-73B0-600B-20C40EB476A5}"/>
              </a:ext>
            </a:extLst>
          </p:cNvPr>
          <p:cNvSpPr txBox="1"/>
          <p:nvPr/>
        </p:nvSpPr>
        <p:spPr>
          <a:xfrm>
            <a:off x="6780054" y="6362700"/>
            <a:ext cx="5004094" cy="1323439"/>
          </a:xfrm>
          <a:prstGeom prst="rect">
            <a:avLst/>
          </a:prstGeom>
          <a:solidFill>
            <a:schemeClr val="accent6">
              <a:lumMod val="20000"/>
              <a:lumOff val="8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US" sz="8000" dirty="0">
                <a:latin typeface="UTM Avo" panose="02040603050506020204" pitchFamily="18"/>
              </a:rPr>
              <a:t>v</a:t>
            </a:r>
            <a:r>
              <a:rPr lang="en-VN" sz="8000" dirty="0">
                <a:latin typeface="UTM Avo" panose="02040603050506020204" pitchFamily="18"/>
              </a:rPr>
              <a:t>an xin</a:t>
            </a:r>
          </a:p>
        </p:txBody>
      </p:sp>
      <p:sp>
        <p:nvSpPr>
          <p:cNvPr id="16" name="TextBox 15">
            <a:extLst>
              <a:ext uri="{FF2B5EF4-FFF2-40B4-BE49-F238E27FC236}">
                <a16:creationId xmlns:a16="http://schemas.microsoft.com/office/drawing/2014/main" id="{500E23F8-7B49-DDEA-4B52-FF401FBBC1A1}"/>
              </a:ext>
            </a:extLst>
          </p:cNvPr>
          <p:cNvSpPr txBox="1"/>
          <p:nvPr/>
        </p:nvSpPr>
        <p:spPr>
          <a:xfrm>
            <a:off x="12509353" y="6362700"/>
            <a:ext cx="5004094" cy="1323439"/>
          </a:xfrm>
          <a:prstGeom prst="rect">
            <a:avLst/>
          </a:prstGeom>
          <a:solidFill>
            <a:schemeClr val="accent6">
              <a:lumMod val="20000"/>
              <a:lumOff val="8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US" sz="8000" dirty="0">
                <a:latin typeface="UTM Avo" panose="02040603050506020204" pitchFamily="18"/>
              </a:rPr>
              <a:t>t</a:t>
            </a:r>
            <a:r>
              <a:rPr lang="en-VN" sz="8000" dirty="0">
                <a:latin typeface="UTM Avo" panose="02040603050506020204" pitchFamily="18"/>
              </a:rPr>
              <a:t>in học</a:t>
            </a:r>
          </a:p>
        </p:txBody>
      </p:sp>
    </p:spTree>
    <p:extLst>
      <p:ext uri="{BB962C8B-B14F-4D97-AF65-F5344CB8AC3E}">
        <p14:creationId xmlns:p14="http://schemas.microsoft.com/office/powerpoint/2010/main" val="258306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p:cNvGrpSpPr/>
        <p:nvPr/>
      </p:nvGrpSpPr>
      <p:grpSpPr>
        <a:xfrm>
          <a:off x="0" y="0"/>
          <a:ext cx="0" cy="0"/>
          <a:chOff x="0" y="0"/>
          <a:chExt cx="0" cy="0"/>
        </a:xfrm>
      </p:grpSpPr>
      <p:sp>
        <p:nvSpPr>
          <p:cNvPr id="2" name="Freeform 2"/>
          <p:cNvSpPr/>
          <p:nvPr/>
        </p:nvSpPr>
        <p:spPr>
          <a:xfrm>
            <a:off x="-541176" y="0"/>
            <a:ext cx="18829176" cy="11893186"/>
          </a:xfrm>
          <a:custGeom>
            <a:avLst/>
            <a:gdLst/>
            <a:ahLst/>
            <a:cxnLst/>
            <a:rect l="l" t="t" r="r" b="b"/>
            <a:pathLst>
              <a:path w="17985914" h="11893186">
                <a:moveTo>
                  <a:pt x="0" y="0"/>
                </a:moveTo>
                <a:lnTo>
                  <a:pt x="17985914" y="0"/>
                </a:lnTo>
                <a:lnTo>
                  <a:pt x="17985914" y="11893185"/>
                </a:lnTo>
                <a:lnTo>
                  <a:pt x="0" y="11893185"/>
                </a:lnTo>
                <a:lnTo>
                  <a:pt x="0" y="0"/>
                </a:lnTo>
                <a:close/>
              </a:path>
            </a:pathLst>
          </a:custGeom>
          <a:blipFill>
            <a:blip r:embed="rId2"/>
            <a:stretch>
              <a:fillRect/>
            </a:stretch>
          </a:blipFill>
        </p:spPr>
        <p:txBody>
          <a:bodyPr/>
          <a:lstStyle/>
          <a:p>
            <a:endParaRPr lang="en-US"/>
          </a:p>
        </p:txBody>
      </p:sp>
      <p:sp>
        <p:nvSpPr>
          <p:cNvPr id="6" name="Freeform 6"/>
          <p:cNvSpPr/>
          <p:nvPr/>
        </p:nvSpPr>
        <p:spPr>
          <a:xfrm flipH="1">
            <a:off x="14834409" y="7069761"/>
            <a:ext cx="2909952" cy="3354319"/>
          </a:xfrm>
          <a:custGeom>
            <a:avLst/>
            <a:gdLst/>
            <a:ahLst/>
            <a:cxnLst/>
            <a:rect l="l" t="t" r="r" b="b"/>
            <a:pathLst>
              <a:path w="2909952" h="3354319">
                <a:moveTo>
                  <a:pt x="2909952" y="0"/>
                </a:moveTo>
                <a:lnTo>
                  <a:pt x="0" y="0"/>
                </a:lnTo>
                <a:lnTo>
                  <a:pt x="0" y="3354320"/>
                </a:lnTo>
                <a:lnTo>
                  <a:pt x="2909952" y="3354320"/>
                </a:lnTo>
                <a:lnTo>
                  <a:pt x="2909952" y="0"/>
                </a:lnTo>
                <a:close/>
              </a:path>
            </a:pathLst>
          </a:custGeom>
          <a:blipFill>
            <a:blip r:embed="rId3"/>
            <a:stretch>
              <a:fillRect/>
            </a:stretch>
          </a:blipFill>
        </p:spPr>
        <p:txBody>
          <a:bodyPr/>
          <a:lstStyle/>
          <a:p>
            <a:endParaRPr lang="en-US"/>
          </a:p>
        </p:txBody>
      </p:sp>
      <p:pic>
        <p:nvPicPr>
          <p:cNvPr id="9" name="Picture 8">
            <a:extLst>
              <a:ext uri="{FF2B5EF4-FFF2-40B4-BE49-F238E27FC236}">
                <a16:creationId xmlns:a16="http://schemas.microsoft.com/office/drawing/2014/main" id="{AD427BCD-0381-44DB-B710-0D456B0C5F57}"/>
              </a:ext>
            </a:extLst>
          </p:cNvPr>
          <p:cNvPicPr>
            <a:picLocks noChangeAspect="1"/>
          </p:cNvPicPr>
          <p:nvPr/>
        </p:nvPicPr>
        <p:blipFill>
          <a:blip r:embed="rId4"/>
          <a:stretch>
            <a:fillRect/>
          </a:stretch>
        </p:blipFill>
        <p:spPr>
          <a:xfrm>
            <a:off x="6712723" y="346991"/>
            <a:ext cx="7772400" cy="3076564"/>
          </a:xfrm>
          <a:prstGeom prst="rect">
            <a:avLst/>
          </a:prstGeom>
        </p:spPr>
      </p:pic>
      <p:pic>
        <p:nvPicPr>
          <p:cNvPr id="10" name="Picture 9">
            <a:extLst>
              <a:ext uri="{FF2B5EF4-FFF2-40B4-BE49-F238E27FC236}">
                <a16:creationId xmlns:a16="http://schemas.microsoft.com/office/drawing/2014/main" id="{1131A6A5-4DEE-B0A1-5944-ED64B8642554}"/>
              </a:ext>
            </a:extLst>
          </p:cNvPr>
          <p:cNvPicPr>
            <a:picLocks noChangeAspect="1"/>
          </p:cNvPicPr>
          <p:nvPr/>
        </p:nvPicPr>
        <p:blipFill>
          <a:blip r:embed="rId5"/>
          <a:stretch>
            <a:fillRect/>
          </a:stretch>
        </p:blipFill>
        <p:spPr>
          <a:xfrm rot="594394">
            <a:off x="7778337" y="3018754"/>
            <a:ext cx="9188281" cy="4408648"/>
          </a:xfrm>
          <a:prstGeom prst="rect">
            <a:avLst/>
          </a:prstGeom>
        </p:spPr>
      </p:pic>
      <p:sp>
        <p:nvSpPr>
          <p:cNvPr id="11" name="TextBox 10">
            <a:extLst>
              <a:ext uri="{FF2B5EF4-FFF2-40B4-BE49-F238E27FC236}">
                <a16:creationId xmlns:a16="http://schemas.microsoft.com/office/drawing/2014/main" id="{B4CE00BD-2901-19A6-4933-BA34E159744E}"/>
              </a:ext>
            </a:extLst>
          </p:cNvPr>
          <p:cNvSpPr txBox="1"/>
          <p:nvPr/>
        </p:nvSpPr>
        <p:spPr>
          <a:xfrm rot="505695">
            <a:off x="8862874" y="6602297"/>
            <a:ext cx="6553200" cy="1169551"/>
          </a:xfrm>
          <a:prstGeom prst="rect">
            <a:avLst/>
          </a:prstGeom>
          <a:noFill/>
        </p:spPr>
        <p:txBody>
          <a:bodyPr wrap="square" rtlCol="0">
            <a:prstTxWarp prst="textArchDown">
              <a:avLst/>
            </a:prstTxWarp>
            <a:spAutoFit/>
          </a:bodyPr>
          <a:lstStyle/>
          <a:p>
            <a:r>
              <a:rPr lang="en-VN" sz="7000" b="1" dirty="0">
                <a:ln>
                  <a:solidFill>
                    <a:schemeClr val="accent4"/>
                  </a:solidFill>
                </a:ln>
                <a:solidFill>
                  <a:schemeClr val="accent4"/>
                </a:solidFill>
                <a:latin typeface="UTM Avo" panose="02040603050506020204" pitchFamily="18"/>
              </a:rPr>
              <a:t>Bài 64 – Tiết 1</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E3BB592C-977C-81E0-B821-3583F1415BC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B607E58-BF98-4BC3-D543-46C557C21401}"/>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A875EDED-F3A1-AA64-7C0B-163DFE661E8F}"/>
              </a:ext>
            </a:extLst>
          </p:cNvPr>
          <p:cNvSpPr txBox="1"/>
          <p:nvPr/>
        </p:nvSpPr>
        <p:spPr>
          <a:xfrm>
            <a:off x="6858000" y="2418016"/>
            <a:ext cx="19050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nhìn</a:t>
            </a:r>
          </a:p>
        </p:txBody>
      </p:sp>
      <p:sp>
        <p:nvSpPr>
          <p:cNvPr id="14" name="TextBox 13">
            <a:extLst>
              <a:ext uri="{FF2B5EF4-FFF2-40B4-BE49-F238E27FC236}">
                <a16:creationId xmlns:a16="http://schemas.microsoft.com/office/drawing/2014/main" id="{26D58953-648E-4255-56C8-422BB7526E33}"/>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t</a:t>
            </a:r>
            <a:r>
              <a:rPr lang="en-VN" sz="6000" b="1" dirty="0">
                <a:solidFill>
                  <a:schemeClr val="bg1"/>
                </a:solidFill>
                <a:latin typeface="UTM Avo" panose="02040603050506020204" pitchFamily="18"/>
              </a:rPr>
              <a:t>hịt</a:t>
            </a:r>
          </a:p>
        </p:txBody>
      </p:sp>
      <p:sp>
        <p:nvSpPr>
          <p:cNvPr id="17" name="TextBox 16">
            <a:extLst>
              <a:ext uri="{FF2B5EF4-FFF2-40B4-BE49-F238E27FC236}">
                <a16:creationId xmlns:a16="http://schemas.microsoft.com/office/drawing/2014/main" id="{603ECFDB-F8C4-E8BF-9B8D-F0280AE109D2}"/>
              </a:ext>
            </a:extLst>
          </p:cNvPr>
          <p:cNvSpPr txBox="1"/>
          <p:nvPr/>
        </p:nvSpPr>
        <p:spPr>
          <a:xfrm>
            <a:off x="11696700" y="4848056"/>
            <a:ext cx="1905000" cy="1015663"/>
          </a:xfrm>
          <a:prstGeom prst="rect">
            <a:avLst/>
          </a:prstGeom>
          <a:noFill/>
        </p:spPr>
        <p:txBody>
          <a:bodyPr wrap="square" rtlCol="0">
            <a:spAutoFit/>
          </a:bodyPr>
          <a:lstStyle/>
          <a:p>
            <a:pPr algn="ctr"/>
            <a:r>
              <a:rPr lang="en-VN" sz="6000" b="1" dirty="0">
                <a:solidFill>
                  <a:schemeClr val="bg1"/>
                </a:solidFill>
                <a:latin typeface="UTM Avo" panose="02040603050506020204" pitchFamily="18"/>
              </a:rPr>
              <a:t>chín</a:t>
            </a:r>
          </a:p>
        </p:txBody>
      </p:sp>
      <p:sp>
        <p:nvSpPr>
          <p:cNvPr id="18" name="TextBox 17">
            <a:extLst>
              <a:ext uri="{FF2B5EF4-FFF2-40B4-BE49-F238E27FC236}">
                <a16:creationId xmlns:a16="http://schemas.microsoft.com/office/drawing/2014/main" id="{AD4BF937-B663-065B-08EF-61DB4E9CA96B}"/>
              </a:ext>
            </a:extLst>
          </p:cNvPr>
          <p:cNvSpPr txBox="1"/>
          <p:nvPr/>
        </p:nvSpPr>
        <p:spPr>
          <a:xfrm>
            <a:off x="12877800" y="3832392"/>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B</a:t>
            </a:r>
            <a:r>
              <a:rPr lang="en-VN" sz="6000" b="1" dirty="0">
                <a:solidFill>
                  <a:schemeClr val="bg1"/>
                </a:solidFill>
                <a:latin typeface="UTM Avo" panose="02040603050506020204" pitchFamily="18"/>
              </a:rPr>
              <a:t>ịt</a:t>
            </a:r>
          </a:p>
        </p:txBody>
      </p:sp>
      <p:sp>
        <p:nvSpPr>
          <p:cNvPr id="4" name="Freeform 20">
            <a:extLst>
              <a:ext uri="{FF2B5EF4-FFF2-40B4-BE49-F238E27FC236}">
                <a16:creationId xmlns:a16="http://schemas.microsoft.com/office/drawing/2014/main" id="{2266471F-89DC-F441-A7DC-79D793FC89E0}"/>
              </a:ext>
            </a:extLst>
          </p:cNvPr>
          <p:cNvSpPr/>
          <p:nvPr/>
        </p:nvSpPr>
        <p:spPr>
          <a:xfrm>
            <a:off x="2301958" y="2075579"/>
            <a:ext cx="3032041" cy="3788140"/>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19">
            <a:extLst>
              <a:ext uri="{FF2B5EF4-FFF2-40B4-BE49-F238E27FC236}">
                <a16:creationId xmlns:a16="http://schemas.microsoft.com/office/drawing/2014/main" id="{89F1731E-619D-86BC-32D0-C4EE73C1D295}"/>
              </a:ext>
            </a:extLst>
          </p:cNvPr>
          <p:cNvSpPr/>
          <p:nvPr/>
        </p:nvSpPr>
        <p:spPr>
          <a:xfrm>
            <a:off x="7810500" y="1748919"/>
            <a:ext cx="3903916" cy="4114800"/>
          </a:xfrm>
          <a:custGeom>
            <a:avLst/>
            <a:gdLst/>
            <a:ahLst/>
            <a:cxnLst/>
            <a:rect l="l" t="t" r="r" b="b"/>
            <a:pathLst>
              <a:path w="3903916" h="4114800">
                <a:moveTo>
                  <a:pt x="0" y="0"/>
                </a:moveTo>
                <a:lnTo>
                  <a:pt x="3903916" y="0"/>
                </a:lnTo>
                <a:lnTo>
                  <a:pt x="390391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15">
            <a:extLst>
              <a:ext uri="{FF2B5EF4-FFF2-40B4-BE49-F238E27FC236}">
                <a16:creationId xmlns:a16="http://schemas.microsoft.com/office/drawing/2014/main" id="{5A39D192-31DD-8415-E038-44CE81EADB47}"/>
              </a:ext>
            </a:extLst>
          </p:cNvPr>
          <p:cNvSpPr/>
          <p:nvPr/>
        </p:nvSpPr>
        <p:spPr>
          <a:xfrm>
            <a:off x="12989334" y="2678529"/>
            <a:ext cx="3735644" cy="3184798"/>
          </a:xfrm>
          <a:custGeom>
            <a:avLst/>
            <a:gdLst/>
            <a:ahLst/>
            <a:cxnLst/>
            <a:rect l="l" t="t" r="r" b="b"/>
            <a:pathLst>
              <a:path w="7303770" h="8229600">
                <a:moveTo>
                  <a:pt x="0" y="0"/>
                </a:moveTo>
                <a:lnTo>
                  <a:pt x="7303770" y="0"/>
                </a:lnTo>
                <a:lnTo>
                  <a:pt x="7303770" y="8229600"/>
                </a:lnTo>
                <a:lnTo>
                  <a:pt x="0" y="8229600"/>
                </a:lnTo>
                <a:lnTo>
                  <a:pt x="0" y="0"/>
                </a:lnTo>
                <a:close/>
              </a:path>
            </a:pathLst>
          </a:custGeom>
          <a:blipFill>
            <a:blip r:embed="rId6"/>
            <a:stretch>
              <a:fillRect/>
            </a:stretch>
          </a:blipFill>
        </p:spPr>
        <p:txBody>
          <a:bodyPr/>
          <a:lstStyle/>
          <a:p>
            <a:endParaRPr lang="en-US"/>
          </a:p>
        </p:txBody>
      </p:sp>
      <p:sp>
        <p:nvSpPr>
          <p:cNvPr id="3" name="TextBox 2">
            <a:extLst>
              <a:ext uri="{FF2B5EF4-FFF2-40B4-BE49-F238E27FC236}">
                <a16:creationId xmlns:a16="http://schemas.microsoft.com/office/drawing/2014/main" id="{64655CEB-B7A2-A9DB-63A7-576149620EEE}"/>
              </a:ext>
            </a:extLst>
          </p:cNvPr>
          <p:cNvSpPr txBox="1"/>
          <p:nvPr/>
        </p:nvSpPr>
        <p:spPr>
          <a:xfrm>
            <a:off x="1025946" y="6362700"/>
            <a:ext cx="5004094" cy="1323439"/>
          </a:xfrm>
          <a:prstGeom prst="rect">
            <a:avLst/>
          </a:prstGeom>
          <a:solidFill>
            <a:schemeClr val="accent5">
              <a:lumMod val="40000"/>
              <a:lumOff val="6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US" sz="8000" dirty="0">
                <a:latin typeface="UTM Avo" panose="02040603050506020204" pitchFamily="18"/>
              </a:rPr>
              <a:t>m</a:t>
            </a:r>
            <a:r>
              <a:rPr lang="en-VN" sz="8000" dirty="0">
                <a:latin typeface="UTM Avo" panose="02040603050506020204" pitchFamily="18"/>
              </a:rPr>
              <a:t>ột ít</a:t>
            </a:r>
          </a:p>
        </p:txBody>
      </p:sp>
      <p:sp>
        <p:nvSpPr>
          <p:cNvPr id="5" name="TextBox 4">
            <a:extLst>
              <a:ext uri="{FF2B5EF4-FFF2-40B4-BE49-F238E27FC236}">
                <a16:creationId xmlns:a16="http://schemas.microsoft.com/office/drawing/2014/main" id="{517B61B6-CF95-5C50-4C2B-4CF155A8C933}"/>
              </a:ext>
            </a:extLst>
          </p:cNvPr>
          <p:cNvSpPr txBox="1"/>
          <p:nvPr/>
        </p:nvSpPr>
        <p:spPr>
          <a:xfrm>
            <a:off x="6780054" y="6362700"/>
            <a:ext cx="5004094" cy="1323439"/>
          </a:xfrm>
          <a:prstGeom prst="rect">
            <a:avLst/>
          </a:prstGeom>
          <a:solidFill>
            <a:schemeClr val="accent5">
              <a:lumMod val="40000"/>
              <a:lumOff val="6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US" sz="8000" dirty="0">
                <a:latin typeface="UTM Avo" panose="02040603050506020204" pitchFamily="18"/>
              </a:rPr>
              <a:t>b</a:t>
            </a:r>
            <a:r>
              <a:rPr lang="en-VN" sz="8000" dirty="0">
                <a:latin typeface="UTM Avo" panose="02040603050506020204" pitchFamily="18"/>
              </a:rPr>
              <a:t>ịt mắt</a:t>
            </a:r>
          </a:p>
        </p:txBody>
      </p:sp>
      <p:sp>
        <p:nvSpPr>
          <p:cNvPr id="9" name="TextBox 8">
            <a:extLst>
              <a:ext uri="{FF2B5EF4-FFF2-40B4-BE49-F238E27FC236}">
                <a16:creationId xmlns:a16="http://schemas.microsoft.com/office/drawing/2014/main" id="{DD96AAB2-7956-A858-82D2-54AD7A9C4EA9}"/>
              </a:ext>
            </a:extLst>
          </p:cNvPr>
          <p:cNvSpPr txBox="1"/>
          <p:nvPr/>
        </p:nvSpPr>
        <p:spPr>
          <a:xfrm>
            <a:off x="12509353" y="6362700"/>
            <a:ext cx="5004094" cy="1323439"/>
          </a:xfrm>
          <a:prstGeom prst="rect">
            <a:avLst/>
          </a:prstGeom>
          <a:solidFill>
            <a:schemeClr val="accent5">
              <a:lumMod val="40000"/>
              <a:lumOff val="6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US" sz="8000" dirty="0">
                <a:latin typeface="UTM Avo" panose="02040603050506020204" pitchFamily="18"/>
              </a:rPr>
              <a:t>b</a:t>
            </a:r>
            <a:r>
              <a:rPr lang="en-VN" sz="8000" dirty="0">
                <a:latin typeface="UTM Avo" panose="02040603050506020204" pitchFamily="18"/>
              </a:rPr>
              <a:t>ít tất</a:t>
            </a:r>
          </a:p>
        </p:txBody>
      </p:sp>
    </p:spTree>
    <p:extLst>
      <p:ext uri="{BB962C8B-B14F-4D97-AF65-F5344CB8AC3E}">
        <p14:creationId xmlns:p14="http://schemas.microsoft.com/office/powerpoint/2010/main" val="341608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6E7BE9BE-9C0A-0045-38FA-E9635950594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0333B36-E7AE-E9FB-03F3-02E6530BCA5B}"/>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DA325282-7A4A-B8D9-321D-24860A1C5F9D}"/>
              </a:ext>
            </a:extLst>
          </p:cNvPr>
          <p:cNvSpPr txBox="1"/>
          <p:nvPr/>
        </p:nvSpPr>
        <p:spPr>
          <a:xfrm>
            <a:off x="6858000" y="2418016"/>
            <a:ext cx="19050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nhìn</a:t>
            </a:r>
          </a:p>
        </p:txBody>
      </p:sp>
      <p:sp>
        <p:nvSpPr>
          <p:cNvPr id="14" name="TextBox 13">
            <a:extLst>
              <a:ext uri="{FF2B5EF4-FFF2-40B4-BE49-F238E27FC236}">
                <a16:creationId xmlns:a16="http://schemas.microsoft.com/office/drawing/2014/main" id="{2021EF3A-F08B-274C-92D4-0B96CC4D75B8}"/>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t</a:t>
            </a:r>
            <a:r>
              <a:rPr lang="en-VN" sz="6000" b="1" dirty="0">
                <a:solidFill>
                  <a:schemeClr val="bg1"/>
                </a:solidFill>
                <a:latin typeface="UTM Avo" panose="02040603050506020204" pitchFamily="18"/>
              </a:rPr>
              <a:t>hịt</a:t>
            </a:r>
          </a:p>
        </p:txBody>
      </p:sp>
      <p:sp>
        <p:nvSpPr>
          <p:cNvPr id="17" name="TextBox 16">
            <a:extLst>
              <a:ext uri="{FF2B5EF4-FFF2-40B4-BE49-F238E27FC236}">
                <a16:creationId xmlns:a16="http://schemas.microsoft.com/office/drawing/2014/main" id="{A2ADE639-5C03-D4CB-AB63-11EC1487C7EE}"/>
              </a:ext>
            </a:extLst>
          </p:cNvPr>
          <p:cNvSpPr txBox="1"/>
          <p:nvPr/>
        </p:nvSpPr>
        <p:spPr>
          <a:xfrm>
            <a:off x="11696700" y="4848056"/>
            <a:ext cx="1905000" cy="1015663"/>
          </a:xfrm>
          <a:prstGeom prst="rect">
            <a:avLst/>
          </a:prstGeom>
          <a:noFill/>
        </p:spPr>
        <p:txBody>
          <a:bodyPr wrap="square" rtlCol="0">
            <a:spAutoFit/>
          </a:bodyPr>
          <a:lstStyle/>
          <a:p>
            <a:pPr algn="ctr"/>
            <a:r>
              <a:rPr lang="en-VN" sz="6000" b="1" dirty="0">
                <a:solidFill>
                  <a:schemeClr val="bg1"/>
                </a:solidFill>
                <a:latin typeface="UTM Avo" panose="02040603050506020204" pitchFamily="18"/>
              </a:rPr>
              <a:t>chín</a:t>
            </a:r>
          </a:p>
        </p:txBody>
      </p:sp>
      <p:sp>
        <p:nvSpPr>
          <p:cNvPr id="18" name="TextBox 17">
            <a:extLst>
              <a:ext uri="{FF2B5EF4-FFF2-40B4-BE49-F238E27FC236}">
                <a16:creationId xmlns:a16="http://schemas.microsoft.com/office/drawing/2014/main" id="{772612A7-B78A-F62C-6631-0240ED7B5D31}"/>
              </a:ext>
            </a:extLst>
          </p:cNvPr>
          <p:cNvSpPr txBox="1"/>
          <p:nvPr/>
        </p:nvSpPr>
        <p:spPr>
          <a:xfrm>
            <a:off x="12877800" y="3832392"/>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B</a:t>
            </a:r>
            <a:r>
              <a:rPr lang="en-VN" sz="6000" b="1" dirty="0">
                <a:solidFill>
                  <a:schemeClr val="bg1"/>
                </a:solidFill>
                <a:latin typeface="UTM Avo" panose="02040603050506020204" pitchFamily="18"/>
              </a:rPr>
              <a:t>ịt</a:t>
            </a:r>
          </a:p>
        </p:txBody>
      </p:sp>
      <p:pic>
        <p:nvPicPr>
          <p:cNvPr id="8" name="Picture 7">
            <a:extLst>
              <a:ext uri="{FF2B5EF4-FFF2-40B4-BE49-F238E27FC236}">
                <a16:creationId xmlns:a16="http://schemas.microsoft.com/office/drawing/2014/main" id="{089804BF-6CE0-7864-DA2C-A42FC683B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354" y="3433678"/>
            <a:ext cx="4921546" cy="4921546"/>
          </a:xfrm>
          <a:prstGeom prst="rect">
            <a:avLst/>
          </a:prstGeom>
        </p:spPr>
      </p:pic>
      <p:pic>
        <p:nvPicPr>
          <p:cNvPr id="10" name="Picture 9">
            <a:extLst>
              <a:ext uri="{FF2B5EF4-FFF2-40B4-BE49-F238E27FC236}">
                <a16:creationId xmlns:a16="http://schemas.microsoft.com/office/drawing/2014/main" id="{59E7511A-5DC0-C01F-8050-4DA08E96D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965" y="3874214"/>
            <a:ext cx="5529035" cy="4293217"/>
          </a:xfrm>
          <a:prstGeom prst="rect">
            <a:avLst/>
          </a:prstGeom>
        </p:spPr>
      </p:pic>
      <p:pic>
        <p:nvPicPr>
          <p:cNvPr id="15" name="Picture 14">
            <a:extLst>
              <a:ext uri="{FF2B5EF4-FFF2-40B4-BE49-F238E27FC236}">
                <a16:creationId xmlns:a16="http://schemas.microsoft.com/office/drawing/2014/main" id="{2601FB4C-5BCB-A471-766D-C79C28B5E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9700" y="3832391"/>
            <a:ext cx="4867274" cy="4206709"/>
          </a:xfrm>
          <a:prstGeom prst="rect">
            <a:avLst/>
          </a:prstGeom>
        </p:spPr>
      </p:pic>
      <p:sp>
        <p:nvSpPr>
          <p:cNvPr id="16" name="TextBox 15">
            <a:extLst>
              <a:ext uri="{FF2B5EF4-FFF2-40B4-BE49-F238E27FC236}">
                <a16:creationId xmlns:a16="http://schemas.microsoft.com/office/drawing/2014/main" id="{EA629418-E6B3-2A43-02A6-68535F8B9694}"/>
              </a:ext>
            </a:extLst>
          </p:cNvPr>
          <p:cNvSpPr txBox="1"/>
          <p:nvPr/>
        </p:nvSpPr>
        <p:spPr>
          <a:xfrm>
            <a:off x="1276351" y="8034670"/>
            <a:ext cx="4495800" cy="1169551"/>
          </a:xfrm>
          <a:prstGeom prst="rect">
            <a:avLst/>
          </a:prstGeom>
          <a:solidFill>
            <a:srgbClr val="F6F3F3"/>
          </a:solidFill>
        </p:spPr>
        <p:txBody>
          <a:bodyPr wrap="square" rtlCol="0">
            <a:spAutoFit/>
          </a:bodyPr>
          <a:lstStyle/>
          <a:p>
            <a:pPr algn="ctr"/>
            <a:r>
              <a:rPr lang="en-VN" sz="7000" dirty="0">
                <a:latin typeface="UTM Avo" panose="02040603050506020204" pitchFamily="18"/>
              </a:rPr>
              <a:t>Bảng con</a:t>
            </a:r>
          </a:p>
        </p:txBody>
      </p:sp>
      <p:sp>
        <p:nvSpPr>
          <p:cNvPr id="19" name="TextBox 18">
            <a:extLst>
              <a:ext uri="{FF2B5EF4-FFF2-40B4-BE49-F238E27FC236}">
                <a16:creationId xmlns:a16="http://schemas.microsoft.com/office/drawing/2014/main" id="{AA94E2C0-7E13-510B-4E19-CF94F37ED5E3}"/>
              </a:ext>
            </a:extLst>
          </p:cNvPr>
          <p:cNvSpPr txBox="1"/>
          <p:nvPr/>
        </p:nvSpPr>
        <p:spPr>
          <a:xfrm>
            <a:off x="7305675" y="8034670"/>
            <a:ext cx="4495800" cy="1169551"/>
          </a:xfrm>
          <a:prstGeom prst="rect">
            <a:avLst/>
          </a:prstGeom>
          <a:solidFill>
            <a:srgbClr val="F6F3F3"/>
          </a:solidFill>
        </p:spPr>
        <p:txBody>
          <a:bodyPr wrap="square" rtlCol="0">
            <a:spAutoFit/>
          </a:bodyPr>
          <a:lstStyle/>
          <a:p>
            <a:pPr algn="ctr"/>
            <a:r>
              <a:rPr lang="en-VN" sz="7000" dirty="0">
                <a:latin typeface="UTM Avo" panose="02040603050506020204" pitchFamily="18"/>
              </a:rPr>
              <a:t>Phấn viết</a:t>
            </a:r>
          </a:p>
        </p:txBody>
      </p:sp>
      <p:sp>
        <p:nvSpPr>
          <p:cNvPr id="20" name="TextBox 19">
            <a:extLst>
              <a:ext uri="{FF2B5EF4-FFF2-40B4-BE49-F238E27FC236}">
                <a16:creationId xmlns:a16="http://schemas.microsoft.com/office/drawing/2014/main" id="{2ECB5C9F-A35D-FA6C-4C04-36A082B2AAE4}"/>
              </a:ext>
            </a:extLst>
          </p:cNvPr>
          <p:cNvSpPr txBox="1"/>
          <p:nvPr/>
        </p:nvSpPr>
        <p:spPr>
          <a:xfrm>
            <a:off x="13049250" y="8034670"/>
            <a:ext cx="4371975" cy="1169551"/>
          </a:xfrm>
          <a:prstGeom prst="rect">
            <a:avLst/>
          </a:prstGeom>
          <a:solidFill>
            <a:srgbClr val="F6F3F3"/>
          </a:solidFill>
        </p:spPr>
        <p:txBody>
          <a:bodyPr wrap="square" rtlCol="0">
            <a:spAutoFit/>
          </a:bodyPr>
          <a:lstStyle/>
          <a:p>
            <a:pPr algn="ctr"/>
            <a:r>
              <a:rPr lang="en-VN" sz="7000" dirty="0">
                <a:latin typeface="UTM Avo" panose="02040603050506020204" pitchFamily="18"/>
              </a:rPr>
              <a:t>Đồ lau</a:t>
            </a:r>
          </a:p>
        </p:txBody>
      </p:sp>
      <p:pic>
        <p:nvPicPr>
          <p:cNvPr id="3" name="Picture 2">
            <a:extLst>
              <a:ext uri="{FF2B5EF4-FFF2-40B4-BE49-F238E27FC236}">
                <a16:creationId xmlns:a16="http://schemas.microsoft.com/office/drawing/2014/main" id="{A255A55D-DC7D-348E-881D-892F82824D6D}"/>
              </a:ext>
            </a:extLst>
          </p:cNvPr>
          <p:cNvPicPr>
            <a:picLocks noChangeAspect="1"/>
          </p:cNvPicPr>
          <p:nvPr/>
        </p:nvPicPr>
        <p:blipFill>
          <a:blip r:embed="rId5"/>
          <a:stretch>
            <a:fillRect/>
          </a:stretch>
        </p:blipFill>
        <p:spPr>
          <a:xfrm>
            <a:off x="521711" y="419100"/>
            <a:ext cx="6005080" cy="2139881"/>
          </a:xfrm>
          <a:prstGeom prst="rect">
            <a:avLst/>
          </a:prstGeom>
        </p:spPr>
      </p:pic>
      <p:pic>
        <p:nvPicPr>
          <p:cNvPr id="4" name="Picture 3">
            <a:extLst>
              <a:ext uri="{FF2B5EF4-FFF2-40B4-BE49-F238E27FC236}">
                <a16:creationId xmlns:a16="http://schemas.microsoft.com/office/drawing/2014/main" id="{46E33A5F-77EF-E00D-0D2E-CB5AB8DBE4AE}"/>
              </a:ext>
            </a:extLst>
          </p:cNvPr>
          <p:cNvPicPr>
            <a:picLocks noChangeAspect="1"/>
          </p:cNvPicPr>
          <p:nvPr/>
        </p:nvPicPr>
        <p:blipFill>
          <a:blip r:embed="rId6"/>
          <a:stretch>
            <a:fillRect/>
          </a:stretch>
        </p:blipFill>
        <p:spPr>
          <a:xfrm>
            <a:off x="5943600" y="1731225"/>
            <a:ext cx="7510923" cy="2139881"/>
          </a:xfrm>
          <a:prstGeom prst="rect">
            <a:avLst/>
          </a:prstGeom>
        </p:spPr>
      </p:pic>
    </p:spTree>
    <p:extLst>
      <p:ext uri="{BB962C8B-B14F-4D97-AF65-F5344CB8AC3E}">
        <p14:creationId xmlns:p14="http://schemas.microsoft.com/office/powerpoint/2010/main" val="2236345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5F36F3AF-7041-DECE-E557-81AF61C108C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4F4E0FA-36E2-A591-29CD-248B36371F19}"/>
              </a:ext>
            </a:extLst>
          </p:cNvPr>
          <p:cNvSpPr/>
          <p:nvPr/>
        </p:nvSpPr>
        <p:spPr>
          <a:xfrm>
            <a:off x="-541176" y="0"/>
            <a:ext cx="18829176" cy="11893186"/>
          </a:xfrm>
          <a:custGeom>
            <a:avLst/>
            <a:gdLst/>
            <a:ahLst/>
            <a:cxnLst/>
            <a:rect l="l" t="t" r="r" b="b"/>
            <a:pathLst>
              <a:path w="17985914" h="11893186">
                <a:moveTo>
                  <a:pt x="0" y="0"/>
                </a:moveTo>
                <a:lnTo>
                  <a:pt x="17985914" y="0"/>
                </a:lnTo>
                <a:lnTo>
                  <a:pt x="17985914" y="11893185"/>
                </a:lnTo>
                <a:lnTo>
                  <a:pt x="0" y="11893185"/>
                </a:lnTo>
                <a:lnTo>
                  <a:pt x="0" y="0"/>
                </a:lnTo>
                <a:close/>
              </a:path>
            </a:pathLst>
          </a:custGeom>
          <a:blipFill>
            <a:blip r:embed="rId2"/>
            <a:stretch>
              <a:fillRect/>
            </a:stretch>
          </a:blipFill>
        </p:spPr>
        <p:txBody>
          <a:bodyPr/>
          <a:lstStyle/>
          <a:p>
            <a:endParaRPr lang="en-US"/>
          </a:p>
        </p:txBody>
      </p:sp>
      <p:sp>
        <p:nvSpPr>
          <p:cNvPr id="6" name="Freeform 6">
            <a:extLst>
              <a:ext uri="{FF2B5EF4-FFF2-40B4-BE49-F238E27FC236}">
                <a16:creationId xmlns:a16="http://schemas.microsoft.com/office/drawing/2014/main" id="{5BE710D5-1384-4105-7DC2-A324E4DC4870}"/>
              </a:ext>
            </a:extLst>
          </p:cNvPr>
          <p:cNvSpPr/>
          <p:nvPr/>
        </p:nvSpPr>
        <p:spPr>
          <a:xfrm flipH="1">
            <a:off x="14834409" y="7069761"/>
            <a:ext cx="2909952" cy="3354319"/>
          </a:xfrm>
          <a:custGeom>
            <a:avLst/>
            <a:gdLst/>
            <a:ahLst/>
            <a:cxnLst/>
            <a:rect l="l" t="t" r="r" b="b"/>
            <a:pathLst>
              <a:path w="2909952" h="3354319">
                <a:moveTo>
                  <a:pt x="2909952" y="0"/>
                </a:moveTo>
                <a:lnTo>
                  <a:pt x="0" y="0"/>
                </a:lnTo>
                <a:lnTo>
                  <a:pt x="0" y="3354320"/>
                </a:lnTo>
                <a:lnTo>
                  <a:pt x="2909952" y="3354320"/>
                </a:lnTo>
                <a:lnTo>
                  <a:pt x="2909952" y="0"/>
                </a:lnTo>
                <a:close/>
              </a:path>
            </a:pathLst>
          </a:custGeom>
          <a:blipFill>
            <a:blip r:embed="rId3"/>
            <a:stretch>
              <a:fillRect/>
            </a:stretch>
          </a:blipFill>
        </p:spPr>
        <p:txBody>
          <a:bodyPr/>
          <a:lstStyle/>
          <a:p>
            <a:endParaRPr lang="en-US"/>
          </a:p>
        </p:txBody>
      </p:sp>
      <p:pic>
        <p:nvPicPr>
          <p:cNvPr id="9" name="Picture 8">
            <a:extLst>
              <a:ext uri="{FF2B5EF4-FFF2-40B4-BE49-F238E27FC236}">
                <a16:creationId xmlns:a16="http://schemas.microsoft.com/office/drawing/2014/main" id="{26D57346-02E1-FF02-88AC-A37D474F7F27}"/>
              </a:ext>
            </a:extLst>
          </p:cNvPr>
          <p:cNvPicPr>
            <a:picLocks noChangeAspect="1"/>
          </p:cNvPicPr>
          <p:nvPr/>
        </p:nvPicPr>
        <p:blipFill>
          <a:blip r:embed="rId4"/>
          <a:stretch>
            <a:fillRect/>
          </a:stretch>
        </p:blipFill>
        <p:spPr>
          <a:xfrm>
            <a:off x="6712723" y="346991"/>
            <a:ext cx="7772400" cy="3076564"/>
          </a:xfrm>
          <a:prstGeom prst="rect">
            <a:avLst/>
          </a:prstGeom>
        </p:spPr>
      </p:pic>
      <p:pic>
        <p:nvPicPr>
          <p:cNvPr id="10" name="Picture 9">
            <a:extLst>
              <a:ext uri="{FF2B5EF4-FFF2-40B4-BE49-F238E27FC236}">
                <a16:creationId xmlns:a16="http://schemas.microsoft.com/office/drawing/2014/main" id="{BDE22DF9-A369-5C7A-A50A-AD42A1B8A4E4}"/>
              </a:ext>
            </a:extLst>
          </p:cNvPr>
          <p:cNvPicPr>
            <a:picLocks noChangeAspect="1"/>
          </p:cNvPicPr>
          <p:nvPr/>
        </p:nvPicPr>
        <p:blipFill>
          <a:blip r:embed="rId5"/>
          <a:stretch>
            <a:fillRect/>
          </a:stretch>
        </p:blipFill>
        <p:spPr>
          <a:xfrm rot="594394">
            <a:off x="7778337" y="3018754"/>
            <a:ext cx="9188281" cy="4408648"/>
          </a:xfrm>
          <a:prstGeom prst="rect">
            <a:avLst/>
          </a:prstGeom>
        </p:spPr>
      </p:pic>
      <p:sp>
        <p:nvSpPr>
          <p:cNvPr id="11" name="TextBox 10">
            <a:extLst>
              <a:ext uri="{FF2B5EF4-FFF2-40B4-BE49-F238E27FC236}">
                <a16:creationId xmlns:a16="http://schemas.microsoft.com/office/drawing/2014/main" id="{156154E9-BB2F-D698-5C63-01CE2671D43C}"/>
              </a:ext>
            </a:extLst>
          </p:cNvPr>
          <p:cNvSpPr txBox="1"/>
          <p:nvPr/>
        </p:nvSpPr>
        <p:spPr>
          <a:xfrm rot="505695">
            <a:off x="8862874" y="6602297"/>
            <a:ext cx="6553200" cy="1169551"/>
          </a:xfrm>
          <a:prstGeom prst="rect">
            <a:avLst/>
          </a:prstGeom>
          <a:noFill/>
        </p:spPr>
        <p:txBody>
          <a:bodyPr wrap="square" rtlCol="0">
            <a:prstTxWarp prst="textArchDown">
              <a:avLst/>
            </a:prstTxWarp>
            <a:spAutoFit/>
          </a:bodyPr>
          <a:lstStyle/>
          <a:p>
            <a:r>
              <a:rPr lang="en-VN" sz="7000" b="1" dirty="0">
                <a:ln>
                  <a:solidFill>
                    <a:schemeClr val="accent4"/>
                  </a:solidFill>
                </a:ln>
                <a:solidFill>
                  <a:schemeClr val="accent4"/>
                </a:solidFill>
                <a:latin typeface="UTM Avo" panose="02040603050506020204" pitchFamily="18"/>
              </a:rPr>
              <a:t>Bài 64 – Tiết 2</a:t>
            </a:r>
          </a:p>
        </p:txBody>
      </p:sp>
    </p:spTree>
    <p:extLst>
      <p:ext uri="{BB962C8B-B14F-4D97-AF65-F5344CB8AC3E}">
        <p14:creationId xmlns:p14="http://schemas.microsoft.com/office/powerpoint/2010/main" val="872887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33AF1293-D691-3B65-C922-3FB01A59F0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AE3BA37-9B4B-D374-FE4D-F523CB6507A7}"/>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70E540B8-1243-9FB5-719C-374EEF73F638}"/>
              </a:ext>
            </a:extLst>
          </p:cNvPr>
          <p:cNvSpPr txBox="1"/>
          <p:nvPr/>
        </p:nvSpPr>
        <p:spPr>
          <a:xfrm>
            <a:off x="5867400" y="3832394"/>
            <a:ext cx="13716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nín</a:t>
            </a:r>
          </a:p>
        </p:txBody>
      </p:sp>
      <p:sp>
        <p:nvSpPr>
          <p:cNvPr id="11" name="TextBox 10">
            <a:extLst>
              <a:ext uri="{FF2B5EF4-FFF2-40B4-BE49-F238E27FC236}">
                <a16:creationId xmlns:a16="http://schemas.microsoft.com/office/drawing/2014/main" id="{98EC93E9-2200-EA50-36EE-CFDB4405BE9F}"/>
              </a:ext>
            </a:extLst>
          </p:cNvPr>
          <p:cNvSpPr txBox="1"/>
          <p:nvPr/>
        </p:nvSpPr>
        <p:spPr>
          <a:xfrm>
            <a:off x="6858000" y="2418016"/>
            <a:ext cx="19050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nhìn</a:t>
            </a:r>
          </a:p>
        </p:txBody>
      </p:sp>
      <p:sp>
        <p:nvSpPr>
          <p:cNvPr id="14" name="TextBox 13">
            <a:extLst>
              <a:ext uri="{FF2B5EF4-FFF2-40B4-BE49-F238E27FC236}">
                <a16:creationId xmlns:a16="http://schemas.microsoft.com/office/drawing/2014/main" id="{45901577-ABB3-EDBE-5D10-DA4EA55672B3}"/>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t</a:t>
            </a:r>
            <a:r>
              <a:rPr lang="en-VN" sz="6000" b="1" dirty="0">
                <a:solidFill>
                  <a:schemeClr val="bg1"/>
                </a:solidFill>
                <a:latin typeface="UTM Avo" panose="02040603050506020204" pitchFamily="18"/>
              </a:rPr>
              <a:t>hịt</a:t>
            </a:r>
          </a:p>
        </p:txBody>
      </p:sp>
      <p:sp>
        <p:nvSpPr>
          <p:cNvPr id="16" name="TextBox 15">
            <a:extLst>
              <a:ext uri="{FF2B5EF4-FFF2-40B4-BE49-F238E27FC236}">
                <a16:creationId xmlns:a16="http://schemas.microsoft.com/office/drawing/2014/main" id="{FB5652BB-FDDA-DACF-D644-A9F92D0B2154}"/>
              </a:ext>
            </a:extLst>
          </p:cNvPr>
          <p:cNvSpPr txBox="1"/>
          <p:nvPr/>
        </p:nvSpPr>
        <p:spPr>
          <a:xfrm>
            <a:off x="3669562" y="483463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v</a:t>
            </a:r>
            <a:r>
              <a:rPr lang="en-VN" sz="6000" b="1" dirty="0">
                <a:solidFill>
                  <a:schemeClr val="bg1"/>
                </a:solidFill>
                <a:latin typeface="UTM Avo" panose="02040603050506020204" pitchFamily="18"/>
              </a:rPr>
              <a:t>ịt</a:t>
            </a:r>
          </a:p>
        </p:txBody>
      </p:sp>
      <p:sp>
        <p:nvSpPr>
          <p:cNvPr id="17" name="TextBox 16">
            <a:extLst>
              <a:ext uri="{FF2B5EF4-FFF2-40B4-BE49-F238E27FC236}">
                <a16:creationId xmlns:a16="http://schemas.microsoft.com/office/drawing/2014/main" id="{5C6CD8CA-4294-1FAA-011A-CAF37C21665A}"/>
              </a:ext>
            </a:extLst>
          </p:cNvPr>
          <p:cNvSpPr txBox="1"/>
          <p:nvPr/>
        </p:nvSpPr>
        <p:spPr>
          <a:xfrm>
            <a:off x="11696700" y="4848056"/>
            <a:ext cx="1905000" cy="1015663"/>
          </a:xfrm>
          <a:prstGeom prst="rect">
            <a:avLst/>
          </a:prstGeom>
          <a:noFill/>
        </p:spPr>
        <p:txBody>
          <a:bodyPr wrap="square" rtlCol="0">
            <a:spAutoFit/>
          </a:bodyPr>
          <a:lstStyle/>
          <a:p>
            <a:pPr algn="ctr"/>
            <a:r>
              <a:rPr lang="en-VN" sz="6000" b="1" dirty="0">
                <a:solidFill>
                  <a:schemeClr val="bg1"/>
                </a:solidFill>
                <a:latin typeface="UTM Avo" panose="02040603050506020204" pitchFamily="18"/>
              </a:rPr>
              <a:t>hín</a:t>
            </a:r>
          </a:p>
        </p:txBody>
      </p:sp>
      <p:pic>
        <p:nvPicPr>
          <p:cNvPr id="3" name="Picture 2">
            <a:extLst>
              <a:ext uri="{FF2B5EF4-FFF2-40B4-BE49-F238E27FC236}">
                <a16:creationId xmlns:a16="http://schemas.microsoft.com/office/drawing/2014/main" id="{F3CDF093-515B-EF85-1786-275EBFBEE642}"/>
              </a:ext>
            </a:extLst>
          </p:cNvPr>
          <p:cNvPicPr>
            <a:picLocks noChangeAspect="1"/>
          </p:cNvPicPr>
          <p:nvPr/>
        </p:nvPicPr>
        <p:blipFill rotWithShape="1">
          <a:blip r:embed="rId2">
            <a:extLst>
              <a:ext uri="{28A0092B-C50C-407E-A947-70E740481C1C}">
                <a14:useLocalDpi xmlns:a14="http://schemas.microsoft.com/office/drawing/2010/main" val="0"/>
              </a:ext>
            </a:extLst>
          </a:blip>
          <a:srcRect l="-303" t="43078" r="303" b="-710"/>
          <a:stretch/>
        </p:blipFill>
        <p:spPr>
          <a:xfrm>
            <a:off x="1943100" y="2730531"/>
            <a:ext cx="14401800" cy="7099269"/>
          </a:xfrm>
          <a:prstGeom prst="rect">
            <a:avLst/>
          </a:prstGeom>
        </p:spPr>
      </p:pic>
      <p:sp>
        <p:nvSpPr>
          <p:cNvPr id="5" name="Rectangle 4">
            <a:extLst>
              <a:ext uri="{FF2B5EF4-FFF2-40B4-BE49-F238E27FC236}">
                <a16:creationId xmlns:a16="http://schemas.microsoft.com/office/drawing/2014/main" id="{9518F073-AC8B-49C1-9E2C-B2B4E371E9C6}"/>
              </a:ext>
            </a:extLst>
          </p:cNvPr>
          <p:cNvSpPr/>
          <p:nvPr/>
        </p:nvSpPr>
        <p:spPr>
          <a:xfrm>
            <a:off x="7696200" y="1434524"/>
            <a:ext cx="3331361" cy="1169551"/>
          </a:xfrm>
          <a:prstGeom prst="rect">
            <a:avLst/>
          </a:prstGeom>
        </p:spPr>
        <p:txBody>
          <a:bodyPr wrap="none">
            <a:spAutoFit/>
          </a:bodyPr>
          <a:lstStyle/>
          <a:p>
            <a:pPr lvl="0" algn="ctr"/>
            <a:r>
              <a:rPr lang="en-VN" sz="7000" b="1" dirty="0">
                <a:solidFill>
                  <a:srgbClr val="FF2F92"/>
                </a:solidFill>
                <a:latin typeface="UTM Avo" panose="02040603050506020204" pitchFamily="18"/>
              </a:rPr>
              <a:t>Hồ sen</a:t>
            </a:r>
          </a:p>
        </p:txBody>
      </p:sp>
      <p:pic>
        <p:nvPicPr>
          <p:cNvPr id="2" name="Picture 1">
            <a:extLst>
              <a:ext uri="{FF2B5EF4-FFF2-40B4-BE49-F238E27FC236}">
                <a16:creationId xmlns:a16="http://schemas.microsoft.com/office/drawing/2014/main" id="{85562EE0-564B-5868-D1BD-FF9BE7F59B61}"/>
              </a:ext>
            </a:extLst>
          </p:cNvPr>
          <p:cNvPicPr>
            <a:picLocks noChangeAspect="1"/>
          </p:cNvPicPr>
          <p:nvPr/>
        </p:nvPicPr>
        <p:blipFill>
          <a:blip r:embed="rId3"/>
          <a:stretch>
            <a:fillRect/>
          </a:stretch>
        </p:blipFill>
        <p:spPr>
          <a:xfrm>
            <a:off x="235960" y="427808"/>
            <a:ext cx="6005080" cy="2139881"/>
          </a:xfrm>
          <a:prstGeom prst="rect">
            <a:avLst/>
          </a:prstGeom>
        </p:spPr>
      </p:pic>
    </p:spTree>
    <p:extLst>
      <p:ext uri="{BB962C8B-B14F-4D97-AF65-F5344CB8AC3E}">
        <p14:creationId xmlns:p14="http://schemas.microsoft.com/office/powerpoint/2010/main" val="3794862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 ip">
            <a:hlinkClick r:id="" action="ppaction://media"/>
            <a:extLst>
              <a:ext uri="{FF2B5EF4-FFF2-40B4-BE49-F238E27FC236}">
                <a16:creationId xmlns:a16="http://schemas.microsoft.com/office/drawing/2014/main" id="{A33325AC-07B9-4E4C-93FC-0717D76490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97073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AA443202-9F11-3EC8-AA6A-25D2BA888A6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F0462CE-552A-334E-6969-51ED63451364}"/>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29F542D8-678B-4BAF-F8AB-DF3FE47C316E}"/>
              </a:ext>
            </a:extLst>
          </p:cNvPr>
          <p:cNvSpPr txBox="1"/>
          <p:nvPr/>
        </p:nvSpPr>
        <p:spPr>
          <a:xfrm>
            <a:off x="5867400" y="3832394"/>
            <a:ext cx="13716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nín</a:t>
            </a:r>
          </a:p>
        </p:txBody>
      </p:sp>
      <p:sp>
        <p:nvSpPr>
          <p:cNvPr id="11" name="TextBox 10">
            <a:extLst>
              <a:ext uri="{FF2B5EF4-FFF2-40B4-BE49-F238E27FC236}">
                <a16:creationId xmlns:a16="http://schemas.microsoft.com/office/drawing/2014/main" id="{997B18B0-5DE8-4C9D-6F6F-85D071516274}"/>
              </a:ext>
            </a:extLst>
          </p:cNvPr>
          <p:cNvSpPr txBox="1"/>
          <p:nvPr/>
        </p:nvSpPr>
        <p:spPr>
          <a:xfrm>
            <a:off x="6858000" y="2418016"/>
            <a:ext cx="19050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nhìn</a:t>
            </a:r>
          </a:p>
        </p:txBody>
      </p:sp>
      <p:sp>
        <p:nvSpPr>
          <p:cNvPr id="14" name="TextBox 13">
            <a:extLst>
              <a:ext uri="{FF2B5EF4-FFF2-40B4-BE49-F238E27FC236}">
                <a16:creationId xmlns:a16="http://schemas.microsoft.com/office/drawing/2014/main" id="{57A568E7-1EFB-102B-4383-C74AC717B712}"/>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t</a:t>
            </a:r>
            <a:r>
              <a:rPr lang="en-VN" sz="6000" b="1" dirty="0">
                <a:solidFill>
                  <a:schemeClr val="bg1"/>
                </a:solidFill>
                <a:latin typeface="UTM Avo" panose="02040603050506020204" pitchFamily="18"/>
              </a:rPr>
              <a:t>hịt</a:t>
            </a:r>
          </a:p>
        </p:txBody>
      </p:sp>
      <p:sp>
        <p:nvSpPr>
          <p:cNvPr id="16" name="TextBox 15">
            <a:extLst>
              <a:ext uri="{FF2B5EF4-FFF2-40B4-BE49-F238E27FC236}">
                <a16:creationId xmlns:a16="http://schemas.microsoft.com/office/drawing/2014/main" id="{D9AF9447-92B3-5522-C01E-0D72BB158ADF}"/>
              </a:ext>
            </a:extLst>
          </p:cNvPr>
          <p:cNvSpPr txBox="1"/>
          <p:nvPr/>
        </p:nvSpPr>
        <p:spPr>
          <a:xfrm>
            <a:off x="3669562" y="483463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v</a:t>
            </a:r>
            <a:r>
              <a:rPr lang="en-VN" sz="6000" b="1" dirty="0">
                <a:solidFill>
                  <a:schemeClr val="bg1"/>
                </a:solidFill>
                <a:latin typeface="UTM Avo" panose="02040603050506020204" pitchFamily="18"/>
              </a:rPr>
              <a:t>ịt</a:t>
            </a:r>
          </a:p>
        </p:txBody>
      </p:sp>
      <p:sp>
        <p:nvSpPr>
          <p:cNvPr id="17" name="TextBox 16">
            <a:extLst>
              <a:ext uri="{FF2B5EF4-FFF2-40B4-BE49-F238E27FC236}">
                <a16:creationId xmlns:a16="http://schemas.microsoft.com/office/drawing/2014/main" id="{1CE39EC9-F116-EB23-296D-A1A5442AC980}"/>
              </a:ext>
            </a:extLst>
          </p:cNvPr>
          <p:cNvSpPr txBox="1"/>
          <p:nvPr/>
        </p:nvSpPr>
        <p:spPr>
          <a:xfrm>
            <a:off x="11696700" y="4848056"/>
            <a:ext cx="1905000" cy="1015663"/>
          </a:xfrm>
          <a:prstGeom prst="rect">
            <a:avLst/>
          </a:prstGeom>
          <a:noFill/>
        </p:spPr>
        <p:txBody>
          <a:bodyPr wrap="square" rtlCol="0">
            <a:spAutoFit/>
          </a:bodyPr>
          <a:lstStyle/>
          <a:p>
            <a:pPr algn="ctr"/>
            <a:r>
              <a:rPr lang="en-VN" sz="6000" b="1" dirty="0">
                <a:solidFill>
                  <a:schemeClr val="bg1"/>
                </a:solidFill>
                <a:latin typeface="UTM Avo" panose="02040603050506020204" pitchFamily="18"/>
              </a:rPr>
              <a:t>hín</a:t>
            </a:r>
          </a:p>
        </p:txBody>
      </p:sp>
      <p:sp>
        <p:nvSpPr>
          <p:cNvPr id="2" name="TextBox 1">
            <a:extLst>
              <a:ext uri="{FF2B5EF4-FFF2-40B4-BE49-F238E27FC236}">
                <a16:creationId xmlns:a16="http://schemas.microsoft.com/office/drawing/2014/main" id="{F75B9CEF-2C94-5627-3539-E59B755F2292}"/>
              </a:ext>
            </a:extLst>
          </p:cNvPr>
          <p:cNvSpPr txBox="1"/>
          <p:nvPr/>
        </p:nvSpPr>
        <p:spPr>
          <a:xfrm>
            <a:off x="914400" y="1585625"/>
            <a:ext cx="16687800" cy="7478970"/>
          </a:xfrm>
          <a:prstGeom prst="rect">
            <a:avLst/>
          </a:prstGeom>
          <a:noFill/>
        </p:spPr>
        <p:txBody>
          <a:bodyPr wrap="square" rtlCol="0">
            <a:spAutoFit/>
          </a:bodyPr>
          <a:lstStyle/>
          <a:p>
            <a:pPr algn="ctr"/>
            <a:r>
              <a:rPr lang="en-VN" sz="7000" b="1" i="1" dirty="0">
                <a:solidFill>
                  <a:srgbClr val="FF2F92"/>
                </a:solidFill>
                <a:latin typeface="UTM Avo" panose="02040603050506020204" pitchFamily="18"/>
              </a:rPr>
              <a:t>Hồ sen</a:t>
            </a:r>
          </a:p>
          <a:p>
            <a:pPr algn="just"/>
            <a:r>
              <a:rPr lang="en-US" sz="7000" dirty="0">
                <a:effectLst/>
                <a:latin typeface="UTM Avo" panose="02040603050506020204" pitchFamily="18"/>
              </a:rPr>
              <a:t>    </a:t>
            </a:r>
            <a:r>
              <a:rPr lang="vi-VN" sz="7000" dirty="0">
                <a:effectLst/>
                <a:latin typeface="UTM Avo" panose="02040603050506020204" pitchFamily="18"/>
              </a:rPr>
              <a:t>Gần nhà Ngân có hồ sen đẹp lắm. Từ cửa sổ, Ngân có thể nhìn rõ mặt hồ. Mùa hè đến, sen ra búp. Chỉ ít hôm, sen đã nở kín hồ. Khi gió về, nhà Ngân thơm ngát.</a:t>
            </a:r>
          </a:p>
          <a:p>
            <a:endParaRPr lang="en-VN" sz="6000" dirty="0">
              <a:latin typeface="UTM Avo" panose="02040603050506020204" pitchFamily="18"/>
            </a:endParaRPr>
          </a:p>
        </p:txBody>
      </p:sp>
      <p:pic>
        <p:nvPicPr>
          <p:cNvPr id="3" name="Picture 2">
            <a:extLst>
              <a:ext uri="{FF2B5EF4-FFF2-40B4-BE49-F238E27FC236}">
                <a16:creationId xmlns:a16="http://schemas.microsoft.com/office/drawing/2014/main" id="{45CBF1F9-DF4B-DD0E-18AA-B2B59C6693C4}"/>
              </a:ext>
            </a:extLst>
          </p:cNvPr>
          <p:cNvPicPr>
            <a:picLocks noChangeAspect="1"/>
          </p:cNvPicPr>
          <p:nvPr/>
        </p:nvPicPr>
        <p:blipFill>
          <a:blip r:embed="rId2"/>
          <a:stretch>
            <a:fillRect/>
          </a:stretch>
        </p:blipFill>
        <p:spPr>
          <a:xfrm>
            <a:off x="235960" y="427808"/>
            <a:ext cx="6005080" cy="2139881"/>
          </a:xfrm>
          <a:prstGeom prst="rect">
            <a:avLst/>
          </a:prstGeom>
        </p:spPr>
      </p:pic>
    </p:spTree>
    <p:extLst>
      <p:ext uri="{BB962C8B-B14F-4D97-AF65-F5344CB8AC3E}">
        <p14:creationId xmlns:p14="http://schemas.microsoft.com/office/powerpoint/2010/main" val="299443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E4CF1820-1647-A55A-024F-17C599F586A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8EB409C-2FE0-4EFD-A2C7-F1EE7F9C1FC6}"/>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70DBDDC8-D3FE-48F4-D2BF-5E4F98E4C932}"/>
              </a:ext>
            </a:extLst>
          </p:cNvPr>
          <p:cNvSpPr txBox="1"/>
          <p:nvPr/>
        </p:nvSpPr>
        <p:spPr>
          <a:xfrm>
            <a:off x="5867400" y="3832394"/>
            <a:ext cx="13716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nín</a:t>
            </a:r>
          </a:p>
        </p:txBody>
      </p:sp>
      <p:sp>
        <p:nvSpPr>
          <p:cNvPr id="11" name="TextBox 10">
            <a:extLst>
              <a:ext uri="{FF2B5EF4-FFF2-40B4-BE49-F238E27FC236}">
                <a16:creationId xmlns:a16="http://schemas.microsoft.com/office/drawing/2014/main" id="{E442ABB8-922C-A6B1-0F2D-5CC7AB4078A5}"/>
              </a:ext>
            </a:extLst>
          </p:cNvPr>
          <p:cNvSpPr txBox="1"/>
          <p:nvPr/>
        </p:nvSpPr>
        <p:spPr>
          <a:xfrm>
            <a:off x="6858000" y="2418016"/>
            <a:ext cx="19050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nhìn</a:t>
            </a:r>
          </a:p>
        </p:txBody>
      </p:sp>
      <p:sp>
        <p:nvSpPr>
          <p:cNvPr id="14" name="TextBox 13">
            <a:extLst>
              <a:ext uri="{FF2B5EF4-FFF2-40B4-BE49-F238E27FC236}">
                <a16:creationId xmlns:a16="http://schemas.microsoft.com/office/drawing/2014/main" id="{B9D703DD-97C5-3748-E959-ED1279149528}"/>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t</a:t>
            </a:r>
            <a:r>
              <a:rPr lang="en-VN" sz="6000" b="1" dirty="0">
                <a:solidFill>
                  <a:schemeClr val="bg1"/>
                </a:solidFill>
                <a:latin typeface="UTM Avo" panose="02040603050506020204" pitchFamily="18"/>
              </a:rPr>
              <a:t>hịt</a:t>
            </a:r>
          </a:p>
        </p:txBody>
      </p:sp>
      <p:sp>
        <p:nvSpPr>
          <p:cNvPr id="16" name="TextBox 15">
            <a:extLst>
              <a:ext uri="{FF2B5EF4-FFF2-40B4-BE49-F238E27FC236}">
                <a16:creationId xmlns:a16="http://schemas.microsoft.com/office/drawing/2014/main" id="{AE73A0CF-09D5-9E05-EF5F-5A44E75114FE}"/>
              </a:ext>
            </a:extLst>
          </p:cNvPr>
          <p:cNvSpPr txBox="1"/>
          <p:nvPr/>
        </p:nvSpPr>
        <p:spPr>
          <a:xfrm>
            <a:off x="3669562" y="483463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v</a:t>
            </a:r>
            <a:r>
              <a:rPr lang="en-VN" sz="6000" b="1" dirty="0">
                <a:solidFill>
                  <a:schemeClr val="bg1"/>
                </a:solidFill>
                <a:latin typeface="UTM Avo" panose="02040603050506020204" pitchFamily="18"/>
              </a:rPr>
              <a:t>ịt</a:t>
            </a:r>
          </a:p>
        </p:txBody>
      </p:sp>
      <p:sp>
        <p:nvSpPr>
          <p:cNvPr id="17" name="TextBox 16">
            <a:extLst>
              <a:ext uri="{FF2B5EF4-FFF2-40B4-BE49-F238E27FC236}">
                <a16:creationId xmlns:a16="http://schemas.microsoft.com/office/drawing/2014/main" id="{15FEAE06-78CC-98B3-EF7D-46103CAE2551}"/>
              </a:ext>
            </a:extLst>
          </p:cNvPr>
          <p:cNvSpPr txBox="1"/>
          <p:nvPr/>
        </p:nvSpPr>
        <p:spPr>
          <a:xfrm>
            <a:off x="11696700" y="4848056"/>
            <a:ext cx="1905000" cy="1015663"/>
          </a:xfrm>
          <a:prstGeom prst="rect">
            <a:avLst/>
          </a:prstGeom>
          <a:noFill/>
        </p:spPr>
        <p:txBody>
          <a:bodyPr wrap="square" rtlCol="0">
            <a:spAutoFit/>
          </a:bodyPr>
          <a:lstStyle/>
          <a:p>
            <a:pPr algn="ctr"/>
            <a:r>
              <a:rPr lang="en-VN" sz="6000" b="1" dirty="0">
                <a:solidFill>
                  <a:schemeClr val="bg1"/>
                </a:solidFill>
                <a:latin typeface="UTM Avo" panose="02040603050506020204" pitchFamily="18"/>
              </a:rPr>
              <a:t>hín</a:t>
            </a:r>
          </a:p>
        </p:txBody>
      </p:sp>
      <p:sp>
        <p:nvSpPr>
          <p:cNvPr id="3" name="TextBox 2">
            <a:extLst>
              <a:ext uri="{FF2B5EF4-FFF2-40B4-BE49-F238E27FC236}">
                <a16:creationId xmlns:a16="http://schemas.microsoft.com/office/drawing/2014/main" id="{3DFFA169-A86F-2017-D26D-DCC7B1D43F24}"/>
              </a:ext>
            </a:extLst>
          </p:cNvPr>
          <p:cNvSpPr txBox="1"/>
          <p:nvPr/>
        </p:nvSpPr>
        <p:spPr>
          <a:xfrm>
            <a:off x="1638300" y="2662843"/>
            <a:ext cx="3695700" cy="1323439"/>
          </a:xfrm>
          <a:prstGeom prst="rect">
            <a:avLst/>
          </a:prstGeom>
          <a:solidFill>
            <a:srgbClr val="FF9F7C"/>
          </a:solidFill>
        </p:spPr>
        <p:txBody>
          <a:bodyPr wrap="square" rtlCol="0">
            <a:spAutoFit/>
          </a:bodyPr>
          <a:lstStyle/>
          <a:p>
            <a:pPr algn="ctr"/>
            <a:r>
              <a:rPr lang="en-VN" sz="8000" dirty="0">
                <a:latin typeface="UTM Avo" panose="02040603050506020204" pitchFamily="18"/>
              </a:rPr>
              <a:t>nhìn</a:t>
            </a:r>
          </a:p>
        </p:txBody>
      </p:sp>
      <p:sp>
        <p:nvSpPr>
          <p:cNvPr id="5" name="TextBox 4">
            <a:extLst>
              <a:ext uri="{FF2B5EF4-FFF2-40B4-BE49-F238E27FC236}">
                <a16:creationId xmlns:a16="http://schemas.microsoft.com/office/drawing/2014/main" id="{F584F0CD-7261-ABBB-FD93-B264137CDE7C}"/>
              </a:ext>
            </a:extLst>
          </p:cNvPr>
          <p:cNvSpPr txBox="1"/>
          <p:nvPr/>
        </p:nvSpPr>
        <p:spPr>
          <a:xfrm>
            <a:off x="13018682" y="4680744"/>
            <a:ext cx="3276600" cy="1323439"/>
          </a:xfrm>
          <a:prstGeom prst="rect">
            <a:avLst/>
          </a:prstGeom>
          <a:solidFill>
            <a:srgbClr val="FF9F7C"/>
          </a:solidFill>
        </p:spPr>
        <p:txBody>
          <a:bodyPr wrap="square" rtlCol="0">
            <a:spAutoFit/>
          </a:bodyPr>
          <a:lstStyle/>
          <a:p>
            <a:pPr algn="ctr"/>
            <a:r>
              <a:rPr lang="en-VN" sz="8000" dirty="0">
                <a:latin typeface="UTM Avo" panose="02040603050506020204" pitchFamily="18"/>
              </a:rPr>
              <a:t>kín</a:t>
            </a:r>
          </a:p>
        </p:txBody>
      </p:sp>
      <p:sp>
        <p:nvSpPr>
          <p:cNvPr id="6" name="TextBox 5">
            <a:extLst>
              <a:ext uri="{FF2B5EF4-FFF2-40B4-BE49-F238E27FC236}">
                <a16:creationId xmlns:a16="http://schemas.microsoft.com/office/drawing/2014/main" id="{72A5663B-4C78-779D-BC48-AD46EABA884E}"/>
              </a:ext>
            </a:extLst>
          </p:cNvPr>
          <p:cNvSpPr txBox="1"/>
          <p:nvPr/>
        </p:nvSpPr>
        <p:spPr>
          <a:xfrm>
            <a:off x="13018682" y="2508955"/>
            <a:ext cx="3276600" cy="1323439"/>
          </a:xfrm>
          <a:prstGeom prst="rect">
            <a:avLst/>
          </a:prstGeom>
          <a:solidFill>
            <a:srgbClr val="FF9F7C"/>
          </a:solidFill>
        </p:spPr>
        <p:txBody>
          <a:bodyPr wrap="square" rtlCol="0">
            <a:spAutoFit/>
          </a:bodyPr>
          <a:lstStyle/>
          <a:p>
            <a:pPr algn="ctr"/>
            <a:r>
              <a:rPr lang="en-VN" sz="8000" dirty="0">
                <a:latin typeface="UTM Avo" panose="02040603050506020204" pitchFamily="18"/>
              </a:rPr>
              <a:t>ít</a:t>
            </a:r>
          </a:p>
        </p:txBody>
      </p:sp>
      <p:sp>
        <p:nvSpPr>
          <p:cNvPr id="7" name="TextBox 6">
            <a:extLst>
              <a:ext uri="{FF2B5EF4-FFF2-40B4-BE49-F238E27FC236}">
                <a16:creationId xmlns:a16="http://schemas.microsoft.com/office/drawing/2014/main" id="{58132253-389B-DC9E-B5DD-A69F3452E997}"/>
              </a:ext>
            </a:extLst>
          </p:cNvPr>
          <p:cNvSpPr txBox="1"/>
          <p:nvPr/>
        </p:nvSpPr>
        <p:spPr>
          <a:xfrm>
            <a:off x="1638300" y="4680746"/>
            <a:ext cx="3695700" cy="1323439"/>
          </a:xfrm>
          <a:prstGeom prst="rect">
            <a:avLst/>
          </a:prstGeom>
          <a:solidFill>
            <a:srgbClr val="FF9F7C"/>
          </a:solidFill>
        </p:spPr>
        <p:txBody>
          <a:bodyPr wrap="square" rtlCol="0">
            <a:spAutoFit/>
          </a:bodyPr>
          <a:lstStyle/>
          <a:p>
            <a:pPr algn="ctr"/>
            <a:r>
              <a:rPr lang="en-US" sz="8000" dirty="0">
                <a:latin typeface="UTM Avo" panose="02040603050506020204" pitchFamily="18"/>
              </a:rPr>
              <a:t>n</a:t>
            </a:r>
            <a:r>
              <a:rPr lang="en-VN" sz="8000" dirty="0">
                <a:latin typeface="UTM Avo" panose="02040603050506020204" pitchFamily="18"/>
              </a:rPr>
              <a:t>hìn rõ</a:t>
            </a:r>
          </a:p>
        </p:txBody>
      </p:sp>
      <p:sp>
        <p:nvSpPr>
          <p:cNvPr id="8" name="TextBox 7">
            <a:extLst>
              <a:ext uri="{FF2B5EF4-FFF2-40B4-BE49-F238E27FC236}">
                <a16:creationId xmlns:a16="http://schemas.microsoft.com/office/drawing/2014/main" id="{45FFC836-99A6-0571-96EF-93925305B310}"/>
              </a:ext>
            </a:extLst>
          </p:cNvPr>
          <p:cNvSpPr txBox="1"/>
          <p:nvPr/>
        </p:nvSpPr>
        <p:spPr>
          <a:xfrm>
            <a:off x="1638300" y="6698649"/>
            <a:ext cx="3695700" cy="1323439"/>
          </a:xfrm>
          <a:prstGeom prst="rect">
            <a:avLst/>
          </a:prstGeom>
          <a:solidFill>
            <a:srgbClr val="FF9F7C"/>
          </a:solidFill>
        </p:spPr>
        <p:txBody>
          <a:bodyPr wrap="square" rtlCol="0">
            <a:spAutoFit/>
          </a:bodyPr>
          <a:lstStyle/>
          <a:p>
            <a:pPr algn="ctr"/>
            <a:r>
              <a:rPr lang="en-US" sz="8000" dirty="0">
                <a:latin typeface="UTM Avo" panose="02040603050506020204" pitchFamily="18"/>
              </a:rPr>
              <a:t>h</a:t>
            </a:r>
            <a:r>
              <a:rPr lang="en-VN" sz="8000" dirty="0">
                <a:latin typeface="UTM Avo" panose="02040603050506020204" pitchFamily="18"/>
              </a:rPr>
              <a:t>ồ sen</a:t>
            </a:r>
          </a:p>
        </p:txBody>
      </p:sp>
      <p:sp>
        <p:nvSpPr>
          <p:cNvPr id="9" name="TextBox 8">
            <a:extLst>
              <a:ext uri="{FF2B5EF4-FFF2-40B4-BE49-F238E27FC236}">
                <a16:creationId xmlns:a16="http://schemas.microsoft.com/office/drawing/2014/main" id="{8A3C6E05-BF74-8CCA-674E-8AE973A6C526}"/>
              </a:ext>
            </a:extLst>
          </p:cNvPr>
          <p:cNvSpPr txBox="1"/>
          <p:nvPr/>
        </p:nvSpPr>
        <p:spPr>
          <a:xfrm>
            <a:off x="6415420" y="4680745"/>
            <a:ext cx="5521842" cy="1323439"/>
          </a:xfrm>
          <a:prstGeom prst="rect">
            <a:avLst/>
          </a:prstGeom>
          <a:solidFill>
            <a:srgbClr val="FF9F7C"/>
          </a:solidFill>
        </p:spPr>
        <p:txBody>
          <a:bodyPr wrap="square" rtlCol="0">
            <a:spAutoFit/>
          </a:bodyPr>
          <a:lstStyle/>
          <a:p>
            <a:pPr algn="ctr"/>
            <a:r>
              <a:rPr lang="en-US" sz="8000" dirty="0">
                <a:latin typeface="UTM Avo" panose="02040603050506020204" pitchFamily="18"/>
              </a:rPr>
              <a:t>s</a:t>
            </a:r>
            <a:r>
              <a:rPr lang="en-VN" sz="8000" dirty="0">
                <a:latin typeface="UTM Avo" panose="02040603050506020204" pitchFamily="18"/>
              </a:rPr>
              <a:t>en ra búp</a:t>
            </a:r>
          </a:p>
        </p:txBody>
      </p:sp>
      <p:sp>
        <p:nvSpPr>
          <p:cNvPr id="12" name="TextBox 11">
            <a:extLst>
              <a:ext uri="{FF2B5EF4-FFF2-40B4-BE49-F238E27FC236}">
                <a16:creationId xmlns:a16="http://schemas.microsoft.com/office/drawing/2014/main" id="{B3AA4F77-BD2F-C596-A405-49563EB0368E}"/>
              </a:ext>
            </a:extLst>
          </p:cNvPr>
          <p:cNvSpPr txBox="1"/>
          <p:nvPr/>
        </p:nvSpPr>
        <p:spPr>
          <a:xfrm>
            <a:off x="6415420" y="6698649"/>
            <a:ext cx="5521842" cy="1323439"/>
          </a:xfrm>
          <a:prstGeom prst="rect">
            <a:avLst/>
          </a:prstGeom>
          <a:solidFill>
            <a:srgbClr val="FF9F7C"/>
          </a:solidFill>
        </p:spPr>
        <p:txBody>
          <a:bodyPr wrap="square" rtlCol="0">
            <a:spAutoFit/>
          </a:bodyPr>
          <a:lstStyle/>
          <a:p>
            <a:pPr algn="ctr"/>
            <a:r>
              <a:rPr lang="en-US" sz="8000" dirty="0" err="1">
                <a:latin typeface="UTM Avo" panose="02040603050506020204" pitchFamily="18"/>
              </a:rPr>
              <a:t>í</a:t>
            </a:r>
            <a:r>
              <a:rPr lang="en-VN" sz="8000" dirty="0">
                <a:latin typeface="UTM Avo" panose="02040603050506020204" pitchFamily="18"/>
              </a:rPr>
              <a:t>t hôm</a:t>
            </a:r>
          </a:p>
        </p:txBody>
      </p:sp>
      <p:sp>
        <p:nvSpPr>
          <p:cNvPr id="15" name="TextBox 14">
            <a:extLst>
              <a:ext uri="{FF2B5EF4-FFF2-40B4-BE49-F238E27FC236}">
                <a16:creationId xmlns:a16="http://schemas.microsoft.com/office/drawing/2014/main" id="{CAE6482B-733A-519F-6A0D-B85E0031F20D}"/>
              </a:ext>
            </a:extLst>
          </p:cNvPr>
          <p:cNvSpPr txBox="1"/>
          <p:nvPr/>
        </p:nvSpPr>
        <p:spPr>
          <a:xfrm>
            <a:off x="6383079" y="2656766"/>
            <a:ext cx="5521842" cy="1323439"/>
          </a:xfrm>
          <a:prstGeom prst="rect">
            <a:avLst/>
          </a:prstGeom>
          <a:solidFill>
            <a:srgbClr val="FF9F7C"/>
          </a:solidFill>
        </p:spPr>
        <p:txBody>
          <a:bodyPr wrap="square" rtlCol="0">
            <a:spAutoFit/>
          </a:bodyPr>
          <a:lstStyle/>
          <a:p>
            <a:pPr algn="ctr"/>
            <a:r>
              <a:rPr lang="en-US" sz="8000" dirty="0">
                <a:latin typeface="UTM Avo" panose="02040603050506020204" pitchFamily="18"/>
              </a:rPr>
              <a:t>n</a:t>
            </a:r>
            <a:r>
              <a:rPr lang="en-VN" sz="8000" dirty="0">
                <a:latin typeface="UTM Avo" panose="02040603050506020204" pitchFamily="18"/>
              </a:rPr>
              <a:t>ở kín hồ</a:t>
            </a:r>
          </a:p>
        </p:txBody>
      </p:sp>
      <p:pic>
        <p:nvPicPr>
          <p:cNvPr id="2" name="Picture 1">
            <a:extLst>
              <a:ext uri="{FF2B5EF4-FFF2-40B4-BE49-F238E27FC236}">
                <a16:creationId xmlns:a16="http://schemas.microsoft.com/office/drawing/2014/main" id="{256D06FE-1107-64F3-60EF-9B6A6D4074FE}"/>
              </a:ext>
            </a:extLst>
          </p:cNvPr>
          <p:cNvPicPr>
            <a:picLocks noChangeAspect="1"/>
          </p:cNvPicPr>
          <p:nvPr/>
        </p:nvPicPr>
        <p:blipFill>
          <a:blip r:embed="rId2"/>
          <a:stretch>
            <a:fillRect/>
          </a:stretch>
        </p:blipFill>
        <p:spPr>
          <a:xfrm>
            <a:off x="68592" y="236496"/>
            <a:ext cx="8370533" cy="2139881"/>
          </a:xfrm>
          <a:prstGeom prst="rect">
            <a:avLst/>
          </a:prstGeom>
        </p:spPr>
      </p:pic>
    </p:spTree>
    <p:extLst>
      <p:ext uri="{BB962C8B-B14F-4D97-AF65-F5344CB8AC3E}">
        <p14:creationId xmlns:p14="http://schemas.microsoft.com/office/powerpoint/2010/main" val="14209015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heckerboard(across)">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heckerboard(across)">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heckerboard(across)">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checkerboard(across)">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heckerboard(across)">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04CF72F8-96EB-1E9F-5EEE-382582DFA6A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CEE0313-C870-E3E0-EBF9-1825C52D6EF7}"/>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AEEACC40-147C-21B2-2C42-6B495636A755}"/>
              </a:ext>
            </a:extLst>
          </p:cNvPr>
          <p:cNvSpPr txBox="1"/>
          <p:nvPr/>
        </p:nvSpPr>
        <p:spPr>
          <a:xfrm>
            <a:off x="5867400" y="3832394"/>
            <a:ext cx="13716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nín</a:t>
            </a:r>
          </a:p>
        </p:txBody>
      </p:sp>
      <p:sp>
        <p:nvSpPr>
          <p:cNvPr id="11" name="TextBox 10">
            <a:extLst>
              <a:ext uri="{FF2B5EF4-FFF2-40B4-BE49-F238E27FC236}">
                <a16:creationId xmlns:a16="http://schemas.microsoft.com/office/drawing/2014/main" id="{7FBB4BBD-3166-7F4F-6EA8-34197461D831}"/>
              </a:ext>
            </a:extLst>
          </p:cNvPr>
          <p:cNvSpPr txBox="1"/>
          <p:nvPr/>
        </p:nvSpPr>
        <p:spPr>
          <a:xfrm>
            <a:off x="6858000" y="2418016"/>
            <a:ext cx="19050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nhìn</a:t>
            </a:r>
          </a:p>
        </p:txBody>
      </p:sp>
      <p:sp>
        <p:nvSpPr>
          <p:cNvPr id="14" name="TextBox 13">
            <a:extLst>
              <a:ext uri="{FF2B5EF4-FFF2-40B4-BE49-F238E27FC236}">
                <a16:creationId xmlns:a16="http://schemas.microsoft.com/office/drawing/2014/main" id="{D374D8B0-57F3-4F7C-BEBF-6C096C5A7C61}"/>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t</a:t>
            </a:r>
            <a:r>
              <a:rPr lang="en-VN" sz="6000" b="1" dirty="0">
                <a:solidFill>
                  <a:schemeClr val="bg1"/>
                </a:solidFill>
                <a:latin typeface="UTM Avo" panose="02040603050506020204" pitchFamily="18"/>
              </a:rPr>
              <a:t>hịt</a:t>
            </a:r>
          </a:p>
        </p:txBody>
      </p:sp>
      <p:sp>
        <p:nvSpPr>
          <p:cNvPr id="16" name="TextBox 15">
            <a:extLst>
              <a:ext uri="{FF2B5EF4-FFF2-40B4-BE49-F238E27FC236}">
                <a16:creationId xmlns:a16="http://schemas.microsoft.com/office/drawing/2014/main" id="{C6FAAB64-6A45-C8DE-455F-2A829FA92A02}"/>
              </a:ext>
            </a:extLst>
          </p:cNvPr>
          <p:cNvSpPr txBox="1"/>
          <p:nvPr/>
        </p:nvSpPr>
        <p:spPr>
          <a:xfrm>
            <a:off x="3669562" y="483463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v</a:t>
            </a:r>
            <a:r>
              <a:rPr lang="en-VN" sz="6000" b="1" dirty="0">
                <a:solidFill>
                  <a:schemeClr val="bg1"/>
                </a:solidFill>
                <a:latin typeface="UTM Avo" panose="02040603050506020204" pitchFamily="18"/>
              </a:rPr>
              <a:t>ịt</a:t>
            </a:r>
          </a:p>
        </p:txBody>
      </p:sp>
      <p:sp>
        <p:nvSpPr>
          <p:cNvPr id="17" name="TextBox 16">
            <a:extLst>
              <a:ext uri="{FF2B5EF4-FFF2-40B4-BE49-F238E27FC236}">
                <a16:creationId xmlns:a16="http://schemas.microsoft.com/office/drawing/2014/main" id="{01448CBE-F8D1-F98F-241E-F0BFA56BF015}"/>
              </a:ext>
            </a:extLst>
          </p:cNvPr>
          <p:cNvSpPr txBox="1"/>
          <p:nvPr/>
        </p:nvSpPr>
        <p:spPr>
          <a:xfrm>
            <a:off x="11696700" y="4848056"/>
            <a:ext cx="1905000" cy="1015663"/>
          </a:xfrm>
          <a:prstGeom prst="rect">
            <a:avLst/>
          </a:prstGeom>
          <a:noFill/>
        </p:spPr>
        <p:txBody>
          <a:bodyPr wrap="square" rtlCol="0">
            <a:spAutoFit/>
          </a:bodyPr>
          <a:lstStyle/>
          <a:p>
            <a:pPr algn="ctr"/>
            <a:r>
              <a:rPr lang="en-VN" sz="6000" b="1" dirty="0">
                <a:solidFill>
                  <a:schemeClr val="bg1"/>
                </a:solidFill>
                <a:latin typeface="UTM Avo" panose="02040603050506020204" pitchFamily="18"/>
              </a:rPr>
              <a:t>hín</a:t>
            </a:r>
          </a:p>
        </p:txBody>
      </p:sp>
      <p:sp>
        <p:nvSpPr>
          <p:cNvPr id="2" name="TextBox 1">
            <a:extLst>
              <a:ext uri="{FF2B5EF4-FFF2-40B4-BE49-F238E27FC236}">
                <a16:creationId xmlns:a16="http://schemas.microsoft.com/office/drawing/2014/main" id="{893AFC85-E0A6-FE65-1F92-CB9BE71A7E44}"/>
              </a:ext>
            </a:extLst>
          </p:cNvPr>
          <p:cNvSpPr txBox="1"/>
          <p:nvPr/>
        </p:nvSpPr>
        <p:spPr>
          <a:xfrm>
            <a:off x="1524000" y="1585625"/>
            <a:ext cx="15621000" cy="7478970"/>
          </a:xfrm>
          <a:prstGeom prst="rect">
            <a:avLst/>
          </a:prstGeom>
          <a:noFill/>
        </p:spPr>
        <p:txBody>
          <a:bodyPr wrap="square" rtlCol="0">
            <a:spAutoFit/>
          </a:bodyPr>
          <a:lstStyle/>
          <a:p>
            <a:pPr algn="ctr"/>
            <a:r>
              <a:rPr lang="en-VN" sz="7000" b="1" i="1" dirty="0">
                <a:solidFill>
                  <a:srgbClr val="FF2F92"/>
                </a:solidFill>
                <a:latin typeface="UTM Avo" panose="02040603050506020204" pitchFamily="18"/>
              </a:rPr>
              <a:t>Hồ sen</a:t>
            </a:r>
          </a:p>
          <a:p>
            <a:pPr algn="just"/>
            <a:r>
              <a:rPr lang="en-US" sz="7000" dirty="0">
                <a:effectLst/>
                <a:latin typeface="UTM Avo" panose="02040603050506020204" pitchFamily="18"/>
              </a:rPr>
              <a:t>		</a:t>
            </a:r>
            <a:r>
              <a:rPr lang="vi-VN" sz="7000" dirty="0">
                <a:effectLst/>
                <a:latin typeface="UTM Avo" panose="02040603050506020204" pitchFamily="18"/>
              </a:rPr>
              <a:t>Gần nhà Ngân có hồ sen đẹp lắm. </a:t>
            </a:r>
            <a:r>
              <a:rPr lang="en-US" sz="7000" dirty="0">
                <a:effectLst/>
                <a:latin typeface="UTM Avo" panose="02040603050506020204" pitchFamily="18"/>
              </a:rPr>
              <a:t>  </a:t>
            </a:r>
            <a:r>
              <a:rPr lang="vi-VN" sz="7000" dirty="0">
                <a:effectLst/>
                <a:latin typeface="UTM Avo" panose="02040603050506020204" pitchFamily="18"/>
              </a:rPr>
              <a:t>Từ cửa sổ, Ngân có thể nhìn rõ mặt hồ. </a:t>
            </a:r>
            <a:r>
              <a:rPr lang="en-US" sz="7000" dirty="0">
                <a:effectLst/>
                <a:latin typeface="UTM Avo" panose="02040603050506020204" pitchFamily="18"/>
              </a:rPr>
              <a:t>  </a:t>
            </a:r>
            <a:r>
              <a:rPr lang="vi-VN" sz="7000" dirty="0">
                <a:effectLst/>
                <a:latin typeface="UTM Avo" panose="02040603050506020204" pitchFamily="18"/>
              </a:rPr>
              <a:t>Mùa hè đến, sen ra búp.</a:t>
            </a:r>
            <a:r>
              <a:rPr lang="en-US" sz="7000" dirty="0">
                <a:effectLst/>
                <a:latin typeface="UTM Avo" panose="02040603050506020204" pitchFamily="18"/>
              </a:rPr>
              <a:t>     </a:t>
            </a:r>
            <a:r>
              <a:rPr lang="vi-VN" sz="7000" dirty="0">
                <a:effectLst/>
                <a:latin typeface="UTM Avo" panose="02040603050506020204" pitchFamily="18"/>
              </a:rPr>
              <a:t>Chỉ ít hôm, sen đã nở kín hồ. Khi gió về, nhà Ngân thơm ngát.</a:t>
            </a:r>
          </a:p>
          <a:p>
            <a:endParaRPr lang="en-VN" sz="6000" dirty="0">
              <a:latin typeface="UTM Avo" panose="02040603050506020204" pitchFamily="18"/>
            </a:endParaRPr>
          </a:p>
        </p:txBody>
      </p:sp>
      <p:sp>
        <p:nvSpPr>
          <p:cNvPr id="3" name="TextBox 2">
            <a:extLst>
              <a:ext uri="{FF2B5EF4-FFF2-40B4-BE49-F238E27FC236}">
                <a16:creationId xmlns:a16="http://schemas.microsoft.com/office/drawing/2014/main" id="{1246D8AD-820B-CC08-16FD-79687EEECAB5}"/>
              </a:ext>
            </a:extLst>
          </p:cNvPr>
          <p:cNvSpPr txBox="1"/>
          <p:nvPr/>
        </p:nvSpPr>
        <p:spPr>
          <a:xfrm>
            <a:off x="1935480" y="2807058"/>
            <a:ext cx="1371600" cy="861774"/>
          </a:xfrm>
          <a:prstGeom prst="rect">
            <a:avLst/>
          </a:prstGeom>
          <a:noFill/>
        </p:spPr>
        <p:txBody>
          <a:bodyPr wrap="square" rtlCol="0">
            <a:spAutoFit/>
          </a:bodyPr>
          <a:lstStyle/>
          <a:p>
            <a:pPr algn="ctr"/>
            <a:r>
              <a:rPr lang="en-VN" sz="5000" b="1" dirty="0">
                <a:solidFill>
                  <a:srgbClr val="FF0000"/>
                </a:solidFill>
                <a:latin typeface="UTM Avo" panose="02040603050506020204" pitchFamily="18"/>
              </a:rPr>
              <a:t>(1)</a:t>
            </a:r>
          </a:p>
        </p:txBody>
      </p:sp>
      <p:sp>
        <p:nvSpPr>
          <p:cNvPr id="5" name="TextBox 4">
            <a:extLst>
              <a:ext uri="{FF2B5EF4-FFF2-40B4-BE49-F238E27FC236}">
                <a16:creationId xmlns:a16="http://schemas.microsoft.com/office/drawing/2014/main" id="{14839187-3678-0318-451E-A17622A7E01F}"/>
              </a:ext>
            </a:extLst>
          </p:cNvPr>
          <p:cNvSpPr txBox="1"/>
          <p:nvPr/>
        </p:nvSpPr>
        <p:spPr>
          <a:xfrm>
            <a:off x="3307080" y="3907527"/>
            <a:ext cx="1371600" cy="861774"/>
          </a:xfrm>
          <a:prstGeom prst="rect">
            <a:avLst/>
          </a:prstGeom>
          <a:noFill/>
        </p:spPr>
        <p:txBody>
          <a:bodyPr wrap="square" rtlCol="0">
            <a:spAutoFit/>
          </a:bodyPr>
          <a:lstStyle/>
          <a:p>
            <a:pPr algn="ctr"/>
            <a:r>
              <a:rPr lang="en-VN" sz="5000" b="1" dirty="0">
                <a:solidFill>
                  <a:srgbClr val="FF0000"/>
                </a:solidFill>
                <a:latin typeface="UTM Avo" panose="02040603050506020204" pitchFamily="18"/>
              </a:rPr>
              <a:t>(2)</a:t>
            </a:r>
          </a:p>
        </p:txBody>
      </p:sp>
      <p:sp>
        <p:nvSpPr>
          <p:cNvPr id="6" name="TextBox 5">
            <a:extLst>
              <a:ext uri="{FF2B5EF4-FFF2-40B4-BE49-F238E27FC236}">
                <a16:creationId xmlns:a16="http://schemas.microsoft.com/office/drawing/2014/main" id="{81F02C5E-CDA6-4927-CB2F-A49E9D1F9CD7}"/>
              </a:ext>
            </a:extLst>
          </p:cNvPr>
          <p:cNvSpPr txBox="1"/>
          <p:nvPr/>
        </p:nvSpPr>
        <p:spPr>
          <a:xfrm>
            <a:off x="6400800" y="4925000"/>
            <a:ext cx="1371600" cy="861774"/>
          </a:xfrm>
          <a:prstGeom prst="rect">
            <a:avLst/>
          </a:prstGeom>
          <a:noFill/>
        </p:spPr>
        <p:txBody>
          <a:bodyPr wrap="square" rtlCol="0">
            <a:spAutoFit/>
          </a:bodyPr>
          <a:lstStyle/>
          <a:p>
            <a:pPr algn="ctr"/>
            <a:r>
              <a:rPr lang="en-VN" sz="5000" b="1" dirty="0">
                <a:solidFill>
                  <a:srgbClr val="FF0000"/>
                </a:solidFill>
                <a:latin typeface="UTM Avo" panose="02040603050506020204" pitchFamily="18"/>
              </a:rPr>
              <a:t>(3)</a:t>
            </a:r>
          </a:p>
        </p:txBody>
      </p:sp>
      <p:sp>
        <p:nvSpPr>
          <p:cNvPr id="8" name="TextBox 7">
            <a:extLst>
              <a:ext uri="{FF2B5EF4-FFF2-40B4-BE49-F238E27FC236}">
                <a16:creationId xmlns:a16="http://schemas.microsoft.com/office/drawing/2014/main" id="{247B5811-069D-7E67-87CB-98B73293528C}"/>
              </a:ext>
            </a:extLst>
          </p:cNvPr>
          <p:cNvSpPr txBox="1"/>
          <p:nvPr/>
        </p:nvSpPr>
        <p:spPr>
          <a:xfrm>
            <a:off x="441960" y="7048500"/>
            <a:ext cx="1371600" cy="861774"/>
          </a:xfrm>
          <a:prstGeom prst="rect">
            <a:avLst/>
          </a:prstGeom>
          <a:noFill/>
        </p:spPr>
        <p:txBody>
          <a:bodyPr wrap="square" rtlCol="0">
            <a:spAutoFit/>
          </a:bodyPr>
          <a:lstStyle/>
          <a:p>
            <a:pPr algn="ctr"/>
            <a:r>
              <a:rPr lang="en-VN" sz="5000" b="1" dirty="0">
                <a:solidFill>
                  <a:srgbClr val="FF0000"/>
                </a:solidFill>
                <a:latin typeface="UTM Avo" panose="02040603050506020204" pitchFamily="18"/>
              </a:rPr>
              <a:t>(5)</a:t>
            </a:r>
          </a:p>
        </p:txBody>
      </p:sp>
      <p:sp>
        <p:nvSpPr>
          <p:cNvPr id="12" name="TextBox 11">
            <a:extLst>
              <a:ext uri="{FF2B5EF4-FFF2-40B4-BE49-F238E27FC236}">
                <a16:creationId xmlns:a16="http://schemas.microsoft.com/office/drawing/2014/main" id="{3AF9A105-834F-CC7D-1740-6EC5F6A8507B}"/>
              </a:ext>
            </a:extLst>
          </p:cNvPr>
          <p:cNvSpPr txBox="1"/>
          <p:nvPr/>
        </p:nvSpPr>
        <p:spPr>
          <a:xfrm>
            <a:off x="3615160" y="5983662"/>
            <a:ext cx="1371600" cy="861774"/>
          </a:xfrm>
          <a:prstGeom prst="rect">
            <a:avLst/>
          </a:prstGeom>
          <a:noFill/>
        </p:spPr>
        <p:txBody>
          <a:bodyPr wrap="square" rtlCol="0">
            <a:spAutoFit/>
          </a:bodyPr>
          <a:lstStyle/>
          <a:p>
            <a:pPr algn="ctr"/>
            <a:r>
              <a:rPr lang="en-VN" sz="5000" b="1" dirty="0">
                <a:solidFill>
                  <a:srgbClr val="FF0000"/>
                </a:solidFill>
                <a:latin typeface="UTM Avo" panose="02040603050506020204" pitchFamily="18"/>
              </a:rPr>
              <a:t>(4)</a:t>
            </a:r>
          </a:p>
        </p:txBody>
      </p:sp>
      <p:pic>
        <p:nvPicPr>
          <p:cNvPr id="7" name="Picture 6">
            <a:extLst>
              <a:ext uri="{FF2B5EF4-FFF2-40B4-BE49-F238E27FC236}">
                <a16:creationId xmlns:a16="http://schemas.microsoft.com/office/drawing/2014/main" id="{3CE0F798-F43E-76C8-D4D4-2C45C5D1E94F}"/>
              </a:ext>
            </a:extLst>
          </p:cNvPr>
          <p:cNvPicPr>
            <a:picLocks noChangeAspect="1"/>
          </p:cNvPicPr>
          <p:nvPr/>
        </p:nvPicPr>
        <p:blipFill>
          <a:blip r:embed="rId2"/>
          <a:stretch>
            <a:fillRect/>
          </a:stretch>
        </p:blipFill>
        <p:spPr>
          <a:xfrm>
            <a:off x="152400" y="342900"/>
            <a:ext cx="6005080" cy="2139881"/>
          </a:xfrm>
          <a:prstGeom prst="rect">
            <a:avLst/>
          </a:prstGeom>
        </p:spPr>
      </p:pic>
    </p:spTree>
    <p:extLst>
      <p:ext uri="{BB962C8B-B14F-4D97-AF65-F5344CB8AC3E}">
        <p14:creationId xmlns:p14="http://schemas.microsoft.com/office/powerpoint/2010/main" val="1580002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0C22C2C3-232B-179D-41AF-9E8D84DC009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216C169-E6D3-6071-537F-B6919DBB8574}"/>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0A0A3015-8A1A-2AA1-756F-F66038F64272}"/>
              </a:ext>
            </a:extLst>
          </p:cNvPr>
          <p:cNvSpPr txBox="1"/>
          <p:nvPr/>
        </p:nvSpPr>
        <p:spPr>
          <a:xfrm>
            <a:off x="6858000" y="2418016"/>
            <a:ext cx="19050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nhìn</a:t>
            </a:r>
          </a:p>
        </p:txBody>
      </p:sp>
      <p:sp>
        <p:nvSpPr>
          <p:cNvPr id="14" name="TextBox 13">
            <a:extLst>
              <a:ext uri="{FF2B5EF4-FFF2-40B4-BE49-F238E27FC236}">
                <a16:creationId xmlns:a16="http://schemas.microsoft.com/office/drawing/2014/main" id="{92FDF9B8-D0C6-FF52-2F1C-8FED872B79E9}"/>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t</a:t>
            </a:r>
            <a:r>
              <a:rPr lang="en-VN" sz="6000" b="1" dirty="0">
                <a:solidFill>
                  <a:schemeClr val="bg1"/>
                </a:solidFill>
                <a:latin typeface="UTM Avo" panose="02040603050506020204" pitchFamily="18"/>
              </a:rPr>
              <a:t>hịt</a:t>
            </a:r>
          </a:p>
        </p:txBody>
      </p:sp>
      <p:sp>
        <p:nvSpPr>
          <p:cNvPr id="2" name="TextBox 1">
            <a:extLst>
              <a:ext uri="{FF2B5EF4-FFF2-40B4-BE49-F238E27FC236}">
                <a16:creationId xmlns:a16="http://schemas.microsoft.com/office/drawing/2014/main" id="{5C2E5CDE-0833-1695-C7D5-37D05FB585BA}"/>
              </a:ext>
            </a:extLst>
          </p:cNvPr>
          <p:cNvSpPr txBox="1"/>
          <p:nvPr/>
        </p:nvSpPr>
        <p:spPr>
          <a:xfrm>
            <a:off x="800100" y="1859169"/>
            <a:ext cx="16687800" cy="1169551"/>
          </a:xfrm>
          <a:prstGeom prst="rect">
            <a:avLst/>
          </a:prstGeom>
          <a:noFill/>
        </p:spPr>
        <p:txBody>
          <a:bodyPr wrap="square" rtlCol="0">
            <a:spAutoFit/>
          </a:bodyPr>
          <a:lstStyle/>
          <a:p>
            <a:pPr algn="ctr"/>
            <a:r>
              <a:rPr lang="en-VN" sz="7000" b="1" i="1" dirty="0">
                <a:solidFill>
                  <a:srgbClr val="FF2F92"/>
                </a:solidFill>
                <a:latin typeface="UTM Avo" panose="02040603050506020204" pitchFamily="18"/>
              </a:rPr>
              <a:t>Hồ sen</a:t>
            </a:r>
            <a:r>
              <a:rPr lang="vi-VN" sz="7000" dirty="0">
                <a:effectLst/>
                <a:latin typeface="UTM Avo" panose="02040603050506020204" pitchFamily="18"/>
              </a:rPr>
              <a:t> </a:t>
            </a:r>
            <a:endParaRPr lang="en-VN" sz="6000" dirty="0">
              <a:latin typeface="UTM Avo" panose="02040603050506020204" pitchFamily="18"/>
            </a:endParaRPr>
          </a:p>
        </p:txBody>
      </p:sp>
      <p:sp>
        <p:nvSpPr>
          <p:cNvPr id="3" name="TextBox 2">
            <a:extLst>
              <a:ext uri="{FF2B5EF4-FFF2-40B4-BE49-F238E27FC236}">
                <a16:creationId xmlns:a16="http://schemas.microsoft.com/office/drawing/2014/main" id="{605E7BC3-7488-715E-961F-C2F0B893B3CA}"/>
              </a:ext>
            </a:extLst>
          </p:cNvPr>
          <p:cNvSpPr txBox="1"/>
          <p:nvPr/>
        </p:nvSpPr>
        <p:spPr>
          <a:xfrm>
            <a:off x="5676900" y="4105938"/>
            <a:ext cx="13716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nín</a:t>
            </a:r>
          </a:p>
        </p:txBody>
      </p:sp>
      <p:sp>
        <p:nvSpPr>
          <p:cNvPr id="5" name="TextBox 4">
            <a:extLst>
              <a:ext uri="{FF2B5EF4-FFF2-40B4-BE49-F238E27FC236}">
                <a16:creationId xmlns:a16="http://schemas.microsoft.com/office/drawing/2014/main" id="{BCFD2C13-9281-E6C5-CFD5-3AA4F6874D5C}"/>
              </a:ext>
            </a:extLst>
          </p:cNvPr>
          <p:cNvSpPr txBox="1"/>
          <p:nvPr/>
        </p:nvSpPr>
        <p:spPr>
          <a:xfrm>
            <a:off x="3479062" y="5108179"/>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v</a:t>
            </a:r>
            <a:r>
              <a:rPr lang="en-VN" sz="6000" b="1" dirty="0">
                <a:solidFill>
                  <a:schemeClr val="bg1"/>
                </a:solidFill>
                <a:latin typeface="UTM Avo" panose="02040603050506020204" pitchFamily="18"/>
              </a:rPr>
              <a:t>ịt</a:t>
            </a:r>
          </a:p>
        </p:txBody>
      </p:sp>
      <p:sp>
        <p:nvSpPr>
          <p:cNvPr id="6" name="TextBox 5">
            <a:extLst>
              <a:ext uri="{FF2B5EF4-FFF2-40B4-BE49-F238E27FC236}">
                <a16:creationId xmlns:a16="http://schemas.microsoft.com/office/drawing/2014/main" id="{9530EB2E-A99C-3A39-F217-A56A068452B7}"/>
              </a:ext>
            </a:extLst>
          </p:cNvPr>
          <p:cNvSpPr txBox="1"/>
          <p:nvPr/>
        </p:nvSpPr>
        <p:spPr>
          <a:xfrm>
            <a:off x="11506200" y="5121600"/>
            <a:ext cx="1905000" cy="1015663"/>
          </a:xfrm>
          <a:prstGeom prst="rect">
            <a:avLst/>
          </a:prstGeom>
          <a:noFill/>
        </p:spPr>
        <p:txBody>
          <a:bodyPr wrap="square" rtlCol="0">
            <a:spAutoFit/>
          </a:bodyPr>
          <a:lstStyle/>
          <a:p>
            <a:pPr algn="ctr"/>
            <a:r>
              <a:rPr lang="en-VN" sz="6000" b="1" dirty="0">
                <a:solidFill>
                  <a:schemeClr val="bg1"/>
                </a:solidFill>
                <a:latin typeface="UTM Avo" panose="02040603050506020204" pitchFamily="18"/>
              </a:rPr>
              <a:t>hín</a:t>
            </a:r>
          </a:p>
        </p:txBody>
      </p:sp>
      <p:sp>
        <p:nvSpPr>
          <p:cNvPr id="7" name="TextBox 6">
            <a:extLst>
              <a:ext uri="{FF2B5EF4-FFF2-40B4-BE49-F238E27FC236}">
                <a16:creationId xmlns:a16="http://schemas.microsoft.com/office/drawing/2014/main" id="{53B3D1C9-0D1E-0FA1-1DDC-0BC6CC80AE5F}"/>
              </a:ext>
            </a:extLst>
          </p:cNvPr>
          <p:cNvSpPr txBox="1"/>
          <p:nvPr/>
        </p:nvSpPr>
        <p:spPr>
          <a:xfrm>
            <a:off x="1333500" y="1859169"/>
            <a:ext cx="15621000" cy="7478970"/>
          </a:xfrm>
          <a:prstGeom prst="rect">
            <a:avLst/>
          </a:prstGeom>
          <a:noFill/>
        </p:spPr>
        <p:txBody>
          <a:bodyPr wrap="square" rtlCol="0">
            <a:spAutoFit/>
          </a:bodyPr>
          <a:lstStyle/>
          <a:p>
            <a:pPr algn="ctr"/>
            <a:r>
              <a:rPr lang="en-VN" sz="7000" b="1" i="1" dirty="0">
                <a:solidFill>
                  <a:srgbClr val="FF2F92"/>
                </a:solidFill>
                <a:latin typeface="UTM Avo" panose="02040603050506020204" pitchFamily="18"/>
              </a:rPr>
              <a:t>Hồ sen</a:t>
            </a:r>
          </a:p>
          <a:p>
            <a:pPr algn="just"/>
            <a:r>
              <a:rPr lang="en-US" sz="7000" dirty="0">
                <a:effectLst/>
                <a:latin typeface="UTM Avo" panose="02040603050506020204" pitchFamily="18"/>
              </a:rPr>
              <a:t>		</a:t>
            </a:r>
            <a:r>
              <a:rPr lang="vi-VN" sz="7000" dirty="0">
                <a:effectLst/>
                <a:latin typeface="UTM Avo" panose="02040603050506020204" pitchFamily="18"/>
              </a:rPr>
              <a:t>Gần nhà Ngân có hồ sen đẹp lắm. </a:t>
            </a:r>
            <a:r>
              <a:rPr lang="en-US" sz="7000" dirty="0">
                <a:effectLst/>
                <a:latin typeface="UTM Avo" panose="02040603050506020204" pitchFamily="18"/>
              </a:rPr>
              <a:t>  </a:t>
            </a:r>
            <a:r>
              <a:rPr lang="vi-VN" sz="7000" dirty="0">
                <a:effectLst/>
                <a:latin typeface="UTM Avo" panose="02040603050506020204" pitchFamily="18"/>
              </a:rPr>
              <a:t>Từ cửa sổ, Ngân có thể nhìn rõ mặt hồ. </a:t>
            </a:r>
            <a:r>
              <a:rPr lang="en-US" sz="7000" dirty="0">
                <a:effectLst/>
                <a:latin typeface="UTM Avo" panose="02040603050506020204" pitchFamily="18"/>
              </a:rPr>
              <a:t>  </a:t>
            </a:r>
            <a:r>
              <a:rPr lang="vi-VN" sz="7000" dirty="0">
                <a:effectLst/>
                <a:latin typeface="UTM Avo" panose="02040603050506020204" pitchFamily="18"/>
              </a:rPr>
              <a:t>Mùa hè đến, sen ra búp.</a:t>
            </a:r>
            <a:r>
              <a:rPr lang="en-US" sz="7000" dirty="0">
                <a:effectLst/>
                <a:latin typeface="UTM Avo" panose="02040603050506020204" pitchFamily="18"/>
              </a:rPr>
              <a:t>     </a:t>
            </a:r>
            <a:r>
              <a:rPr lang="vi-VN" sz="7000" dirty="0">
                <a:effectLst/>
                <a:latin typeface="UTM Avo" panose="02040603050506020204" pitchFamily="18"/>
              </a:rPr>
              <a:t>Chỉ ít hôm, sen đã nở kín hồ. Khi gió về, nhà Ngân thơm ngát.</a:t>
            </a:r>
          </a:p>
          <a:p>
            <a:endParaRPr lang="en-VN" sz="6000" dirty="0">
              <a:latin typeface="UTM Avo" panose="02040603050506020204" pitchFamily="18"/>
            </a:endParaRPr>
          </a:p>
        </p:txBody>
      </p:sp>
      <p:sp>
        <p:nvSpPr>
          <p:cNvPr id="8" name="TextBox 7">
            <a:extLst>
              <a:ext uri="{FF2B5EF4-FFF2-40B4-BE49-F238E27FC236}">
                <a16:creationId xmlns:a16="http://schemas.microsoft.com/office/drawing/2014/main" id="{7981799C-B4C4-87E6-7EC5-C06FDB0A4F51}"/>
              </a:ext>
            </a:extLst>
          </p:cNvPr>
          <p:cNvSpPr txBox="1"/>
          <p:nvPr/>
        </p:nvSpPr>
        <p:spPr>
          <a:xfrm>
            <a:off x="1744980" y="3080602"/>
            <a:ext cx="1371600" cy="861774"/>
          </a:xfrm>
          <a:prstGeom prst="rect">
            <a:avLst/>
          </a:prstGeom>
          <a:noFill/>
        </p:spPr>
        <p:txBody>
          <a:bodyPr wrap="square" rtlCol="0">
            <a:spAutoFit/>
          </a:bodyPr>
          <a:lstStyle/>
          <a:p>
            <a:pPr algn="ctr"/>
            <a:r>
              <a:rPr lang="en-VN" sz="5000" b="1" dirty="0">
                <a:solidFill>
                  <a:srgbClr val="FF0000"/>
                </a:solidFill>
                <a:latin typeface="UTM Avo" panose="02040603050506020204" pitchFamily="18"/>
              </a:rPr>
              <a:t>(1)</a:t>
            </a:r>
          </a:p>
        </p:txBody>
      </p:sp>
      <p:sp>
        <p:nvSpPr>
          <p:cNvPr id="9" name="TextBox 8">
            <a:extLst>
              <a:ext uri="{FF2B5EF4-FFF2-40B4-BE49-F238E27FC236}">
                <a16:creationId xmlns:a16="http://schemas.microsoft.com/office/drawing/2014/main" id="{657222B0-7A6D-A9D1-1B8D-0BC8E432BBAA}"/>
              </a:ext>
            </a:extLst>
          </p:cNvPr>
          <p:cNvSpPr txBox="1"/>
          <p:nvPr/>
        </p:nvSpPr>
        <p:spPr>
          <a:xfrm>
            <a:off x="3116580" y="4181071"/>
            <a:ext cx="1371600" cy="861774"/>
          </a:xfrm>
          <a:prstGeom prst="rect">
            <a:avLst/>
          </a:prstGeom>
          <a:noFill/>
        </p:spPr>
        <p:txBody>
          <a:bodyPr wrap="square" rtlCol="0">
            <a:spAutoFit/>
          </a:bodyPr>
          <a:lstStyle/>
          <a:p>
            <a:pPr algn="ctr"/>
            <a:r>
              <a:rPr lang="en-VN" sz="5000" b="1" dirty="0">
                <a:solidFill>
                  <a:srgbClr val="FF0000"/>
                </a:solidFill>
                <a:latin typeface="UTM Avo" panose="02040603050506020204" pitchFamily="18"/>
              </a:rPr>
              <a:t>(2)</a:t>
            </a:r>
          </a:p>
        </p:txBody>
      </p:sp>
      <p:sp>
        <p:nvSpPr>
          <p:cNvPr id="12" name="TextBox 11">
            <a:extLst>
              <a:ext uri="{FF2B5EF4-FFF2-40B4-BE49-F238E27FC236}">
                <a16:creationId xmlns:a16="http://schemas.microsoft.com/office/drawing/2014/main" id="{3A7B31D3-5BC9-A66A-B317-9B63620AEA01}"/>
              </a:ext>
            </a:extLst>
          </p:cNvPr>
          <p:cNvSpPr txBox="1"/>
          <p:nvPr/>
        </p:nvSpPr>
        <p:spPr>
          <a:xfrm>
            <a:off x="6210300" y="5198544"/>
            <a:ext cx="1371600" cy="861774"/>
          </a:xfrm>
          <a:prstGeom prst="rect">
            <a:avLst/>
          </a:prstGeom>
          <a:noFill/>
        </p:spPr>
        <p:txBody>
          <a:bodyPr wrap="square" rtlCol="0">
            <a:spAutoFit/>
          </a:bodyPr>
          <a:lstStyle/>
          <a:p>
            <a:pPr algn="ctr"/>
            <a:r>
              <a:rPr lang="en-VN" sz="5000" b="1" dirty="0">
                <a:solidFill>
                  <a:srgbClr val="FF0000"/>
                </a:solidFill>
                <a:latin typeface="UTM Avo" panose="02040603050506020204" pitchFamily="18"/>
              </a:rPr>
              <a:t>(3)</a:t>
            </a:r>
          </a:p>
        </p:txBody>
      </p:sp>
      <p:sp>
        <p:nvSpPr>
          <p:cNvPr id="18" name="TextBox 17">
            <a:extLst>
              <a:ext uri="{FF2B5EF4-FFF2-40B4-BE49-F238E27FC236}">
                <a16:creationId xmlns:a16="http://schemas.microsoft.com/office/drawing/2014/main" id="{410FC0B4-3B08-36A2-2AEE-A83C7ECFAA00}"/>
              </a:ext>
            </a:extLst>
          </p:cNvPr>
          <p:cNvSpPr txBox="1"/>
          <p:nvPr/>
        </p:nvSpPr>
        <p:spPr>
          <a:xfrm>
            <a:off x="251460" y="7322044"/>
            <a:ext cx="1371600" cy="861774"/>
          </a:xfrm>
          <a:prstGeom prst="rect">
            <a:avLst/>
          </a:prstGeom>
          <a:noFill/>
        </p:spPr>
        <p:txBody>
          <a:bodyPr wrap="square" rtlCol="0">
            <a:spAutoFit/>
          </a:bodyPr>
          <a:lstStyle/>
          <a:p>
            <a:pPr algn="ctr"/>
            <a:r>
              <a:rPr lang="en-VN" sz="5000" b="1" dirty="0">
                <a:solidFill>
                  <a:srgbClr val="FF0000"/>
                </a:solidFill>
                <a:latin typeface="UTM Avo" panose="02040603050506020204" pitchFamily="18"/>
              </a:rPr>
              <a:t>(5)</a:t>
            </a:r>
          </a:p>
        </p:txBody>
      </p:sp>
      <p:sp>
        <p:nvSpPr>
          <p:cNvPr id="23" name="TextBox 22">
            <a:extLst>
              <a:ext uri="{FF2B5EF4-FFF2-40B4-BE49-F238E27FC236}">
                <a16:creationId xmlns:a16="http://schemas.microsoft.com/office/drawing/2014/main" id="{CF910BBB-EFCE-0E00-6225-5A4552632972}"/>
              </a:ext>
            </a:extLst>
          </p:cNvPr>
          <p:cNvSpPr txBox="1"/>
          <p:nvPr/>
        </p:nvSpPr>
        <p:spPr>
          <a:xfrm>
            <a:off x="3424660" y="6257206"/>
            <a:ext cx="1371600" cy="861774"/>
          </a:xfrm>
          <a:prstGeom prst="rect">
            <a:avLst/>
          </a:prstGeom>
          <a:noFill/>
        </p:spPr>
        <p:txBody>
          <a:bodyPr wrap="square" rtlCol="0">
            <a:spAutoFit/>
          </a:bodyPr>
          <a:lstStyle/>
          <a:p>
            <a:pPr algn="ctr"/>
            <a:r>
              <a:rPr lang="en-VN" sz="5000" b="1" dirty="0">
                <a:solidFill>
                  <a:srgbClr val="FF0000"/>
                </a:solidFill>
                <a:latin typeface="UTM Avo" panose="02040603050506020204" pitchFamily="18"/>
              </a:rPr>
              <a:t>(4)</a:t>
            </a:r>
          </a:p>
        </p:txBody>
      </p:sp>
      <p:pic>
        <p:nvPicPr>
          <p:cNvPr id="10" name="Picture 9">
            <a:extLst>
              <a:ext uri="{FF2B5EF4-FFF2-40B4-BE49-F238E27FC236}">
                <a16:creationId xmlns:a16="http://schemas.microsoft.com/office/drawing/2014/main" id="{03E4C5AE-944B-CF49-BFCE-AFA798EE6BAA}"/>
              </a:ext>
            </a:extLst>
          </p:cNvPr>
          <p:cNvPicPr>
            <a:picLocks noChangeAspect="1"/>
          </p:cNvPicPr>
          <p:nvPr/>
        </p:nvPicPr>
        <p:blipFill>
          <a:blip r:embed="rId2"/>
          <a:stretch>
            <a:fillRect/>
          </a:stretch>
        </p:blipFill>
        <p:spPr>
          <a:xfrm>
            <a:off x="-62511" y="317511"/>
            <a:ext cx="17893311" cy="2139881"/>
          </a:xfrm>
          <a:prstGeom prst="rect">
            <a:avLst/>
          </a:prstGeom>
        </p:spPr>
      </p:pic>
    </p:spTree>
    <p:extLst>
      <p:ext uri="{BB962C8B-B14F-4D97-AF65-F5344CB8AC3E}">
        <p14:creationId xmlns:p14="http://schemas.microsoft.com/office/powerpoint/2010/main" val="371228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630F9024-6EC1-51E1-245D-897FDA9F609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083E164-5E81-C97D-BB1C-ACFB7D9EA7D8}"/>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F2A48A7B-247F-98EE-5172-5B976B8887BE}"/>
              </a:ext>
            </a:extLst>
          </p:cNvPr>
          <p:cNvSpPr txBox="1"/>
          <p:nvPr/>
        </p:nvSpPr>
        <p:spPr>
          <a:xfrm>
            <a:off x="5867400" y="3832394"/>
            <a:ext cx="13716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nín</a:t>
            </a:r>
          </a:p>
        </p:txBody>
      </p:sp>
      <p:sp>
        <p:nvSpPr>
          <p:cNvPr id="11" name="TextBox 10">
            <a:extLst>
              <a:ext uri="{FF2B5EF4-FFF2-40B4-BE49-F238E27FC236}">
                <a16:creationId xmlns:a16="http://schemas.microsoft.com/office/drawing/2014/main" id="{FE2B4DB9-6014-2E05-ABE4-168FA7B3AC7C}"/>
              </a:ext>
            </a:extLst>
          </p:cNvPr>
          <p:cNvSpPr txBox="1"/>
          <p:nvPr/>
        </p:nvSpPr>
        <p:spPr>
          <a:xfrm>
            <a:off x="6858000" y="2418016"/>
            <a:ext cx="19050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nhìn</a:t>
            </a:r>
          </a:p>
        </p:txBody>
      </p:sp>
      <p:sp>
        <p:nvSpPr>
          <p:cNvPr id="14" name="TextBox 13">
            <a:extLst>
              <a:ext uri="{FF2B5EF4-FFF2-40B4-BE49-F238E27FC236}">
                <a16:creationId xmlns:a16="http://schemas.microsoft.com/office/drawing/2014/main" id="{F1E59C33-6C3B-10F7-1FD0-1C8F99E03413}"/>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t</a:t>
            </a:r>
            <a:r>
              <a:rPr lang="en-VN" sz="6000" b="1" dirty="0">
                <a:solidFill>
                  <a:schemeClr val="bg1"/>
                </a:solidFill>
                <a:latin typeface="UTM Avo" panose="02040603050506020204" pitchFamily="18"/>
              </a:rPr>
              <a:t>hịt</a:t>
            </a:r>
          </a:p>
        </p:txBody>
      </p:sp>
      <p:sp>
        <p:nvSpPr>
          <p:cNvPr id="16" name="TextBox 15">
            <a:extLst>
              <a:ext uri="{FF2B5EF4-FFF2-40B4-BE49-F238E27FC236}">
                <a16:creationId xmlns:a16="http://schemas.microsoft.com/office/drawing/2014/main" id="{4A6D59A0-F67D-0EF3-E892-B15E80B98AFE}"/>
              </a:ext>
            </a:extLst>
          </p:cNvPr>
          <p:cNvSpPr txBox="1"/>
          <p:nvPr/>
        </p:nvSpPr>
        <p:spPr>
          <a:xfrm>
            <a:off x="3669562" y="483463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v</a:t>
            </a:r>
            <a:r>
              <a:rPr lang="en-VN" sz="6000" b="1" dirty="0">
                <a:solidFill>
                  <a:schemeClr val="bg1"/>
                </a:solidFill>
                <a:latin typeface="UTM Avo" panose="02040603050506020204" pitchFamily="18"/>
              </a:rPr>
              <a:t>ịt</a:t>
            </a:r>
          </a:p>
        </p:txBody>
      </p:sp>
      <p:sp>
        <p:nvSpPr>
          <p:cNvPr id="17" name="TextBox 16">
            <a:extLst>
              <a:ext uri="{FF2B5EF4-FFF2-40B4-BE49-F238E27FC236}">
                <a16:creationId xmlns:a16="http://schemas.microsoft.com/office/drawing/2014/main" id="{80523A33-61DE-3EFA-9D25-280F97BF1AE6}"/>
              </a:ext>
            </a:extLst>
          </p:cNvPr>
          <p:cNvSpPr txBox="1"/>
          <p:nvPr/>
        </p:nvSpPr>
        <p:spPr>
          <a:xfrm>
            <a:off x="11696700" y="4848056"/>
            <a:ext cx="1905000" cy="1015663"/>
          </a:xfrm>
          <a:prstGeom prst="rect">
            <a:avLst/>
          </a:prstGeom>
          <a:noFill/>
        </p:spPr>
        <p:txBody>
          <a:bodyPr wrap="square" rtlCol="0">
            <a:spAutoFit/>
          </a:bodyPr>
          <a:lstStyle/>
          <a:p>
            <a:pPr algn="ctr"/>
            <a:r>
              <a:rPr lang="en-VN" sz="6000" b="1" dirty="0">
                <a:solidFill>
                  <a:schemeClr val="bg1"/>
                </a:solidFill>
                <a:latin typeface="UTM Avo" panose="02040603050506020204" pitchFamily="18"/>
              </a:rPr>
              <a:t>hín</a:t>
            </a:r>
          </a:p>
        </p:txBody>
      </p:sp>
      <p:sp>
        <p:nvSpPr>
          <p:cNvPr id="2" name="TextBox 1">
            <a:extLst>
              <a:ext uri="{FF2B5EF4-FFF2-40B4-BE49-F238E27FC236}">
                <a16:creationId xmlns:a16="http://schemas.microsoft.com/office/drawing/2014/main" id="{3F89C90C-D93D-6250-A653-3C532D4AA50F}"/>
              </a:ext>
            </a:extLst>
          </p:cNvPr>
          <p:cNvSpPr txBox="1"/>
          <p:nvPr/>
        </p:nvSpPr>
        <p:spPr>
          <a:xfrm>
            <a:off x="894907" y="1866900"/>
            <a:ext cx="16687800" cy="7478970"/>
          </a:xfrm>
          <a:prstGeom prst="rect">
            <a:avLst/>
          </a:prstGeom>
          <a:noFill/>
        </p:spPr>
        <p:txBody>
          <a:bodyPr wrap="square" rtlCol="0">
            <a:spAutoFit/>
          </a:bodyPr>
          <a:lstStyle/>
          <a:p>
            <a:pPr algn="ctr"/>
            <a:r>
              <a:rPr lang="en-VN" sz="7000" b="1" i="1" dirty="0">
                <a:solidFill>
                  <a:srgbClr val="FF2F92"/>
                </a:solidFill>
                <a:latin typeface="UTM Avo" panose="02040603050506020204" pitchFamily="18"/>
              </a:rPr>
              <a:t>Hồ sen</a:t>
            </a:r>
          </a:p>
          <a:p>
            <a:pPr algn="just"/>
            <a:r>
              <a:rPr lang="en-US" sz="7000" dirty="0">
                <a:effectLst/>
                <a:latin typeface="UTM Avo" panose="02040603050506020204" pitchFamily="18"/>
              </a:rPr>
              <a:t>	</a:t>
            </a:r>
            <a:r>
              <a:rPr lang="vi-VN" sz="7000" dirty="0">
                <a:effectLst/>
                <a:latin typeface="UTM Avo" panose="02040603050506020204" pitchFamily="18"/>
              </a:rPr>
              <a:t>Gần nhà Ngân có hồ sen đẹp lắm. Từ cửa sổ, Ngân có thể nhìn rõ mặt hồ. Mùa hè đến, sen ra búp. Chỉ ít hôm, sen đã nở kín hồ. Khi gió về, nhà Ngân thơm ngát.</a:t>
            </a:r>
          </a:p>
          <a:p>
            <a:endParaRPr lang="en-VN" sz="6000" dirty="0">
              <a:latin typeface="UTM Avo" panose="02040603050506020204" pitchFamily="18"/>
            </a:endParaRPr>
          </a:p>
        </p:txBody>
      </p:sp>
      <p:pic>
        <p:nvPicPr>
          <p:cNvPr id="3" name="Picture 2">
            <a:extLst>
              <a:ext uri="{FF2B5EF4-FFF2-40B4-BE49-F238E27FC236}">
                <a16:creationId xmlns:a16="http://schemas.microsoft.com/office/drawing/2014/main" id="{286FB661-E4E9-7601-6C0D-766E37F6630D}"/>
              </a:ext>
            </a:extLst>
          </p:cNvPr>
          <p:cNvPicPr>
            <a:picLocks noChangeAspect="1"/>
          </p:cNvPicPr>
          <p:nvPr/>
        </p:nvPicPr>
        <p:blipFill>
          <a:blip r:embed="rId2"/>
          <a:stretch>
            <a:fillRect/>
          </a:stretch>
        </p:blipFill>
        <p:spPr>
          <a:xfrm>
            <a:off x="152400" y="306709"/>
            <a:ext cx="8004742" cy="2139881"/>
          </a:xfrm>
          <a:prstGeom prst="rect">
            <a:avLst/>
          </a:prstGeom>
        </p:spPr>
      </p:pic>
    </p:spTree>
    <p:extLst>
      <p:ext uri="{BB962C8B-B14F-4D97-AF65-F5344CB8AC3E}">
        <p14:creationId xmlns:p14="http://schemas.microsoft.com/office/powerpoint/2010/main" val="265923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p:cNvGrpSpPr/>
        <p:nvPr/>
      </p:nvGrpSpPr>
      <p:grpSpPr>
        <a:xfrm>
          <a:off x="0" y="0"/>
          <a:ext cx="0" cy="0"/>
          <a:chOff x="0" y="0"/>
          <a:chExt cx="0" cy="0"/>
        </a:xfrm>
      </p:grpSpPr>
      <p:grpSp>
        <p:nvGrpSpPr>
          <p:cNvPr id="2" name="Group 2"/>
          <p:cNvGrpSpPr/>
          <p:nvPr/>
        </p:nvGrpSpPr>
        <p:grpSpPr>
          <a:xfrm>
            <a:off x="-1571075" y="-257463"/>
            <a:ext cx="14101814" cy="10856364"/>
            <a:chOff x="0" y="0"/>
            <a:chExt cx="3714058" cy="2859289"/>
          </a:xfrm>
        </p:grpSpPr>
        <p:sp>
          <p:nvSpPr>
            <p:cNvPr id="3" name="Freeform 3"/>
            <p:cNvSpPr/>
            <p:nvPr/>
          </p:nvSpPr>
          <p:spPr>
            <a:xfrm>
              <a:off x="0" y="0"/>
              <a:ext cx="3714058" cy="2859289"/>
            </a:xfrm>
            <a:custGeom>
              <a:avLst/>
              <a:gdLst/>
              <a:ahLst/>
              <a:cxnLst/>
              <a:rect l="l" t="t" r="r" b="b"/>
              <a:pathLst>
                <a:path w="3714058" h="2859289">
                  <a:moveTo>
                    <a:pt x="0" y="0"/>
                  </a:moveTo>
                  <a:lnTo>
                    <a:pt x="3714058" y="0"/>
                  </a:lnTo>
                  <a:lnTo>
                    <a:pt x="3714058" y="2859289"/>
                  </a:lnTo>
                  <a:lnTo>
                    <a:pt x="0" y="2859289"/>
                  </a:lnTo>
                  <a:close/>
                </a:path>
              </a:pathLst>
            </a:custGeom>
            <a:solidFill>
              <a:srgbClr val="FFFFFF"/>
            </a:solidFill>
          </p:spPr>
          <p:txBody>
            <a:bodyPr/>
            <a:lstStyle/>
            <a:p>
              <a:endParaRPr lang="en-US"/>
            </a:p>
          </p:txBody>
        </p:sp>
        <p:sp>
          <p:nvSpPr>
            <p:cNvPr id="4" name="TextBox 4"/>
            <p:cNvSpPr txBox="1"/>
            <p:nvPr/>
          </p:nvSpPr>
          <p:spPr>
            <a:xfrm>
              <a:off x="0" y="-38100"/>
              <a:ext cx="3714058" cy="2897389"/>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9694333" y="1897988"/>
            <a:ext cx="8305800" cy="6400800"/>
          </a:xfrm>
          <a:custGeom>
            <a:avLst/>
            <a:gdLst/>
            <a:ahLst/>
            <a:cxnLst/>
            <a:rect l="l" t="t" r="r" b="b"/>
            <a:pathLst>
              <a:path w="10188830" h="6966612">
                <a:moveTo>
                  <a:pt x="0" y="0"/>
                </a:moveTo>
                <a:lnTo>
                  <a:pt x="10188830" y="0"/>
                </a:lnTo>
                <a:lnTo>
                  <a:pt x="10188830" y="6966612"/>
                </a:lnTo>
                <a:lnTo>
                  <a:pt x="0" y="6966612"/>
                </a:lnTo>
                <a:lnTo>
                  <a:pt x="0" y="0"/>
                </a:lnTo>
                <a:close/>
              </a:path>
            </a:pathLst>
          </a:custGeom>
          <a:blipFill>
            <a:blip r:embed="rId2"/>
            <a:stretch>
              <a:fillRect/>
            </a:stretch>
          </a:blipFill>
        </p:spPr>
        <p:txBody>
          <a:bodyPr/>
          <a:lstStyle/>
          <a:p>
            <a:endParaRPr lang="en-US"/>
          </a:p>
        </p:txBody>
      </p:sp>
      <p:pic>
        <p:nvPicPr>
          <p:cNvPr id="11" name="Picture 10">
            <a:extLst>
              <a:ext uri="{FF2B5EF4-FFF2-40B4-BE49-F238E27FC236}">
                <a16:creationId xmlns:a16="http://schemas.microsoft.com/office/drawing/2014/main" id="{7AD958D9-2A4B-D90B-EA15-44DABFFCA0AF}"/>
              </a:ext>
            </a:extLst>
          </p:cNvPr>
          <p:cNvPicPr>
            <a:picLocks noChangeAspect="1"/>
          </p:cNvPicPr>
          <p:nvPr/>
        </p:nvPicPr>
        <p:blipFill>
          <a:blip r:embed="rId3"/>
          <a:stretch>
            <a:fillRect/>
          </a:stretch>
        </p:blipFill>
        <p:spPr>
          <a:xfrm>
            <a:off x="550332" y="2178377"/>
            <a:ext cx="8593668" cy="58400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50E036AA-8833-01F7-D5BF-17E96B0ABC1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54EB125-B41D-0B66-40F8-F05B6F92FBAF}"/>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DC269AD8-DBE2-4044-5DFD-507A343CF37C}"/>
              </a:ext>
            </a:extLst>
          </p:cNvPr>
          <p:cNvSpPr txBox="1"/>
          <p:nvPr/>
        </p:nvSpPr>
        <p:spPr>
          <a:xfrm>
            <a:off x="5867400" y="3832394"/>
            <a:ext cx="13716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nín</a:t>
            </a:r>
          </a:p>
        </p:txBody>
      </p:sp>
      <p:sp>
        <p:nvSpPr>
          <p:cNvPr id="11" name="TextBox 10">
            <a:extLst>
              <a:ext uri="{FF2B5EF4-FFF2-40B4-BE49-F238E27FC236}">
                <a16:creationId xmlns:a16="http://schemas.microsoft.com/office/drawing/2014/main" id="{5F6BFD5D-4C92-8B15-375D-4F0FB12FE061}"/>
              </a:ext>
            </a:extLst>
          </p:cNvPr>
          <p:cNvSpPr txBox="1"/>
          <p:nvPr/>
        </p:nvSpPr>
        <p:spPr>
          <a:xfrm>
            <a:off x="6858000" y="2418016"/>
            <a:ext cx="1905000" cy="1015663"/>
          </a:xfrm>
          <a:prstGeom prst="rect">
            <a:avLst/>
          </a:prstGeom>
          <a:noFill/>
        </p:spPr>
        <p:txBody>
          <a:bodyPr wrap="square" rtlCol="0">
            <a:spAutoFit/>
          </a:bodyPr>
          <a:lstStyle/>
          <a:p>
            <a:r>
              <a:rPr lang="en-VN" sz="6000" b="1" dirty="0">
                <a:solidFill>
                  <a:schemeClr val="bg1"/>
                </a:solidFill>
                <a:latin typeface="UTM Avo" panose="02040603050506020204" pitchFamily="18"/>
              </a:rPr>
              <a:t>nhìn</a:t>
            </a:r>
          </a:p>
        </p:txBody>
      </p:sp>
      <p:sp>
        <p:nvSpPr>
          <p:cNvPr id="14" name="TextBox 13">
            <a:extLst>
              <a:ext uri="{FF2B5EF4-FFF2-40B4-BE49-F238E27FC236}">
                <a16:creationId xmlns:a16="http://schemas.microsoft.com/office/drawing/2014/main" id="{D8442D3D-0958-A631-E7A7-2A4380789103}"/>
              </a:ext>
            </a:extLst>
          </p:cNvPr>
          <p:cNvSpPr txBox="1"/>
          <p:nvPr/>
        </p:nvSpPr>
        <p:spPr>
          <a:xfrm>
            <a:off x="10287000" y="241801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t</a:t>
            </a:r>
            <a:r>
              <a:rPr lang="en-VN" sz="6000" b="1" dirty="0">
                <a:solidFill>
                  <a:schemeClr val="bg1"/>
                </a:solidFill>
                <a:latin typeface="UTM Avo" panose="02040603050506020204" pitchFamily="18"/>
              </a:rPr>
              <a:t>hịt</a:t>
            </a:r>
          </a:p>
        </p:txBody>
      </p:sp>
      <p:sp>
        <p:nvSpPr>
          <p:cNvPr id="16" name="TextBox 15">
            <a:extLst>
              <a:ext uri="{FF2B5EF4-FFF2-40B4-BE49-F238E27FC236}">
                <a16:creationId xmlns:a16="http://schemas.microsoft.com/office/drawing/2014/main" id="{BB3B8C63-9235-CCFF-835C-1DD5C6446C93}"/>
              </a:ext>
            </a:extLst>
          </p:cNvPr>
          <p:cNvSpPr txBox="1"/>
          <p:nvPr/>
        </p:nvSpPr>
        <p:spPr>
          <a:xfrm>
            <a:off x="3669562" y="4834635"/>
            <a:ext cx="1905000" cy="1015663"/>
          </a:xfrm>
          <a:prstGeom prst="rect">
            <a:avLst/>
          </a:prstGeom>
          <a:noFill/>
        </p:spPr>
        <p:txBody>
          <a:bodyPr wrap="square" rtlCol="0">
            <a:spAutoFit/>
          </a:bodyPr>
          <a:lstStyle/>
          <a:p>
            <a:pPr algn="ctr"/>
            <a:r>
              <a:rPr lang="en-US" sz="6000" b="1" dirty="0">
                <a:solidFill>
                  <a:schemeClr val="bg1"/>
                </a:solidFill>
                <a:latin typeface="UTM Avo" panose="02040603050506020204" pitchFamily="18"/>
              </a:rPr>
              <a:t>v</a:t>
            </a:r>
            <a:r>
              <a:rPr lang="en-VN" sz="6000" b="1" dirty="0">
                <a:solidFill>
                  <a:schemeClr val="bg1"/>
                </a:solidFill>
                <a:latin typeface="UTM Avo" panose="02040603050506020204" pitchFamily="18"/>
              </a:rPr>
              <a:t>ịt</a:t>
            </a:r>
          </a:p>
        </p:txBody>
      </p:sp>
      <p:sp>
        <p:nvSpPr>
          <p:cNvPr id="17" name="TextBox 16">
            <a:extLst>
              <a:ext uri="{FF2B5EF4-FFF2-40B4-BE49-F238E27FC236}">
                <a16:creationId xmlns:a16="http://schemas.microsoft.com/office/drawing/2014/main" id="{DBEAC873-7657-EBBF-4E07-A08AE0D852E9}"/>
              </a:ext>
            </a:extLst>
          </p:cNvPr>
          <p:cNvSpPr txBox="1"/>
          <p:nvPr/>
        </p:nvSpPr>
        <p:spPr>
          <a:xfrm>
            <a:off x="11696700" y="4848056"/>
            <a:ext cx="1905000" cy="1015663"/>
          </a:xfrm>
          <a:prstGeom prst="rect">
            <a:avLst/>
          </a:prstGeom>
          <a:noFill/>
        </p:spPr>
        <p:txBody>
          <a:bodyPr wrap="square" rtlCol="0">
            <a:spAutoFit/>
          </a:bodyPr>
          <a:lstStyle/>
          <a:p>
            <a:pPr algn="ctr"/>
            <a:r>
              <a:rPr lang="en-VN" sz="6000" b="1" dirty="0">
                <a:solidFill>
                  <a:schemeClr val="bg1"/>
                </a:solidFill>
                <a:latin typeface="UTM Avo" panose="02040603050506020204" pitchFamily="18"/>
              </a:rPr>
              <a:t>hín</a:t>
            </a:r>
          </a:p>
        </p:txBody>
      </p:sp>
      <p:sp>
        <p:nvSpPr>
          <p:cNvPr id="3" name="TextBox 2">
            <a:extLst>
              <a:ext uri="{FF2B5EF4-FFF2-40B4-BE49-F238E27FC236}">
                <a16:creationId xmlns:a16="http://schemas.microsoft.com/office/drawing/2014/main" id="{9CB49C69-78F3-56AF-3BFA-2D7A0E2FAFD7}"/>
              </a:ext>
            </a:extLst>
          </p:cNvPr>
          <p:cNvSpPr txBox="1"/>
          <p:nvPr/>
        </p:nvSpPr>
        <p:spPr>
          <a:xfrm>
            <a:off x="900223" y="3402666"/>
            <a:ext cx="8640017" cy="2308324"/>
          </a:xfrm>
          <a:prstGeom prst="rect">
            <a:avLst/>
          </a:prstGeom>
          <a:solidFill>
            <a:schemeClr val="accent6">
              <a:lumMod val="40000"/>
              <a:lumOff val="60000"/>
            </a:schemeClr>
          </a:solidFill>
        </p:spPr>
        <p:txBody>
          <a:bodyPr wrap="square" rtlCol="0">
            <a:spAutoFit/>
          </a:bodyPr>
          <a:lstStyle/>
          <a:p>
            <a:r>
              <a:rPr lang="en-US" sz="7200" dirty="0">
                <a:latin typeface="UTM Avo" panose="02040603050506020204" pitchFamily="18"/>
              </a:rPr>
              <a:t>a) </a:t>
            </a:r>
            <a:r>
              <a:rPr lang="en-VN" sz="7200" dirty="0">
                <a:latin typeface="UTM Avo" panose="02040603050506020204" pitchFamily="18"/>
              </a:rPr>
              <a:t>Gần nhà ngân có hồ cá đẹp lắm</a:t>
            </a:r>
            <a:r>
              <a:rPr lang="en-US" sz="7200" dirty="0">
                <a:latin typeface="UTM Avo" panose="02040603050506020204" pitchFamily="18"/>
              </a:rPr>
              <a:t>.</a:t>
            </a:r>
            <a:endParaRPr lang="en-VN" sz="7200" dirty="0">
              <a:latin typeface="UTM Avo" panose="02040603050506020204" pitchFamily="18"/>
            </a:endParaRPr>
          </a:p>
        </p:txBody>
      </p:sp>
      <p:sp>
        <p:nvSpPr>
          <p:cNvPr id="5" name="TextBox 4">
            <a:extLst>
              <a:ext uri="{FF2B5EF4-FFF2-40B4-BE49-F238E27FC236}">
                <a16:creationId xmlns:a16="http://schemas.microsoft.com/office/drawing/2014/main" id="{0BDEABFF-A020-F5F0-E191-9AB96F849E6D}"/>
              </a:ext>
            </a:extLst>
          </p:cNvPr>
          <p:cNvSpPr txBox="1"/>
          <p:nvPr/>
        </p:nvSpPr>
        <p:spPr>
          <a:xfrm>
            <a:off x="884983" y="6417244"/>
            <a:ext cx="8640017" cy="2308324"/>
          </a:xfrm>
          <a:prstGeom prst="rect">
            <a:avLst/>
          </a:prstGeom>
          <a:solidFill>
            <a:schemeClr val="accent6">
              <a:lumMod val="40000"/>
              <a:lumOff val="60000"/>
            </a:schemeClr>
          </a:solidFill>
        </p:spPr>
        <p:txBody>
          <a:bodyPr wrap="square" rtlCol="0">
            <a:spAutoFit/>
          </a:bodyPr>
          <a:lstStyle/>
          <a:p>
            <a:r>
              <a:rPr lang="en-US" sz="7200" dirty="0">
                <a:latin typeface="UTM Avo" panose="02040603050506020204" pitchFamily="18"/>
              </a:rPr>
              <a:t>b) </a:t>
            </a:r>
            <a:r>
              <a:rPr lang="en-VN" sz="7200" dirty="0">
                <a:latin typeface="UTM Avo" panose="02040603050506020204" pitchFamily="18"/>
              </a:rPr>
              <a:t>Mùa hè sen nở kín hồ</a:t>
            </a:r>
            <a:r>
              <a:rPr lang="en-US" sz="7200" dirty="0">
                <a:latin typeface="UTM Avo" panose="02040603050506020204" pitchFamily="18"/>
              </a:rPr>
              <a:t>.</a:t>
            </a:r>
            <a:endParaRPr lang="en-VN" sz="7200" dirty="0">
              <a:latin typeface="UTM Avo" panose="02040603050506020204" pitchFamily="18"/>
            </a:endParaRPr>
          </a:p>
        </p:txBody>
      </p:sp>
      <p:sp>
        <p:nvSpPr>
          <p:cNvPr id="6" name="TextBox 5">
            <a:extLst>
              <a:ext uri="{FF2B5EF4-FFF2-40B4-BE49-F238E27FC236}">
                <a16:creationId xmlns:a16="http://schemas.microsoft.com/office/drawing/2014/main" id="{2034F955-E910-2E8D-1DB2-6351D952E5A7}"/>
              </a:ext>
            </a:extLst>
          </p:cNvPr>
          <p:cNvSpPr txBox="1"/>
          <p:nvPr/>
        </p:nvSpPr>
        <p:spPr>
          <a:xfrm>
            <a:off x="900223" y="1480113"/>
            <a:ext cx="14859000" cy="1169551"/>
          </a:xfrm>
          <a:custGeom>
            <a:avLst/>
            <a:gdLst>
              <a:gd name="connsiteX0" fmla="*/ 0 w 16306800"/>
              <a:gd name="connsiteY0" fmla="*/ 0 h 1169551"/>
              <a:gd name="connsiteX1" fmla="*/ 516382 w 16306800"/>
              <a:gd name="connsiteY1" fmla="*/ 0 h 1169551"/>
              <a:gd name="connsiteX2" fmla="*/ 1195832 w 16306800"/>
              <a:gd name="connsiteY2" fmla="*/ 0 h 1169551"/>
              <a:gd name="connsiteX3" fmla="*/ 1549146 w 16306800"/>
              <a:gd name="connsiteY3" fmla="*/ 0 h 1169551"/>
              <a:gd name="connsiteX4" fmla="*/ 2554732 w 16306800"/>
              <a:gd name="connsiteY4" fmla="*/ 0 h 1169551"/>
              <a:gd name="connsiteX5" fmla="*/ 3560318 w 16306800"/>
              <a:gd name="connsiteY5" fmla="*/ 0 h 1169551"/>
              <a:gd name="connsiteX6" fmla="*/ 4565904 w 16306800"/>
              <a:gd name="connsiteY6" fmla="*/ 0 h 1169551"/>
              <a:gd name="connsiteX7" fmla="*/ 5408422 w 16306800"/>
              <a:gd name="connsiteY7" fmla="*/ 0 h 1169551"/>
              <a:gd name="connsiteX8" fmla="*/ 6087872 w 16306800"/>
              <a:gd name="connsiteY8" fmla="*/ 0 h 1169551"/>
              <a:gd name="connsiteX9" fmla="*/ 6930390 w 16306800"/>
              <a:gd name="connsiteY9" fmla="*/ 0 h 1169551"/>
              <a:gd name="connsiteX10" fmla="*/ 7283704 w 16306800"/>
              <a:gd name="connsiteY10" fmla="*/ 0 h 1169551"/>
              <a:gd name="connsiteX11" fmla="*/ 8126222 w 16306800"/>
              <a:gd name="connsiteY11" fmla="*/ 0 h 1169551"/>
              <a:gd name="connsiteX12" fmla="*/ 8805672 w 16306800"/>
              <a:gd name="connsiteY12" fmla="*/ 0 h 1169551"/>
              <a:gd name="connsiteX13" fmla="*/ 9485122 w 16306800"/>
              <a:gd name="connsiteY13" fmla="*/ 0 h 1169551"/>
              <a:gd name="connsiteX14" fmla="*/ 9838436 w 16306800"/>
              <a:gd name="connsiteY14" fmla="*/ 0 h 1169551"/>
              <a:gd name="connsiteX15" fmla="*/ 10517886 w 16306800"/>
              <a:gd name="connsiteY15" fmla="*/ 0 h 1169551"/>
              <a:gd name="connsiteX16" fmla="*/ 11523472 w 16306800"/>
              <a:gd name="connsiteY16" fmla="*/ 0 h 1169551"/>
              <a:gd name="connsiteX17" fmla="*/ 12365990 w 16306800"/>
              <a:gd name="connsiteY17" fmla="*/ 0 h 1169551"/>
              <a:gd name="connsiteX18" fmla="*/ 12556236 w 16306800"/>
              <a:gd name="connsiteY18" fmla="*/ 0 h 1169551"/>
              <a:gd name="connsiteX19" fmla="*/ 13072618 w 16306800"/>
              <a:gd name="connsiteY19" fmla="*/ 0 h 1169551"/>
              <a:gd name="connsiteX20" fmla="*/ 13752068 w 16306800"/>
              <a:gd name="connsiteY20" fmla="*/ 0 h 1169551"/>
              <a:gd name="connsiteX21" fmla="*/ 13942314 w 16306800"/>
              <a:gd name="connsiteY21" fmla="*/ 0 h 1169551"/>
              <a:gd name="connsiteX22" fmla="*/ 14458696 w 16306800"/>
              <a:gd name="connsiteY22" fmla="*/ 0 h 1169551"/>
              <a:gd name="connsiteX23" fmla="*/ 14812010 w 16306800"/>
              <a:gd name="connsiteY23" fmla="*/ 0 h 1169551"/>
              <a:gd name="connsiteX24" fmla="*/ 15002256 w 16306800"/>
              <a:gd name="connsiteY24" fmla="*/ 0 h 1169551"/>
              <a:gd name="connsiteX25" fmla="*/ 15518638 w 16306800"/>
              <a:gd name="connsiteY25" fmla="*/ 0 h 1169551"/>
              <a:gd name="connsiteX26" fmla="*/ 15708884 w 16306800"/>
              <a:gd name="connsiteY26" fmla="*/ 0 h 1169551"/>
              <a:gd name="connsiteX27" fmla="*/ 16306800 w 16306800"/>
              <a:gd name="connsiteY27" fmla="*/ 0 h 1169551"/>
              <a:gd name="connsiteX28" fmla="*/ 16306800 w 16306800"/>
              <a:gd name="connsiteY28" fmla="*/ 596471 h 1169551"/>
              <a:gd name="connsiteX29" fmla="*/ 16306800 w 16306800"/>
              <a:gd name="connsiteY29" fmla="*/ 1169551 h 1169551"/>
              <a:gd name="connsiteX30" fmla="*/ 15464282 w 16306800"/>
              <a:gd name="connsiteY30" fmla="*/ 1169551 h 1169551"/>
              <a:gd name="connsiteX31" fmla="*/ 14621764 w 16306800"/>
              <a:gd name="connsiteY31" fmla="*/ 1169551 h 1169551"/>
              <a:gd name="connsiteX32" fmla="*/ 14105382 w 16306800"/>
              <a:gd name="connsiteY32" fmla="*/ 1169551 h 1169551"/>
              <a:gd name="connsiteX33" fmla="*/ 13752068 w 16306800"/>
              <a:gd name="connsiteY33" fmla="*/ 1169551 h 1169551"/>
              <a:gd name="connsiteX34" fmla="*/ 13398754 w 16306800"/>
              <a:gd name="connsiteY34" fmla="*/ 1169551 h 1169551"/>
              <a:gd name="connsiteX35" fmla="*/ 12556236 w 16306800"/>
              <a:gd name="connsiteY35" fmla="*/ 1169551 h 1169551"/>
              <a:gd name="connsiteX36" fmla="*/ 11713718 w 16306800"/>
              <a:gd name="connsiteY36" fmla="*/ 1169551 h 1169551"/>
              <a:gd name="connsiteX37" fmla="*/ 10708132 w 16306800"/>
              <a:gd name="connsiteY37" fmla="*/ 1169551 h 1169551"/>
              <a:gd name="connsiteX38" fmla="*/ 9702546 w 16306800"/>
              <a:gd name="connsiteY38" fmla="*/ 1169551 h 1169551"/>
              <a:gd name="connsiteX39" fmla="*/ 9186164 w 16306800"/>
              <a:gd name="connsiteY39" fmla="*/ 1169551 h 1169551"/>
              <a:gd name="connsiteX40" fmla="*/ 8180578 w 16306800"/>
              <a:gd name="connsiteY40" fmla="*/ 1169551 h 1169551"/>
              <a:gd name="connsiteX41" fmla="*/ 7174992 w 16306800"/>
              <a:gd name="connsiteY41" fmla="*/ 1169551 h 1169551"/>
              <a:gd name="connsiteX42" fmla="*/ 6495542 w 16306800"/>
              <a:gd name="connsiteY42" fmla="*/ 1169551 h 1169551"/>
              <a:gd name="connsiteX43" fmla="*/ 6142228 w 16306800"/>
              <a:gd name="connsiteY43" fmla="*/ 1169551 h 1169551"/>
              <a:gd name="connsiteX44" fmla="*/ 5299710 w 16306800"/>
              <a:gd name="connsiteY44" fmla="*/ 1169551 h 1169551"/>
              <a:gd name="connsiteX45" fmla="*/ 4457192 w 16306800"/>
              <a:gd name="connsiteY45" fmla="*/ 1169551 h 1169551"/>
              <a:gd name="connsiteX46" fmla="*/ 4266946 w 16306800"/>
              <a:gd name="connsiteY46" fmla="*/ 1169551 h 1169551"/>
              <a:gd name="connsiteX47" fmla="*/ 3261360 w 16306800"/>
              <a:gd name="connsiteY47" fmla="*/ 1169551 h 1169551"/>
              <a:gd name="connsiteX48" fmla="*/ 2255774 w 16306800"/>
              <a:gd name="connsiteY48" fmla="*/ 1169551 h 1169551"/>
              <a:gd name="connsiteX49" fmla="*/ 1902460 w 16306800"/>
              <a:gd name="connsiteY49" fmla="*/ 1169551 h 1169551"/>
              <a:gd name="connsiteX50" fmla="*/ 1386078 w 16306800"/>
              <a:gd name="connsiteY50" fmla="*/ 1169551 h 1169551"/>
              <a:gd name="connsiteX51" fmla="*/ 706628 w 16306800"/>
              <a:gd name="connsiteY51" fmla="*/ 1169551 h 1169551"/>
              <a:gd name="connsiteX52" fmla="*/ 0 w 16306800"/>
              <a:gd name="connsiteY52" fmla="*/ 1169551 h 1169551"/>
              <a:gd name="connsiteX53" fmla="*/ 0 w 16306800"/>
              <a:gd name="connsiteY53" fmla="*/ 596471 h 1169551"/>
              <a:gd name="connsiteX54" fmla="*/ 0 w 16306800"/>
              <a:gd name="connsiteY54" fmla="*/ 0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306800" h="1169551" fill="none" extrusionOk="0">
                <a:moveTo>
                  <a:pt x="0" y="0"/>
                </a:moveTo>
                <a:cubicBezTo>
                  <a:pt x="168075" y="-1291"/>
                  <a:pt x="283930" y="-2589"/>
                  <a:pt x="516382" y="0"/>
                </a:cubicBezTo>
                <a:cubicBezTo>
                  <a:pt x="748834" y="2589"/>
                  <a:pt x="935632" y="13535"/>
                  <a:pt x="1195832" y="0"/>
                </a:cubicBezTo>
                <a:cubicBezTo>
                  <a:pt x="1456032" y="-13535"/>
                  <a:pt x="1428100" y="11072"/>
                  <a:pt x="1549146" y="0"/>
                </a:cubicBezTo>
                <a:cubicBezTo>
                  <a:pt x="1670192" y="-11072"/>
                  <a:pt x="2163198" y="16482"/>
                  <a:pt x="2554732" y="0"/>
                </a:cubicBezTo>
                <a:cubicBezTo>
                  <a:pt x="2946266" y="-16482"/>
                  <a:pt x="3092151" y="35244"/>
                  <a:pt x="3560318" y="0"/>
                </a:cubicBezTo>
                <a:cubicBezTo>
                  <a:pt x="4028485" y="-35244"/>
                  <a:pt x="4358660" y="37391"/>
                  <a:pt x="4565904" y="0"/>
                </a:cubicBezTo>
                <a:cubicBezTo>
                  <a:pt x="4773148" y="-37391"/>
                  <a:pt x="5175155" y="31609"/>
                  <a:pt x="5408422" y="0"/>
                </a:cubicBezTo>
                <a:cubicBezTo>
                  <a:pt x="5641689" y="-31609"/>
                  <a:pt x="5927761" y="9092"/>
                  <a:pt x="6087872" y="0"/>
                </a:cubicBezTo>
                <a:cubicBezTo>
                  <a:pt x="6247983" y="-9092"/>
                  <a:pt x="6583092" y="23511"/>
                  <a:pt x="6930390" y="0"/>
                </a:cubicBezTo>
                <a:cubicBezTo>
                  <a:pt x="7277688" y="-23511"/>
                  <a:pt x="7107245" y="-9906"/>
                  <a:pt x="7283704" y="0"/>
                </a:cubicBezTo>
                <a:cubicBezTo>
                  <a:pt x="7460163" y="9906"/>
                  <a:pt x="7950895" y="-971"/>
                  <a:pt x="8126222" y="0"/>
                </a:cubicBezTo>
                <a:cubicBezTo>
                  <a:pt x="8301549" y="971"/>
                  <a:pt x="8595162" y="25327"/>
                  <a:pt x="8805672" y="0"/>
                </a:cubicBezTo>
                <a:cubicBezTo>
                  <a:pt x="9016182" y="-25327"/>
                  <a:pt x="9226840" y="11763"/>
                  <a:pt x="9485122" y="0"/>
                </a:cubicBezTo>
                <a:cubicBezTo>
                  <a:pt x="9743404" y="-11763"/>
                  <a:pt x="9743751" y="15548"/>
                  <a:pt x="9838436" y="0"/>
                </a:cubicBezTo>
                <a:cubicBezTo>
                  <a:pt x="9933121" y="-15548"/>
                  <a:pt x="10199454" y="804"/>
                  <a:pt x="10517886" y="0"/>
                </a:cubicBezTo>
                <a:cubicBezTo>
                  <a:pt x="10836318" y="-804"/>
                  <a:pt x="11295724" y="-16204"/>
                  <a:pt x="11523472" y="0"/>
                </a:cubicBezTo>
                <a:cubicBezTo>
                  <a:pt x="11751220" y="16204"/>
                  <a:pt x="12148824" y="21010"/>
                  <a:pt x="12365990" y="0"/>
                </a:cubicBezTo>
                <a:cubicBezTo>
                  <a:pt x="12583156" y="-21010"/>
                  <a:pt x="12465536" y="-653"/>
                  <a:pt x="12556236" y="0"/>
                </a:cubicBezTo>
                <a:cubicBezTo>
                  <a:pt x="12646936" y="653"/>
                  <a:pt x="12884393" y="-20050"/>
                  <a:pt x="13072618" y="0"/>
                </a:cubicBezTo>
                <a:cubicBezTo>
                  <a:pt x="13260843" y="20050"/>
                  <a:pt x="13506287" y="-25844"/>
                  <a:pt x="13752068" y="0"/>
                </a:cubicBezTo>
                <a:cubicBezTo>
                  <a:pt x="13997849" y="25844"/>
                  <a:pt x="13896264" y="-8462"/>
                  <a:pt x="13942314" y="0"/>
                </a:cubicBezTo>
                <a:cubicBezTo>
                  <a:pt x="13988364" y="8462"/>
                  <a:pt x="14300748" y="-5036"/>
                  <a:pt x="14458696" y="0"/>
                </a:cubicBezTo>
                <a:cubicBezTo>
                  <a:pt x="14616644" y="5036"/>
                  <a:pt x="14734008" y="-15604"/>
                  <a:pt x="14812010" y="0"/>
                </a:cubicBezTo>
                <a:cubicBezTo>
                  <a:pt x="14890012" y="15604"/>
                  <a:pt x="14953625" y="3778"/>
                  <a:pt x="15002256" y="0"/>
                </a:cubicBezTo>
                <a:cubicBezTo>
                  <a:pt x="15050887" y="-3778"/>
                  <a:pt x="15306734" y="-24778"/>
                  <a:pt x="15518638" y="0"/>
                </a:cubicBezTo>
                <a:cubicBezTo>
                  <a:pt x="15730542" y="24778"/>
                  <a:pt x="15616499" y="3268"/>
                  <a:pt x="15708884" y="0"/>
                </a:cubicBezTo>
                <a:cubicBezTo>
                  <a:pt x="15801269" y="-3268"/>
                  <a:pt x="16118545" y="-13911"/>
                  <a:pt x="16306800" y="0"/>
                </a:cubicBezTo>
                <a:cubicBezTo>
                  <a:pt x="16306969" y="146307"/>
                  <a:pt x="16336601" y="423046"/>
                  <a:pt x="16306800" y="596471"/>
                </a:cubicBezTo>
                <a:cubicBezTo>
                  <a:pt x="16276999" y="769896"/>
                  <a:pt x="16307827" y="906006"/>
                  <a:pt x="16306800" y="1169551"/>
                </a:cubicBezTo>
                <a:cubicBezTo>
                  <a:pt x="15966349" y="1144789"/>
                  <a:pt x="15795965" y="1205533"/>
                  <a:pt x="15464282" y="1169551"/>
                </a:cubicBezTo>
                <a:cubicBezTo>
                  <a:pt x="15132599" y="1133569"/>
                  <a:pt x="14907577" y="1184420"/>
                  <a:pt x="14621764" y="1169551"/>
                </a:cubicBezTo>
                <a:cubicBezTo>
                  <a:pt x="14335951" y="1154682"/>
                  <a:pt x="14301789" y="1157052"/>
                  <a:pt x="14105382" y="1169551"/>
                </a:cubicBezTo>
                <a:cubicBezTo>
                  <a:pt x="13908975" y="1182050"/>
                  <a:pt x="13865719" y="1156165"/>
                  <a:pt x="13752068" y="1169551"/>
                </a:cubicBezTo>
                <a:cubicBezTo>
                  <a:pt x="13638417" y="1182937"/>
                  <a:pt x="13476727" y="1161250"/>
                  <a:pt x="13398754" y="1169551"/>
                </a:cubicBezTo>
                <a:cubicBezTo>
                  <a:pt x="13320781" y="1177852"/>
                  <a:pt x="12962826" y="1150888"/>
                  <a:pt x="12556236" y="1169551"/>
                </a:cubicBezTo>
                <a:cubicBezTo>
                  <a:pt x="12149646" y="1188214"/>
                  <a:pt x="11942125" y="1204386"/>
                  <a:pt x="11713718" y="1169551"/>
                </a:cubicBezTo>
                <a:cubicBezTo>
                  <a:pt x="11485311" y="1134716"/>
                  <a:pt x="11157456" y="1180474"/>
                  <a:pt x="10708132" y="1169551"/>
                </a:cubicBezTo>
                <a:cubicBezTo>
                  <a:pt x="10258808" y="1158628"/>
                  <a:pt x="10165037" y="1128729"/>
                  <a:pt x="9702546" y="1169551"/>
                </a:cubicBezTo>
                <a:cubicBezTo>
                  <a:pt x="9240055" y="1210373"/>
                  <a:pt x="9295348" y="1193663"/>
                  <a:pt x="9186164" y="1169551"/>
                </a:cubicBezTo>
                <a:cubicBezTo>
                  <a:pt x="9076980" y="1145439"/>
                  <a:pt x="8651810" y="1160942"/>
                  <a:pt x="8180578" y="1169551"/>
                </a:cubicBezTo>
                <a:cubicBezTo>
                  <a:pt x="7709346" y="1178160"/>
                  <a:pt x="7662893" y="1198334"/>
                  <a:pt x="7174992" y="1169551"/>
                </a:cubicBezTo>
                <a:cubicBezTo>
                  <a:pt x="6687091" y="1140768"/>
                  <a:pt x="6734445" y="1155705"/>
                  <a:pt x="6495542" y="1169551"/>
                </a:cubicBezTo>
                <a:cubicBezTo>
                  <a:pt x="6256639" y="1183398"/>
                  <a:pt x="6256630" y="1164151"/>
                  <a:pt x="6142228" y="1169551"/>
                </a:cubicBezTo>
                <a:cubicBezTo>
                  <a:pt x="6027826" y="1174951"/>
                  <a:pt x="5590782" y="1168520"/>
                  <a:pt x="5299710" y="1169551"/>
                </a:cubicBezTo>
                <a:cubicBezTo>
                  <a:pt x="5008638" y="1170582"/>
                  <a:pt x="4838312" y="1153141"/>
                  <a:pt x="4457192" y="1169551"/>
                </a:cubicBezTo>
                <a:cubicBezTo>
                  <a:pt x="4076072" y="1185961"/>
                  <a:pt x="4313275" y="1174893"/>
                  <a:pt x="4266946" y="1169551"/>
                </a:cubicBezTo>
                <a:cubicBezTo>
                  <a:pt x="4220617" y="1164209"/>
                  <a:pt x="3704480" y="1216522"/>
                  <a:pt x="3261360" y="1169551"/>
                </a:cubicBezTo>
                <a:cubicBezTo>
                  <a:pt x="2818240" y="1122580"/>
                  <a:pt x="2734270" y="1174540"/>
                  <a:pt x="2255774" y="1169551"/>
                </a:cubicBezTo>
                <a:cubicBezTo>
                  <a:pt x="1777278" y="1164562"/>
                  <a:pt x="1989566" y="1158309"/>
                  <a:pt x="1902460" y="1169551"/>
                </a:cubicBezTo>
                <a:cubicBezTo>
                  <a:pt x="1815354" y="1180793"/>
                  <a:pt x="1535763" y="1187349"/>
                  <a:pt x="1386078" y="1169551"/>
                </a:cubicBezTo>
                <a:cubicBezTo>
                  <a:pt x="1236393" y="1151753"/>
                  <a:pt x="977189" y="1135664"/>
                  <a:pt x="706628" y="1169551"/>
                </a:cubicBezTo>
                <a:cubicBezTo>
                  <a:pt x="436067" y="1203439"/>
                  <a:pt x="144741" y="1168746"/>
                  <a:pt x="0" y="1169551"/>
                </a:cubicBezTo>
                <a:cubicBezTo>
                  <a:pt x="-16289" y="990212"/>
                  <a:pt x="-13901" y="778041"/>
                  <a:pt x="0" y="596471"/>
                </a:cubicBezTo>
                <a:cubicBezTo>
                  <a:pt x="13901" y="414901"/>
                  <a:pt x="19759" y="150491"/>
                  <a:pt x="0" y="0"/>
                </a:cubicBezTo>
                <a:close/>
              </a:path>
              <a:path w="16306800" h="1169551" stroke="0" extrusionOk="0">
                <a:moveTo>
                  <a:pt x="0" y="0"/>
                </a:moveTo>
                <a:cubicBezTo>
                  <a:pt x="114370" y="-11146"/>
                  <a:pt x="205202" y="1292"/>
                  <a:pt x="353314" y="0"/>
                </a:cubicBezTo>
                <a:cubicBezTo>
                  <a:pt x="501426" y="-1292"/>
                  <a:pt x="937972" y="39279"/>
                  <a:pt x="1358900" y="0"/>
                </a:cubicBezTo>
                <a:cubicBezTo>
                  <a:pt x="1779828" y="-39279"/>
                  <a:pt x="1745077" y="11124"/>
                  <a:pt x="1875282" y="0"/>
                </a:cubicBezTo>
                <a:cubicBezTo>
                  <a:pt x="2005487" y="-11124"/>
                  <a:pt x="2189664" y="19559"/>
                  <a:pt x="2391664" y="0"/>
                </a:cubicBezTo>
                <a:cubicBezTo>
                  <a:pt x="2593664" y="-19559"/>
                  <a:pt x="2847636" y="-33681"/>
                  <a:pt x="3071114" y="0"/>
                </a:cubicBezTo>
                <a:cubicBezTo>
                  <a:pt x="3294592" y="33681"/>
                  <a:pt x="3344979" y="-14988"/>
                  <a:pt x="3424428" y="0"/>
                </a:cubicBezTo>
                <a:cubicBezTo>
                  <a:pt x="3503877" y="14988"/>
                  <a:pt x="4069219" y="12462"/>
                  <a:pt x="4266946" y="0"/>
                </a:cubicBezTo>
                <a:cubicBezTo>
                  <a:pt x="4464673" y="-12462"/>
                  <a:pt x="4532220" y="659"/>
                  <a:pt x="4620260" y="0"/>
                </a:cubicBezTo>
                <a:cubicBezTo>
                  <a:pt x="4708300" y="-659"/>
                  <a:pt x="5203831" y="-3516"/>
                  <a:pt x="5462778" y="0"/>
                </a:cubicBezTo>
                <a:cubicBezTo>
                  <a:pt x="5721725" y="3516"/>
                  <a:pt x="5586184" y="-3359"/>
                  <a:pt x="5653024" y="0"/>
                </a:cubicBezTo>
                <a:cubicBezTo>
                  <a:pt x="5719864" y="3359"/>
                  <a:pt x="5984132" y="12475"/>
                  <a:pt x="6169406" y="0"/>
                </a:cubicBezTo>
                <a:cubicBezTo>
                  <a:pt x="6354680" y="-12475"/>
                  <a:pt x="6265473" y="-7300"/>
                  <a:pt x="6359652" y="0"/>
                </a:cubicBezTo>
                <a:cubicBezTo>
                  <a:pt x="6453831" y="7300"/>
                  <a:pt x="6475793" y="2596"/>
                  <a:pt x="6549898" y="0"/>
                </a:cubicBezTo>
                <a:cubicBezTo>
                  <a:pt x="6624003" y="-2596"/>
                  <a:pt x="6944446" y="-29460"/>
                  <a:pt x="7229348" y="0"/>
                </a:cubicBezTo>
                <a:cubicBezTo>
                  <a:pt x="7514250" y="29460"/>
                  <a:pt x="7494702" y="-3345"/>
                  <a:pt x="7745730" y="0"/>
                </a:cubicBezTo>
                <a:cubicBezTo>
                  <a:pt x="7996758" y="3345"/>
                  <a:pt x="8160092" y="27976"/>
                  <a:pt x="8425180" y="0"/>
                </a:cubicBezTo>
                <a:cubicBezTo>
                  <a:pt x="8690268" y="-27976"/>
                  <a:pt x="8838631" y="5286"/>
                  <a:pt x="9104630" y="0"/>
                </a:cubicBezTo>
                <a:cubicBezTo>
                  <a:pt x="9370629" y="-5286"/>
                  <a:pt x="9294206" y="4559"/>
                  <a:pt x="9457944" y="0"/>
                </a:cubicBezTo>
                <a:cubicBezTo>
                  <a:pt x="9621682" y="-4559"/>
                  <a:pt x="9694833" y="10915"/>
                  <a:pt x="9811258" y="0"/>
                </a:cubicBezTo>
                <a:cubicBezTo>
                  <a:pt x="9927683" y="-10915"/>
                  <a:pt x="10334623" y="13634"/>
                  <a:pt x="10816844" y="0"/>
                </a:cubicBezTo>
                <a:cubicBezTo>
                  <a:pt x="11299065" y="-13634"/>
                  <a:pt x="10933282" y="8952"/>
                  <a:pt x="11007090" y="0"/>
                </a:cubicBezTo>
                <a:cubicBezTo>
                  <a:pt x="11080898" y="-8952"/>
                  <a:pt x="11267339" y="4752"/>
                  <a:pt x="11523472" y="0"/>
                </a:cubicBezTo>
                <a:cubicBezTo>
                  <a:pt x="11779605" y="-4752"/>
                  <a:pt x="12088936" y="-45509"/>
                  <a:pt x="12529058" y="0"/>
                </a:cubicBezTo>
                <a:cubicBezTo>
                  <a:pt x="12969180" y="45509"/>
                  <a:pt x="12797506" y="15953"/>
                  <a:pt x="12882372" y="0"/>
                </a:cubicBezTo>
                <a:cubicBezTo>
                  <a:pt x="12967238" y="-15953"/>
                  <a:pt x="13294987" y="3125"/>
                  <a:pt x="13561822" y="0"/>
                </a:cubicBezTo>
                <a:cubicBezTo>
                  <a:pt x="13828657" y="-3125"/>
                  <a:pt x="13920213" y="11377"/>
                  <a:pt x="14078204" y="0"/>
                </a:cubicBezTo>
                <a:cubicBezTo>
                  <a:pt x="14236195" y="-11377"/>
                  <a:pt x="14734300" y="-21406"/>
                  <a:pt x="15083790" y="0"/>
                </a:cubicBezTo>
                <a:cubicBezTo>
                  <a:pt x="15433280" y="21406"/>
                  <a:pt x="15869287" y="-27858"/>
                  <a:pt x="16306800" y="0"/>
                </a:cubicBezTo>
                <a:cubicBezTo>
                  <a:pt x="16315315" y="156591"/>
                  <a:pt x="16282611" y="343555"/>
                  <a:pt x="16306800" y="561384"/>
                </a:cubicBezTo>
                <a:cubicBezTo>
                  <a:pt x="16330989" y="779213"/>
                  <a:pt x="16300078" y="915259"/>
                  <a:pt x="16306800" y="1169551"/>
                </a:cubicBezTo>
                <a:cubicBezTo>
                  <a:pt x="16230556" y="1164096"/>
                  <a:pt x="16206454" y="1166221"/>
                  <a:pt x="16116554" y="1169551"/>
                </a:cubicBezTo>
                <a:cubicBezTo>
                  <a:pt x="16026654" y="1172881"/>
                  <a:pt x="15897266" y="1163385"/>
                  <a:pt x="15763240" y="1169551"/>
                </a:cubicBezTo>
                <a:cubicBezTo>
                  <a:pt x="15629214" y="1175717"/>
                  <a:pt x="15424857" y="1184686"/>
                  <a:pt x="15246858" y="1169551"/>
                </a:cubicBezTo>
                <a:cubicBezTo>
                  <a:pt x="15068859" y="1154416"/>
                  <a:pt x="14728574" y="1186146"/>
                  <a:pt x="14241272" y="1169551"/>
                </a:cubicBezTo>
                <a:cubicBezTo>
                  <a:pt x="13753970" y="1152956"/>
                  <a:pt x="13503300" y="1203603"/>
                  <a:pt x="13235686" y="1169551"/>
                </a:cubicBezTo>
                <a:cubicBezTo>
                  <a:pt x="12968072" y="1135499"/>
                  <a:pt x="12749071" y="1128443"/>
                  <a:pt x="12393168" y="1169551"/>
                </a:cubicBezTo>
                <a:cubicBezTo>
                  <a:pt x="12037265" y="1210659"/>
                  <a:pt x="11666015" y="1177932"/>
                  <a:pt x="11387582" y="1169551"/>
                </a:cubicBezTo>
                <a:cubicBezTo>
                  <a:pt x="11109149" y="1161170"/>
                  <a:pt x="10634686" y="1194336"/>
                  <a:pt x="10381996" y="1169551"/>
                </a:cubicBezTo>
                <a:cubicBezTo>
                  <a:pt x="10129306" y="1144766"/>
                  <a:pt x="9673469" y="1150801"/>
                  <a:pt x="9376410" y="1169551"/>
                </a:cubicBezTo>
                <a:cubicBezTo>
                  <a:pt x="9079351" y="1188301"/>
                  <a:pt x="9004385" y="1181969"/>
                  <a:pt x="8860028" y="1169551"/>
                </a:cubicBezTo>
                <a:cubicBezTo>
                  <a:pt x="8715671" y="1157133"/>
                  <a:pt x="8749910" y="1162551"/>
                  <a:pt x="8669782" y="1169551"/>
                </a:cubicBezTo>
                <a:cubicBezTo>
                  <a:pt x="8589654" y="1176551"/>
                  <a:pt x="8264046" y="1152022"/>
                  <a:pt x="8153400" y="1169551"/>
                </a:cubicBezTo>
                <a:cubicBezTo>
                  <a:pt x="8042754" y="1187080"/>
                  <a:pt x="7601075" y="1143098"/>
                  <a:pt x="7147814" y="1169551"/>
                </a:cubicBezTo>
                <a:cubicBezTo>
                  <a:pt x="6694553" y="1196004"/>
                  <a:pt x="7038008" y="1171812"/>
                  <a:pt x="6957568" y="1169551"/>
                </a:cubicBezTo>
                <a:cubicBezTo>
                  <a:pt x="6877128" y="1167290"/>
                  <a:pt x="6592939" y="1171923"/>
                  <a:pt x="6441186" y="1169551"/>
                </a:cubicBezTo>
                <a:cubicBezTo>
                  <a:pt x="6289433" y="1167179"/>
                  <a:pt x="6195852" y="1162839"/>
                  <a:pt x="6087872" y="1169551"/>
                </a:cubicBezTo>
                <a:cubicBezTo>
                  <a:pt x="5979892" y="1176263"/>
                  <a:pt x="5459790" y="1173972"/>
                  <a:pt x="5082286" y="1169551"/>
                </a:cubicBezTo>
                <a:cubicBezTo>
                  <a:pt x="4704782" y="1165130"/>
                  <a:pt x="4640031" y="1162583"/>
                  <a:pt x="4402836" y="1169551"/>
                </a:cubicBezTo>
                <a:cubicBezTo>
                  <a:pt x="4165641" y="1176520"/>
                  <a:pt x="3793345" y="1163961"/>
                  <a:pt x="3560318" y="1169551"/>
                </a:cubicBezTo>
                <a:cubicBezTo>
                  <a:pt x="3327291" y="1175141"/>
                  <a:pt x="3291588" y="1194998"/>
                  <a:pt x="3043936" y="1169551"/>
                </a:cubicBezTo>
                <a:cubicBezTo>
                  <a:pt x="2796284" y="1144104"/>
                  <a:pt x="2667524" y="1153250"/>
                  <a:pt x="2527554" y="1169551"/>
                </a:cubicBezTo>
                <a:cubicBezTo>
                  <a:pt x="2387584" y="1185852"/>
                  <a:pt x="2167669" y="1156536"/>
                  <a:pt x="2011172" y="1169551"/>
                </a:cubicBezTo>
                <a:cubicBezTo>
                  <a:pt x="1854675" y="1182566"/>
                  <a:pt x="1559272" y="1151900"/>
                  <a:pt x="1331722" y="1169551"/>
                </a:cubicBezTo>
                <a:cubicBezTo>
                  <a:pt x="1104172" y="1187203"/>
                  <a:pt x="798501" y="1167224"/>
                  <a:pt x="652272" y="1169551"/>
                </a:cubicBezTo>
                <a:cubicBezTo>
                  <a:pt x="506043" y="1171879"/>
                  <a:pt x="259549" y="1160696"/>
                  <a:pt x="0" y="1169551"/>
                </a:cubicBezTo>
                <a:cubicBezTo>
                  <a:pt x="17936" y="960690"/>
                  <a:pt x="21473" y="728129"/>
                  <a:pt x="0" y="584776"/>
                </a:cubicBezTo>
                <a:cubicBezTo>
                  <a:pt x="-21473" y="441423"/>
                  <a:pt x="3931" y="119265"/>
                  <a:pt x="0" y="0"/>
                </a:cubicBezTo>
                <a:close/>
              </a:path>
            </a:pathLst>
          </a:custGeom>
          <a:solidFill>
            <a:schemeClr val="accent3">
              <a:lumMod val="20000"/>
              <a:lumOff val="80000"/>
            </a:schemeClr>
          </a:solidFill>
          <a:ln w="38100">
            <a:solidFill>
              <a:schemeClr val="tx1"/>
            </a:solidFill>
            <a:extLst>
              <a:ext uri="{C807C97D-BFC1-408E-A445-0C87EB9F89A2}">
                <ask:lineSketchStyleProps xmlns:ask="http://schemas.microsoft.com/office/drawing/2018/sketchyshapes" xmlns="" sd="228928208">
                  <a:prstGeom prst="rect">
                    <a:avLst/>
                  </a:prstGeom>
                  <ask:type>
                    <ask:lineSketchFreehand/>
                  </ask:type>
                </ask:lineSketchStyleProps>
              </a:ext>
            </a:extLst>
          </a:ln>
        </p:spPr>
        <p:txBody>
          <a:bodyPr wrap="square" rtlCol="0">
            <a:spAutoFit/>
          </a:bodyPr>
          <a:lstStyle/>
          <a:p>
            <a:pPr algn="ctr"/>
            <a:r>
              <a:rPr lang="en-VN" sz="7000" dirty="0">
                <a:latin typeface="UTM Avo" panose="02040603050506020204" pitchFamily="18"/>
              </a:rPr>
              <a:t>Ý nào sau đây đúng ?</a:t>
            </a:r>
          </a:p>
        </p:txBody>
      </p:sp>
      <p:sp>
        <p:nvSpPr>
          <p:cNvPr id="15" name="Freeform 14">
            <a:extLst>
              <a:ext uri="{FF2B5EF4-FFF2-40B4-BE49-F238E27FC236}">
                <a16:creationId xmlns:a16="http://schemas.microsoft.com/office/drawing/2014/main" id="{100BFC06-B0F7-4166-B6FB-6E45701365B2}"/>
              </a:ext>
            </a:extLst>
          </p:cNvPr>
          <p:cNvSpPr/>
          <p:nvPr/>
        </p:nvSpPr>
        <p:spPr>
          <a:xfrm>
            <a:off x="10134600" y="2972468"/>
            <a:ext cx="7696200" cy="5753100"/>
          </a:xfrm>
          <a:custGeom>
            <a:avLst/>
            <a:gdLst/>
            <a:ahLst/>
            <a:cxnLst/>
            <a:rect l="l" t="t" r="r" b="b"/>
            <a:pathLst>
              <a:path w="16230600" h="7648670">
                <a:moveTo>
                  <a:pt x="0" y="0"/>
                </a:moveTo>
                <a:lnTo>
                  <a:pt x="16230600" y="0"/>
                </a:lnTo>
                <a:lnTo>
                  <a:pt x="16230600" y="7648670"/>
                </a:lnTo>
                <a:lnTo>
                  <a:pt x="0" y="764867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48173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mph" presetSubtype="0" fill="hold" grpId="1" nodeType="clickEffect">
                                  <p:stCondLst>
                                    <p:cond delay="0"/>
                                  </p:stCondLst>
                                  <p:childTnLst>
                                    <p:animClr clrSpc="hsl" dir="cw">
                                      <p:cBhvr override="childStyle">
                                        <p:cTn id="17" dur="500" fill="hold"/>
                                        <p:tgtEl>
                                          <p:spTgt spid="5"/>
                                        </p:tgtEl>
                                        <p:attrNameLst>
                                          <p:attrName>style.color</p:attrName>
                                        </p:attrNameLst>
                                      </p:cBhvr>
                                      <p:by>
                                        <p:hsl h="7200000" s="0" l="0"/>
                                      </p:by>
                                    </p:animClr>
                                    <p:animClr clrSpc="hsl" dir="cw">
                                      <p:cBhvr>
                                        <p:cTn id="18" dur="500" fill="hold"/>
                                        <p:tgtEl>
                                          <p:spTgt spid="5"/>
                                        </p:tgtEl>
                                        <p:attrNameLst>
                                          <p:attrName>fillcolor</p:attrName>
                                        </p:attrNameLst>
                                      </p:cBhvr>
                                      <p:by>
                                        <p:hsl h="7200000" s="0" l="0"/>
                                      </p:by>
                                    </p:animClr>
                                    <p:animClr clrSpc="hsl" dir="cw">
                                      <p:cBhvr>
                                        <p:cTn id="19" dur="500" fill="hold"/>
                                        <p:tgtEl>
                                          <p:spTgt spid="5"/>
                                        </p:tgtEl>
                                        <p:attrNameLst>
                                          <p:attrName>stroke.color</p:attrName>
                                        </p:attrNameLst>
                                      </p:cBhvr>
                                      <p:by>
                                        <p:hsl h="7200000" s="0" l="0"/>
                                      </p:by>
                                    </p:animClr>
                                    <p:set>
                                      <p:cBhvr>
                                        <p:cTn id="20"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014C2D4E-BC95-725E-8A86-11D9B456BC0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B0B2BCB-3511-6BAB-6176-C19A37713C6C}"/>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Freeform 25">
            <a:extLst>
              <a:ext uri="{FF2B5EF4-FFF2-40B4-BE49-F238E27FC236}">
                <a16:creationId xmlns:a16="http://schemas.microsoft.com/office/drawing/2014/main" id="{16A3A535-A2BE-FE56-7F1E-D439B91A7E58}"/>
              </a:ext>
            </a:extLst>
          </p:cNvPr>
          <p:cNvSpPr/>
          <p:nvPr/>
        </p:nvSpPr>
        <p:spPr>
          <a:xfrm>
            <a:off x="3446721" y="4981025"/>
            <a:ext cx="3886200" cy="4636124"/>
          </a:xfrm>
          <a:custGeom>
            <a:avLst/>
            <a:gdLst/>
            <a:ahLst/>
            <a:cxnLst/>
            <a:rect l="l" t="t" r="r" b="b"/>
            <a:pathLst>
              <a:path w="6695792" h="9158116">
                <a:moveTo>
                  <a:pt x="0" y="0"/>
                </a:moveTo>
                <a:lnTo>
                  <a:pt x="6695792" y="0"/>
                </a:lnTo>
                <a:lnTo>
                  <a:pt x="6695792" y="9158116"/>
                </a:lnTo>
                <a:lnTo>
                  <a:pt x="0" y="9158116"/>
                </a:lnTo>
                <a:lnTo>
                  <a:pt x="0" y="0"/>
                </a:lnTo>
                <a:close/>
              </a:path>
            </a:pathLst>
          </a:custGeom>
          <a:blipFill>
            <a:blip r:embed="rId2"/>
            <a:stretch>
              <a:fillRect/>
            </a:stretch>
          </a:blipFill>
        </p:spPr>
        <p:txBody>
          <a:bodyPr/>
          <a:lstStyle/>
          <a:p>
            <a:endParaRPr lang="en-US"/>
          </a:p>
        </p:txBody>
      </p:sp>
      <p:sp>
        <p:nvSpPr>
          <p:cNvPr id="9" name="TextBox 8">
            <a:extLst>
              <a:ext uri="{FF2B5EF4-FFF2-40B4-BE49-F238E27FC236}">
                <a16:creationId xmlns:a16="http://schemas.microsoft.com/office/drawing/2014/main" id="{B6596DC0-EE73-214D-CF5F-C71ADE8A2726}"/>
              </a:ext>
            </a:extLst>
          </p:cNvPr>
          <p:cNvSpPr txBox="1"/>
          <p:nvPr/>
        </p:nvSpPr>
        <p:spPr>
          <a:xfrm>
            <a:off x="7315200" y="647700"/>
            <a:ext cx="8839200" cy="5059918"/>
          </a:xfrm>
          <a:prstGeom prst="cloudCallout">
            <a:avLst>
              <a:gd name="adj1" fmla="val -48352"/>
              <a:gd name="adj2" fmla="val 55179"/>
            </a:avLst>
          </a:prstGeom>
          <a:solidFill>
            <a:schemeClr val="accent5">
              <a:lumMod val="20000"/>
              <a:lumOff val="80000"/>
            </a:schemeClr>
          </a:solidFill>
          <a:ln>
            <a:solidFill>
              <a:schemeClr val="tx1"/>
            </a:solidFill>
          </a:ln>
        </p:spPr>
        <p:txBody>
          <a:bodyPr wrap="square" rtlCol="0">
            <a:spAutoFit/>
          </a:bodyPr>
          <a:lstStyle/>
          <a:p>
            <a:pPr algn="ctr"/>
            <a:r>
              <a:rPr lang="en-VN" sz="7000" dirty="0">
                <a:latin typeface="UTM Avo" panose="02040603050506020204" pitchFamily="18"/>
              </a:rPr>
              <a:t>Qua câu chuyện, em hiểu điều gì?</a:t>
            </a:r>
          </a:p>
        </p:txBody>
      </p:sp>
    </p:spTree>
    <p:extLst>
      <p:ext uri="{BB962C8B-B14F-4D97-AF65-F5344CB8AC3E}">
        <p14:creationId xmlns:p14="http://schemas.microsoft.com/office/powerpoint/2010/main" val="2319359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466D0B84-B228-9C0D-6B47-4A9EC81DB18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D17F2CC-3F43-ECD9-BA23-8CD6B5D4DF4A}"/>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TextBox 1">
            <a:extLst>
              <a:ext uri="{FF2B5EF4-FFF2-40B4-BE49-F238E27FC236}">
                <a16:creationId xmlns:a16="http://schemas.microsoft.com/office/drawing/2014/main" id="{81FAD1AC-682A-4556-8C61-CA042E99B86D}"/>
              </a:ext>
            </a:extLst>
          </p:cNvPr>
          <p:cNvSpPr txBox="1"/>
          <p:nvPr/>
        </p:nvSpPr>
        <p:spPr>
          <a:xfrm>
            <a:off x="876300" y="2247900"/>
            <a:ext cx="16535400" cy="4093428"/>
          </a:xfrm>
          <a:prstGeom prst="rect">
            <a:avLst/>
          </a:prstGeom>
          <a:solidFill>
            <a:srgbClr val="FEE1A9"/>
          </a:solidFill>
          <a:ln w="38100">
            <a:solidFill>
              <a:schemeClr val="tx1"/>
            </a:solidFill>
          </a:ln>
        </p:spPr>
        <p:txBody>
          <a:bodyPr wrap="square" rtlCol="0">
            <a:spAutoFit/>
          </a:bodyPr>
          <a:lstStyle/>
          <a:p>
            <a:pPr algn="just"/>
            <a:r>
              <a:rPr lang="en-US" sz="6500" dirty="0">
                <a:latin typeface="UTM Avo" panose="02040603050506020204" pitchFamily="18"/>
              </a:rPr>
              <a:t>	</a:t>
            </a:r>
            <a:r>
              <a:rPr lang="en-VN" sz="6500" dirty="0">
                <a:latin typeface="UTM Avo" panose="02040603050506020204" pitchFamily="18"/>
              </a:rPr>
              <a:t>Qua câu chuyện, em hiểu rằng hoa sen rất đẹp và toả hương thơm ngát, làm cho cảnh vật quanh nhà thêm đẹp và dễ chịu.</a:t>
            </a:r>
            <a:endParaRPr lang="en-VN" sz="6500" dirty="0">
              <a:solidFill>
                <a:srgbClr val="FF0000"/>
              </a:solidFill>
              <a:latin typeface="UTM Avo" panose="02040603050506020204" pitchFamily="18"/>
            </a:endParaRPr>
          </a:p>
        </p:txBody>
      </p:sp>
      <p:sp>
        <p:nvSpPr>
          <p:cNvPr id="3" name="Freeform 7">
            <a:extLst>
              <a:ext uri="{FF2B5EF4-FFF2-40B4-BE49-F238E27FC236}">
                <a16:creationId xmlns:a16="http://schemas.microsoft.com/office/drawing/2014/main" id="{B06E4BDF-64B1-D546-8701-8AA69C98AE5C}"/>
              </a:ext>
            </a:extLst>
          </p:cNvPr>
          <p:cNvSpPr/>
          <p:nvPr/>
        </p:nvSpPr>
        <p:spPr>
          <a:xfrm flipH="1">
            <a:off x="14711298" y="6561608"/>
            <a:ext cx="2909952" cy="3354319"/>
          </a:xfrm>
          <a:custGeom>
            <a:avLst/>
            <a:gdLst/>
            <a:ahLst/>
            <a:cxnLst/>
            <a:rect l="l" t="t" r="r" b="b"/>
            <a:pathLst>
              <a:path w="2909952" h="3354319">
                <a:moveTo>
                  <a:pt x="2909952" y="0"/>
                </a:moveTo>
                <a:lnTo>
                  <a:pt x="0" y="0"/>
                </a:lnTo>
                <a:lnTo>
                  <a:pt x="0" y="3354320"/>
                </a:lnTo>
                <a:lnTo>
                  <a:pt x="2909952" y="3354320"/>
                </a:lnTo>
                <a:lnTo>
                  <a:pt x="2909952"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23206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F528226C-61C0-7067-5F65-22C4975819C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9A2884A-1747-4414-C551-09D2E806B90A}"/>
              </a:ext>
            </a:extLst>
          </p:cNvPr>
          <p:cNvSpPr/>
          <p:nvPr/>
        </p:nvSpPr>
        <p:spPr>
          <a:xfrm>
            <a:off x="457200" y="3810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Freeform 25">
            <a:extLst>
              <a:ext uri="{FF2B5EF4-FFF2-40B4-BE49-F238E27FC236}">
                <a16:creationId xmlns:a16="http://schemas.microsoft.com/office/drawing/2014/main" id="{8A7E2833-DA9F-3151-BB19-B5315A757898}"/>
              </a:ext>
            </a:extLst>
          </p:cNvPr>
          <p:cNvSpPr/>
          <p:nvPr/>
        </p:nvSpPr>
        <p:spPr>
          <a:xfrm>
            <a:off x="3886200" y="5003176"/>
            <a:ext cx="3886200" cy="4636124"/>
          </a:xfrm>
          <a:custGeom>
            <a:avLst/>
            <a:gdLst/>
            <a:ahLst/>
            <a:cxnLst/>
            <a:rect l="l" t="t" r="r" b="b"/>
            <a:pathLst>
              <a:path w="6695792" h="9158116">
                <a:moveTo>
                  <a:pt x="0" y="0"/>
                </a:moveTo>
                <a:lnTo>
                  <a:pt x="6695792" y="0"/>
                </a:lnTo>
                <a:lnTo>
                  <a:pt x="6695792" y="9158116"/>
                </a:lnTo>
                <a:lnTo>
                  <a:pt x="0" y="9158116"/>
                </a:lnTo>
                <a:lnTo>
                  <a:pt x="0" y="0"/>
                </a:lnTo>
                <a:close/>
              </a:path>
            </a:pathLst>
          </a:custGeom>
          <a:blipFill>
            <a:blip r:embed="rId2"/>
            <a:stretch>
              <a:fillRect/>
            </a:stretch>
          </a:blipFill>
        </p:spPr>
        <p:txBody>
          <a:bodyPr/>
          <a:lstStyle/>
          <a:p>
            <a:endParaRPr lang="en-US"/>
          </a:p>
        </p:txBody>
      </p:sp>
      <p:sp>
        <p:nvSpPr>
          <p:cNvPr id="9" name="TextBox 8">
            <a:extLst>
              <a:ext uri="{FF2B5EF4-FFF2-40B4-BE49-F238E27FC236}">
                <a16:creationId xmlns:a16="http://schemas.microsoft.com/office/drawing/2014/main" id="{6070D330-AA76-8FA3-7F61-149D4C640AAB}"/>
              </a:ext>
            </a:extLst>
          </p:cNvPr>
          <p:cNvSpPr txBox="1"/>
          <p:nvPr/>
        </p:nvSpPr>
        <p:spPr>
          <a:xfrm>
            <a:off x="7772400" y="647700"/>
            <a:ext cx="8839200" cy="5059918"/>
          </a:xfrm>
          <a:prstGeom prst="cloudCallout">
            <a:avLst>
              <a:gd name="adj1" fmla="val -48352"/>
              <a:gd name="adj2" fmla="val 55179"/>
            </a:avLst>
          </a:prstGeom>
          <a:solidFill>
            <a:schemeClr val="accent5">
              <a:lumMod val="20000"/>
              <a:lumOff val="80000"/>
            </a:schemeClr>
          </a:solidFill>
          <a:ln>
            <a:solidFill>
              <a:schemeClr val="tx1"/>
            </a:solidFill>
          </a:ln>
        </p:spPr>
        <p:txBody>
          <a:bodyPr wrap="square" rtlCol="0">
            <a:spAutoFit/>
          </a:bodyPr>
          <a:lstStyle/>
          <a:p>
            <a:pPr algn="ctr"/>
            <a:r>
              <a:rPr lang="en-VN" sz="7000" dirty="0">
                <a:latin typeface="UTM Avo" panose="02040603050506020204" pitchFamily="18"/>
              </a:rPr>
              <a:t>Em thấy hoa sen như thế nào ?</a:t>
            </a:r>
          </a:p>
        </p:txBody>
      </p:sp>
      <p:pic>
        <p:nvPicPr>
          <p:cNvPr id="3" name="Picture 2">
            <a:extLst>
              <a:ext uri="{FF2B5EF4-FFF2-40B4-BE49-F238E27FC236}">
                <a16:creationId xmlns:a16="http://schemas.microsoft.com/office/drawing/2014/main" id="{F2E36AAB-D687-131C-3E86-D7EC17F2641E}"/>
              </a:ext>
            </a:extLst>
          </p:cNvPr>
          <p:cNvPicPr>
            <a:picLocks noChangeAspect="1"/>
          </p:cNvPicPr>
          <p:nvPr/>
        </p:nvPicPr>
        <p:blipFill>
          <a:blip r:embed="rId3"/>
          <a:stretch>
            <a:fillRect/>
          </a:stretch>
        </p:blipFill>
        <p:spPr>
          <a:xfrm>
            <a:off x="779788" y="800100"/>
            <a:ext cx="5773412" cy="3359187"/>
          </a:xfrm>
          <a:prstGeom prst="rect">
            <a:avLst/>
          </a:prstGeom>
        </p:spPr>
      </p:pic>
    </p:spTree>
    <p:extLst>
      <p:ext uri="{BB962C8B-B14F-4D97-AF65-F5344CB8AC3E}">
        <p14:creationId xmlns:p14="http://schemas.microsoft.com/office/powerpoint/2010/main" val="273994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8D01607C-36B8-330B-9424-C425EA89FE9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88F21C3-7530-C65B-1B4F-6DA85FA8F09C}"/>
              </a:ext>
            </a:extLst>
          </p:cNvPr>
          <p:cNvGrpSpPr/>
          <p:nvPr/>
        </p:nvGrpSpPr>
        <p:grpSpPr>
          <a:xfrm>
            <a:off x="4419600" y="461073"/>
            <a:ext cx="14101814" cy="10856364"/>
            <a:chOff x="0" y="0"/>
            <a:chExt cx="3714058" cy="2859289"/>
          </a:xfrm>
        </p:grpSpPr>
        <p:sp>
          <p:nvSpPr>
            <p:cNvPr id="3" name="Freeform 3">
              <a:extLst>
                <a:ext uri="{FF2B5EF4-FFF2-40B4-BE49-F238E27FC236}">
                  <a16:creationId xmlns:a16="http://schemas.microsoft.com/office/drawing/2014/main" id="{148FB291-A050-A4F1-404C-C7DA7430CDB3}"/>
                </a:ext>
              </a:extLst>
            </p:cNvPr>
            <p:cNvSpPr/>
            <p:nvPr/>
          </p:nvSpPr>
          <p:spPr>
            <a:xfrm>
              <a:off x="0" y="0"/>
              <a:ext cx="3714058" cy="2859289"/>
            </a:xfrm>
            <a:custGeom>
              <a:avLst/>
              <a:gdLst/>
              <a:ahLst/>
              <a:cxnLst/>
              <a:rect l="l" t="t" r="r" b="b"/>
              <a:pathLst>
                <a:path w="3714058" h="2859289">
                  <a:moveTo>
                    <a:pt x="0" y="0"/>
                  </a:moveTo>
                  <a:lnTo>
                    <a:pt x="3714058" y="0"/>
                  </a:lnTo>
                  <a:lnTo>
                    <a:pt x="3714058" y="2859289"/>
                  </a:lnTo>
                  <a:lnTo>
                    <a:pt x="0" y="2859289"/>
                  </a:lnTo>
                  <a:close/>
                </a:path>
              </a:pathLst>
            </a:custGeom>
            <a:solidFill>
              <a:srgbClr val="FFFFFF"/>
            </a:solidFill>
          </p:spPr>
          <p:txBody>
            <a:bodyPr/>
            <a:lstStyle/>
            <a:p>
              <a:endParaRPr lang="en-US"/>
            </a:p>
          </p:txBody>
        </p:sp>
        <p:sp>
          <p:nvSpPr>
            <p:cNvPr id="4" name="TextBox 4">
              <a:extLst>
                <a:ext uri="{FF2B5EF4-FFF2-40B4-BE49-F238E27FC236}">
                  <a16:creationId xmlns:a16="http://schemas.microsoft.com/office/drawing/2014/main" id="{DC2905B4-C456-958E-5F1B-2F343EDB69BC}"/>
                </a:ext>
              </a:extLst>
            </p:cNvPr>
            <p:cNvSpPr txBox="1"/>
            <p:nvPr/>
          </p:nvSpPr>
          <p:spPr>
            <a:xfrm>
              <a:off x="0" y="-38100"/>
              <a:ext cx="3714058" cy="2897389"/>
            </a:xfrm>
            <a:prstGeom prst="rect">
              <a:avLst/>
            </a:prstGeom>
          </p:spPr>
          <p:txBody>
            <a:bodyPr lIns="50800" tIns="50800" rIns="50800" bIns="50800" rtlCol="0" anchor="ctr"/>
            <a:lstStyle/>
            <a:p>
              <a:pPr algn="ctr">
                <a:lnSpc>
                  <a:spcPts val="2940"/>
                </a:lnSpc>
              </a:pPr>
              <a:endParaRPr/>
            </a:p>
          </p:txBody>
        </p:sp>
      </p:grpSp>
      <p:sp>
        <p:nvSpPr>
          <p:cNvPr id="25" name="Freeform 25">
            <a:extLst>
              <a:ext uri="{FF2B5EF4-FFF2-40B4-BE49-F238E27FC236}">
                <a16:creationId xmlns:a16="http://schemas.microsoft.com/office/drawing/2014/main" id="{7FC850EB-5F6C-80C4-F632-70109FEDA00C}"/>
              </a:ext>
            </a:extLst>
          </p:cNvPr>
          <p:cNvSpPr/>
          <p:nvPr/>
        </p:nvSpPr>
        <p:spPr>
          <a:xfrm>
            <a:off x="895350" y="613534"/>
            <a:ext cx="6695792" cy="9158116"/>
          </a:xfrm>
          <a:custGeom>
            <a:avLst/>
            <a:gdLst/>
            <a:ahLst/>
            <a:cxnLst/>
            <a:rect l="l" t="t" r="r" b="b"/>
            <a:pathLst>
              <a:path w="6695792" h="9158116">
                <a:moveTo>
                  <a:pt x="0" y="0"/>
                </a:moveTo>
                <a:lnTo>
                  <a:pt x="6695792" y="0"/>
                </a:lnTo>
                <a:lnTo>
                  <a:pt x="6695792" y="9158116"/>
                </a:lnTo>
                <a:lnTo>
                  <a:pt x="0" y="9158116"/>
                </a:lnTo>
                <a:lnTo>
                  <a:pt x="0" y="0"/>
                </a:lnTo>
                <a:close/>
              </a:path>
            </a:pathLst>
          </a:custGeom>
          <a:blipFill>
            <a:blip r:embed="rId2"/>
            <a:stretch>
              <a:fillRect/>
            </a:stretch>
          </a:blipFill>
        </p:spPr>
        <p:txBody>
          <a:bodyPr/>
          <a:lstStyle/>
          <a:p>
            <a:endParaRPr lang="en-US"/>
          </a:p>
        </p:txBody>
      </p:sp>
      <p:pic>
        <p:nvPicPr>
          <p:cNvPr id="37" name="Picture 36">
            <a:extLst>
              <a:ext uri="{FF2B5EF4-FFF2-40B4-BE49-F238E27FC236}">
                <a16:creationId xmlns:a16="http://schemas.microsoft.com/office/drawing/2014/main" id="{EBB019AB-F623-5CE4-28F2-DDC85ED7AFB1}"/>
              </a:ext>
            </a:extLst>
          </p:cNvPr>
          <p:cNvPicPr>
            <a:picLocks noChangeAspect="1"/>
          </p:cNvPicPr>
          <p:nvPr/>
        </p:nvPicPr>
        <p:blipFill>
          <a:blip r:embed="rId3"/>
          <a:stretch>
            <a:fillRect/>
          </a:stretch>
        </p:blipFill>
        <p:spPr>
          <a:xfrm>
            <a:off x="8153400" y="2143972"/>
            <a:ext cx="8989828" cy="6097239"/>
          </a:xfrm>
          <a:prstGeom prst="rect">
            <a:avLst/>
          </a:prstGeom>
        </p:spPr>
      </p:pic>
    </p:spTree>
    <p:extLst>
      <p:ext uri="{BB962C8B-B14F-4D97-AF65-F5344CB8AC3E}">
        <p14:creationId xmlns:p14="http://schemas.microsoft.com/office/powerpoint/2010/main" val="467143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0F0CC3D3-7DC2-3C5B-9141-070D70D4ACE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B6BDD04-2423-E288-BB7F-4A306C411F49}"/>
              </a:ext>
            </a:extLst>
          </p:cNvPr>
          <p:cNvSpPr/>
          <p:nvPr/>
        </p:nvSpPr>
        <p:spPr>
          <a:xfrm>
            <a:off x="457200" y="3810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Freeform 25">
            <a:extLst>
              <a:ext uri="{FF2B5EF4-FFF2-40B4-BE49-F238E27FC236}">
                <a16:creationId xmlns:a16="http://schemas.microsoft.com/office/drawing/2014/main" id="{64196519-1540-C56C-F5A5-D395A900A9EE}"/>
              </a:ext>
            </a:extLst>
          </p:cNvPr>
          <p:cNvSpPr/>
          <p:nvPr/>
        </p:nvSpPr>
        <p:spPr>
          <a:xfrm>
            <a:off x="3886200" y="5003176"/>
            <a:ext cx="3886200" cy="4636124"/>
          </a:xfrm>
          <a:custGeom>
            <a:avLst/>
            <a:gdLst/>
            <a:ahLst/>
            <a:cxnLst/>
            <a:rect l="l" t="t" r="r" b="b"/>
            <a:pathLst>
              <a:path w="6695792" h="9158116">
                <a:moveTo>
                  <a:pt x="0" y="0"/>
                </a:moveTo>
                <a:lnTo>
                  <a:pt x="6695792" y="0"/>
                </a:lnTo>
                <a:lnTo>
                  <a:pt x="6695792" y="9158116"/>
                </a:lnTo>
                <a:lnTo>
                  <a:pt x="0" y="9158116"/>
                </a:lnTo>
                <a:lnTo>
                  <a:pt x="0" y="0"/>
                </a:lnTo>
                <a:close/>
              </a:path>
            </a:pathLst>
          </a:custGeom>
          <a:blipFill>
            <a:blip r:embed="rId2"/>
            <a:stretch>
              <a:fillRect/>
            </a:stretch>
          </a:blipFill>
        </p:spPr>
        <p:txBody>
          <a:bodyPr/>
          <a:lstStyle/>
          <a:p>
            <a:endParaRPr lang="en-US"/>
          </a:p>
        </p:txBody>
      </p:sp>
      <p:sp>
        <p:nvSpPr>
          <p:cNvPr id="9" name="TextBox 8">
            <a:extLst>
              <a:ext uri="{FF2B5EF4-FFF2-40B4-BE49-F238E27FC236}">
                <a16:creationId xmlns:a16="http://schemas.microsoft.com/office/drawing/2014/main" id="{F2DB7C1E-D401-50E7-57E6-A8B5D1C4100D}"/>
              </a:ext>
            </a:extLst>
          </p:cNvPr>
          <p:cNvSpPr txBox="1"/>
          <p:nvPr/>
        </p:nvSpPr>
        <p:spPr>
          <a:xfrm>
            <a:off x="7772400" y="647700"/>
            <a:ext cx="9296400" cy="6699706"/>
          </a:xfrm>
          <a:prstGeom prst="cloudCallout">
            <a:avLst>
              <a:gd name="adj1" fmla="val -60381"/>
              <a:gd name="adj2" fmla="val 46927"/>
            </a:avLst>
          </a:prstGeom>
          <a:solidFill>
            <a:schemeClr val="accent5">
              <a:lumMod val="20000"/>
              <a:lumOff val="80000"/>
            </a:schemeClr>
          </a:solidFill>
          <a:ln>
            <a:solidFill>
              <a:schemeClr val="tx1"/>
            </a:solidFill>
          </a:ln>
        </p:spPr>
        <p:txBody>
          <a:bodyPr wrap="square" rtlCol="0">
            <a:spAutoFit/>
          </a:bodyPr>
          <a:lstStyle/>
          <a:p>
            <a:pPr algn="ctr"/>
            <a:r>
              <a:rPr lang="en-VN" sz="7000" dirty="0">
                <a:latin typeface="UTM Avo" panose="02040603050506020204" pitchFamily="18"/>
              </a:rPr>
              <a:t>Hãy thành lập câu có chứa cả vần “</a:t>
            </a:r>
            <a:r>
              <a:rPr lang="en-VN" sz="7000" b="1" dirty="0">
                <a:latin typeface="UTM Avo" panose="02040603050506020204" pitchFamily="18"/>
              </a:rPr>
              <a:t>in</a:t>
            </a:r>
            <a:r>
              <a:rPr lang="en-VN" sz="7000" dirty="0">
                <a:latin typeface="UTM Avo" panose="02040603050506020204" pitchFamily="18"/>
              </a:rPr>
              <a:t>” và “</a:t>
            </a:r>
            <a:r>
              <a:rPr lang="en-VN" sz="7000" b="1" dirty="0">
                <a:latin typeface="UTM Avo" panose="02040603050506020204" pitchFamily="18"/>
              </a:rPr>
              <a:t>it</a:t>
            </a:r>
            <a:r>
              <a:rPr lang="en-VN" sz="7000" dirty="0">
                <a:latin typeface="UTM Avo" panose="02040603050506020204" pitchFamily="18"/>
              </a:rPr>
              <a:t>”</a:t>
            </a:r>
          </a:p>
        </p:txBody>
      </p:sp>
    </p:spTree>
    <p:extLst>
      <p:ext uri="{BB962C8B-B14F-4D97-AF65-F5344CB8AC3E}">
        <p14:creationId xmlns:p14="http://schemas.microsoft.com/office/powerpoint/2010/main" val="394940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AE8C572E-54B5-24A3-14E7-16FD36F2FA3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D61737B-0791-54E6-976B-D8E947022493}"/>
              </a:ext>
            </a:extLst>
          </p:cNvPr>
          <p:cNvGrpSpPr/>
          <p:nvPr/>
        </p:nvGrpSpPr>
        <p:grpSpPr>
          <a:xfrm>
            <a:off x="-583249" y="-472390"/>
            <a:ext cx="15171266" cy="11290412"/>
            <a:chOff x="0" y="0"/>
            <a:chExt cx="3995724" cy="2973607"/>
          </a:xfrm>
        </p:grpSpPr>
        <p:sp>
          <p:nvSpPr>
            <p:cNvPr id="3" name="Freeform 3">
              <a:extLst>
                <a:ext uri="{FF2B5EF4-FFF2-40B4-BE49-F238E27FC236}">
                  <a16:creationId xmlns:a16="http://schemas.microsoft.com/office/drawing/2014/main" id="{F05A3C23-C87A-7AE2-44B0-437DDBA985B5}"/>
                </a:ext>
              </a:extLst>
            </p:cNvPr>
            <p:cNvSpPr/>
            <p:nvPr/>
          </p:nvSpPr>
          <p:spPr>
            <a:xfrm>
              <a:off x="0" y="0"/>
              <a:ext cx="3995724" cy="2973606"/>
            </a:xfrm>
            <a:custGeom>
              <a:avLst/>
              <a:gdLst/>
              <a:ahLst/>
              <a:cxnLst/>
              <a:rect l="l" t="t" r="r" b="b"/>
              <a:pathLst>
                <a:path w="3995724" h="2973606">
                  <a:moveTo>
                    <a:pt x="25515" y="0"/>
                  </a:moveTo>
                  <a:lnTo>
                    <a:pt x="3970209" y="0"/>
                  </a:lnTo>
                  <a:cubicBezTo>
                    <a:pt x="3984301" y="0"/>
                    <a:pt x="3995724" y="11423"/>
                    <a:pt x="3995724" y="25515"/>
                  </a:cubicBezTo>
                  <a:lnTo>
                    <a:pt x="3995724" y="2948091"/>
                  </a:lnTo>
                  <a:cubicBezTo>
                    <a:pt x="3995724" y="2962183"/>
                    <a:pt x="3984301" y="2973606"/>
                    <a:pt x="3970209" y="2973606"/>
                  </a:cubicBezTo>
                  <a:lnTo>
                    <a:pt x="25515" y="2973606"/>
                  </a:lnTo>
                  <a:cubicBezTo>
                    <a:pt x="11423" y="2973606"/>
                    <a:pt x="0" y="2962183"/>
                    <a:pt x="0" y="2948091"/>
                  </a:cubicBezTo>
                  <a:lnTo>
                    <a:pt x="0" y="25515"/>
                  </a:lnTo>
                  <a:cubicBezTo>
                    <a:pt x="0" y="11423"/>
                    <a:pt x="11423" y="0"/>
                    <a:pt x="25515" y="0"/>
                  </a:cubicBezTo>
                  <a:close/>
                </a:path>
              </a:pathLst>
            </a:custGeom>
            <a:solidFill>
              <a:srgbClr val="FFFFFF"/>
            </a:solidFill>
          </p:spPr>
          <p:txBody>
            <a:bodyPr/>
            <a:lstStyle/>
            <a:p>
              <a:endParaRPr lang="en-US"/>
            </a:p>
          </p:txBody>
        </p:sp>
        <p:sp>
          <p:nvSpPr>
            <p:cNvPr id="4" name="TextBox 4">
              <a:extLst>
                <a:ext uri="{FF2B5EF4-FFF2-40B4-BE49-F238E27FC236}">
                  <a16:creationId xmlns:a16="http://schemas.microsoft.com/office/drawing/2014/main" id="{9F02B430-DE8C-B4DE-9135-023F0EE3D274}"/>
                </a:ext>
              </a:extLst>
            </p:cNvPr>
            <p:cNvSpPr txBox="1"/>
            <p:nvPr/>
          </p:nvSpPr>
          <p:spPr>
            <a:xfrm>
              <a:off x="0" y="-38100"/>
              <a:ext cx="3995724" cy="3011707"/>
            </a:xfrm>
            <a:prstGeom prst="rect">
              <a:avLst/>
            </a:prstGeom>
          </p:spPr>
          <p:txBody>
            <a:bodyPr lIns="50800" tIns="50800" rIns="50800" bIns="50800" rtlCol="0" anchor="ctr"/>
            <a:lstStyle/>
            <a:p>
              <a:pPr algn="ctr">
                <a:lnSpc>
                  <a:spcPts val="2940"/>
                </a:lnSpc>
              </a:pPr>
              <a:endParaRPr/>
            </a:p>
          </p:txBody>
        </p:sp>
      </p:grpSp>
      <p:sp>
        <p:nvSpPr>
          <p:cNvPr id="5" name="Freeform 5">
            <a:extLst>
              <a:ext uri="{FF2B5EF4-FFF2-40B4-BE49-F238E27FC236}">
                <a16:creationId xmlns:a16="http://schemas.microsoft.com/office/drawing/2014/main" id="{7324FDDE-E7D1-A91C-4C74-7748E6E0AD8B}"/>
              </a:ext>
            </a:extLst>
          </p:cNvPr>
          <p:cNvSpPr/>
          <p:nvPr/>
        </p:nvSpPr>
        <p:spPr>
          <a:xfrm>
            <a:off x="9829800" y="1420778"/>
            <a:ext cx="9144000" cy="7996372"/>
          </a:xfrm>
          <a:custGeom>
            <a:avLst/>
            <a:gdLst/>
            <a:ahLst/>
            <a:cxnLst/>
            <a:rect l="l" t="t" r="r" b="b"/>
            <a:pathLst>
              <a:path w="9953049" h="8229600">
                <a:moveTo>
                  <a:pt x="0" y="0"/>
                </a:moveTo>
                <a:lnTo>
                  <a:pt x="9953049" y="0"/>
                </a:lnTo>
                <a:lnTo>
                  <a:pt x="9953049" y="8229600"/>
                </a:lnTo>
                <a:lnTo>
                  <a:pt x="0" y="8229600"/>
                </a:lnTo>
                <a:lnTo>
                  <a:pt x="0" y="0"/>
                </a:lnTo>
                <a:close/>
              </a:path>
            </a:pathLst>
          </a:custGeom>
          <a:blipFill>
            <a:blip r:embed="rId2"/>
            <a:stretch>
              <a:fillRect/>
            </a:stretch>
          </a:blipFill>
        </p:spPr>
        <p:txBody>
          <a:bodyPr/>
          <a:lstStyle/>
          <a:p>
            <a:endParaRPr lang="en-US"/>
          </a:p>
        </p:txBody>
      </p:sp>
      <p:sp>
        <p:nvSpPr>
          <p:cNvPr id="6" name="Freeform 6">
            <a:extLst>
              <a:ext uri="{FF2B5EF4-FFF2-40B4-BE49-F238E27FC236}">
                <a16:creationId xmlns:a16="http://schemas.microsoft.com/office/drawing/2014/main" id="{73D1FCEE-71F0-8A02-99C2-83CF1FDE8B1E}"/>
              </a:ext>
            </a:extLst>
          </p:cNvPr>
          <p:cNvSpPr/>
          <p:nvPr/>
        </p:nvSpPr>
        <p:spPr>
          <a:xfrm rot="2874590">
            <a:off x="14371104" y="2694252"/>
            <a:ext cx="3817407" cy="3111186"/>
          </a:xfrm>
          <a:custGeom>
            <a:avLst/>
            <a:gdLst/>
            <a:ahLst/>
            <a:cxnLst/>
            <a:rect l="l" t="t" r="r" b="b"/>
            <a:pathLst>
              <a:path w="3817407" h="3111186">
                <a:moveTo>
                  <a:pt x="0" y="0"/>
                </a:moveTo>
                <a:lnTo>
                  <a:pt x="3817407" y="0"/>
                </a:lnTo>
                <a:lnTo>
                  <a:pt x="3817407" y="3111187"/>
                </a:lnTo>
                <a:lnTo>
                  <a:pt x="0" y="311118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FB1B3873-9B08-10B6-EFF5-2A60901149ED}"/>
              </a:ext>
            </a:extLst>
          </p:cNvPr>
          <p:cNvSpPr txBox="1"/>
          <p:nvPr/>
        </p:nvSpPr>
        <p:spPr>
          <a:xfrm>
            <a:off x="610773" y="4152900"/>
            <a:ext cx="9661565" cy="2308324"/>
          </a:xfrm>
          <a:prstGeom prst="rect">
            <a:avLst/>
          </a:prstGeom>
          <a:noFill/>
        </p:spPr>
        <p:txBody>
          <a:bodyPr wrap="square" rtlCol="0">
            <a:spAutoFit/>
          </a:bodyPr>
          <a:lstStyle/>
          <a:p>
            <a:pPr algn="ctr"/>
            <a:r>
              <a:rPr lang="en-VN" sz="7200" b="1" dirty="0">
                <a:solidFill>
                  <a:srgbClr val="FF2F92"/>
                </a:solidFill>
                <a:latin typeface="UTM Avo" panose="02040603050506020204" pitchFamily="18"/>
              </a:rPr>
              <a:t>-</a:t>
            </a:r>
            <a:r>
              <a:rPr lang="en-US" sz="7200" b="1" dirty="0">
                <a:solidFill>
                  <a:srgbClr val="FF2F92"/>
                </a:solidFill>
                <a:latin typeface="UTM Avo" panose="02040603050506020204" pitchFamily="18"/>
              </a:rPr>
              <a:t> </a:t>
            </a:r>
            <a:r>
              <a:rPr lang="en-VN" sz="7200" b="1" dirty="0">
                <a:solidFill>
                  <a:srgbClr val="FF2F92"/>
                </a:solidFill>
                <a:latin typeface="UTM Avo" panose="02040603050506020204" pitchFamily="18"/>
              </a:rPr>
              <a:t>Chia sẻ với </a:t>
            </a:r>
            <a:endParaRPr lang="en-US" sz="7200" b="1" dirty="0">
              <a:solidFill>
                <a:srgbClr val="FF2F92"/>
              </a:solidFill>
              <a:latin typeface="UTM Avo" panose="02040603050506020204" pitchFamily="18"/>
            </a:endParaRPr>
          </a:p>
          <a:p>
            <a:pPr algn="ctr"/>
            <a:r>
              <a:rPr lang="en-US" sz="7200" b="1" dirty="0">
                <a:solidFill>
                  <a:srgbClr val="FF2F92"/>
                </a:solidFill>
                <a:latin typeface="UTM Avo" panose="02040603050506020204" pitchFamily="18"/>
              </a:rPr>
              <a:t>  </a:t>
            </a:r>
            <a:r>
              <a:rPr lang="en-VN" sz="7200" b="1" dirty="0">
                <a:solidFill>
                  <a:srgbClr val="FF2F92"/>
                </a:solidFill>
                <a:latin typeface="UTM Avo" panose="02040603050506020204" pitchFamily="18"/>
              </a:rPr>
              <a:t>người thân</a:t>
            </a:r>
          </a:p>
        </p:txBody>
      </p:sp>
      <p:sp>
        <p:nvSpPr>
          <p:cNvPr id="14" name="TextBox 13">
            <a:extLst>
              <a:ext uri="{FF2B5EF4-FFF2-40B4-BE49-F238E27FC236}">
                <a16:creationId xmlns:a16="http://schemas.microsoft.com/office/drawing/2014/main" id="{16FF0F01-FE88-91C8-206E-1B9EE5B09B07}"/>
              </a:ext>
            </a:extLst>
          </p:cNvPr>
          <p:cNvSpPr txBox="1"/>
          <p:nvPr/>
        </p:nvSpPr>
        <p:spPr>
          <a:xfrm>
            <a:off x="603685" y="6641454"/>
            <a:ext cx="9661565" cy="1200329"/>
          </a:xfrm>
          <a:prstGeom prst="rect">
            <a:avLst/>
          </a:prstGeom>
          <a:noFill/>
        </p:spPr>
        <p:txBody>
          <a:bodyPr wrap="square" rtlCol="0">
            <a:spAutoFit/>
          </a:bodyPr>
          <a:lstStyle/>
          <a:p>
            <a:pPr algn="ctr"/>
            <a:r>
              <a:rPr lang="en-VN" sz="7200" b="1" dirty="0">
                <a:solidFill>
                  <a:srgbClr val="FF2F92"/>
                </a:solidFill>
                <a:latin typeface="UTM Avo" panose="02040603050506020204" pitchFamily="18"/>
              </a:rPr>
              <a:t>-</a:t>
            </a:r>
            <a:r>
              <a:rPr lang="en-US" sz="7200" b="1" dirty="0">
                <a:solidFill>
                  <a:srgbClr val="FF2F92"/>
                </a:solidFill>
                <a:latin typeface="UTM Avo" panose="02040603050506020204" pitchFamily="18"/>
              </a:rPr>
              <a:t> </a:t>
            </a:r>
            <a:r>
              <a:rPr lang="en-VN" sz="7200" b="1" dirty="0">
                <a:solidFill>
                  <a:srgbClr val="FF2F92"/>
                </a:solidFill>
                <a:latin typeface="UTM Avo" panose="02040603050506020204" pitchFamily="18"/>
              </a:rPr>
              <a:t>Chuẩn bị bài mới</a:t>
            </a:r>
          </a:p>
        </p:txBody>
      </p:sp>
      <p:pic>
        <p:nvPicPr>
          <p:cNvPr id="15" name="Picture 14">
            <a:extLst>
              <a:ext uri="{FF2B5EF4-FFF2-40B4-BE49-F238E27FC236}">
                <a16:creationId xmlns:a16="http://schemas.microsoft.com/office/drawing/2014/main" id="{48680B52-6E7E-07A8-96FE-D93031A67433}"/>
              </a:ext>
            </a:extLst>
          </p:cNvPr>
          <p:cNvPicPr>
            <a:picLocks noChangeAspect="1"/>
          </p:cNvPicPr>
          <p:nvPr/>
        </p:nvPicPr>
        <p:blipFill>
          <a:blip r:embed="rId5"/>
          <a:stretch>
            <a:fillRect/>
          </a:stretch>
        </p:blipFill>
        <p:spPr>
          <a:xfrm>
            <a:off x="435450" y="1650795"/>
            <a:ext cx="10820400" cy="2336800"/>
          </a:xfrm>
          <a:prstGeom prst="rect">
            <a:avLst/>
          </a:prstGeom>
        </p:spPr>
      </p:pic>
    </p:spTree>
    <p:extLst>
      <p:ext uri="{BB962C8B-B14F-4D97-AF65-F5344CB8AC3E}">
        <p14:creationId xmlns:p14="http://schemas.microsoft.com/office/powerpoint/2010/main" val="310019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p:cNvGrpSpPr/>
        <p:nvPr/>
      </p:nvGrpSpPr>
      <p:grpSpPr>
        <a:xfrm>
          <a:off x="0" y="0"/>
          <a:ext cx="0" cy="0"/>
          <a:chOff x="0" y="0"/>
          <a:chExt cx="0" cy="0"/>
        </a:xfrm>
      </p:grpSpPr>
      <p:sp>
        <p:nvSpPr>
          <p:cNvPr id="2" name="Freeform 2"/>
          <p:cNvSpPr/>
          <p:nvPr/>
        </p:nvSpPr>
        <p:spPr>
          <a:xfrm>
            <a:off x="-241553" y="93574"/>
            <a:ext cx="17985914" cy="11893186"/>
          </a:xfrm>
          <a:custGeom>
            <a:avLst/>
            <a:gdLst/>
            <a:ahLst/>
            <a:cxnLst/>
            <a:rect l="l" t="t" r="r" b="b"/>
            <a:pathLst>
              <a:path w="17985914" h="11893186">
                <a:moveTo>
                  <a:pt x="0" y="0"/>
                </a:moveTo>
                <a:lnTo>
                  <a:pt x="17985914" y="0"/>
                </a:lnTo>
                <a:lnTo>
                  <a:pt x="17985914" y="11893186"/>
                </a:lnTo>
                <a:lnTo>
                  <a:pt x="0" y="11893186"/>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809A4F2D-8FFD-A6B9-690E-798C648437FC}"/>
              </a:ext>
            </a:extLst>
          </p:cNvPr>
          <p:cNvPicPr>
            <a:picLocks noChangeAspect="1"/>
          </p:cNvPicPr>
          <p:nvPr/>
        </p:nvPicPr>
        <p:blipFill>
          <a:blip r:embed="rId3"/>
          <a:stretch>
            <a:fillRect/>
          </a:stretch>
        </p:blipFill>
        <p:spPr>
          <a:xfrm>
            <a:off x="7391400" y="3695700"/>
            <a:ext cx="8382000" cy="6497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35583401-36C2-D5E3-6B33-7C656423718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DF65C83-96D5-6EA5-73DF-AEF53C4AFBCA}"/>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5" name="Picture 14">
            <a:extLst>
              <a:ext uri="{FF2B5EF4-FFF2-40B4-BE49-F238E27FC236}">
                <a16:creationId xmlns:a16="http://schemas.microsoft.com/office/drawing/2014/main" id="{E5D20E67-1CAE-154B-3655-5E79E5F6D658}"/>
              </a:ext>
            </a:extLst>
          </p:cNvPr>
          <p:cNvPicPr>
            <a:picLocks noChangeAspect="1"/>
          </p:cNvPicPr>
          <p:nvPr/>
        </p:nvPicPr>
        <p:blipFill>
          <a:blip r:embed="rId2">
            <a:extLst>
              <a:ext uri="{28A0092B-C50C-407E-A947-70E740481C1C}">
                <a14:useLocalDpi xmlns:a14="http://schemas.microsoft.com/office/drawing/2010/main" val="0"/>
              </a:ext>
            </a:extLst>
          </a:blip>
          <a:srcRect l="33898" t="26190" r="33051" b="38798"/>
          <a:stretch/>
        </p:blipFill>
        <p:spPr>
          <a:xfrm>
            <a:off x="11201400" y="2086483"/>
            <a:ext cx="5105400" cy="3505200"/>
          </a:xfrm>
          <a:prstGeom prst="rect">
            <a:avLst/>
          </a:prstGeom>
        </p:spPr>
      </p:pic>
      <p:sp>
        <p:nvSpPr>
          <p:cNvPr id="6" name="TextBox 5">
            <a:extLst>
              <a:ext uri="{FF2B5EF4-FFF2-40B4-BE49-F238E27FC236}">
                <a16:creationId xmlns:a16="http://schemas.microsoft.com/office/drawing/2014/main" id="{FA32A9EF-03E5-6E69-E643-7A0DC231C08C}"/>
              </a:ext>
            </a:extLst>
          </p:cNvPr>
          <p:cNvSpPr txBox="1"/>
          <p:nvPr/>
        </p:nvSpPr>
        <p:spPr>
          <a:xfrm>
            <a:off x="11287347" y="6569301"/>
            <a:ext cx="5295900" cy="1631216"/>
          </a:xfrm>
          <a:prstGeom prst="rect">
            <a:avLst/>
          </a:prstGeom>
          <a:solidFill>
            <a:srgbClr val="4BB7FF"/>
          </a:solidFill>
          <a:ln w="38100">
            <a:solidFill>
              <a:schemeClr val="tx1"/>
            </a:solidFill>
          </a:ln>
        </p:spPr>
        <p:txBody>
          <a:bodyPr wrap="square" rtlCol="0">
            <a:spAutoFit/>
          </a:bodyPr>
          <a:lstStyle/>
          <a:p>
            <a:pPr algn="ctr"/>
            <a:r>
              <a:rPr lang="en-US" sz="10000" b="1" dirty="0" err="1">
                <a:latin typeface="UTM Avo" panose="02040603050506020204" pitchFamily="18"/>
              </a:rPr>
              <a:t>đ</a:t>
            </a:r>
            <a:r>
              <a:rPr lang="en-VN" sz="10000" b="1" dirty="0">
                <a:latin typeface="UTM Avo" panose="02040603050506020204" pitchFamily="18"/>
              </a:rPr>
              <a:t>èn p</a:t>
            </a:r>
            <a:r>
              <a:rPr lang="en-VN" sz="10000" b="1" dirty="0">
                <a:solidFill>
                  <a:srgbClr val="FF0000"/>
                </a:solidFill>
                <a:latin typeface="UTM Avo" panose="02040603050506020204" pitchFamily="18"/>
              </a:rPr>
              <a:t>in</a:t>
            </a:r>
          </a:p>
        </p:txBody>
      </p:sp>
      <p:sp>
        <p:nvSpPr>
          <p:cNvPr id="7" name="Freeform 25">
            <a:extLst>
              <a:ext uri="{FF2B5EF4-FFF2-40B4-BE49-F238E27FC236}">
                <a16:creationId xmlns:a16="http://schemas.microsoft.com/office/drawing/2014/main" id="{B7803DB3-8D03-05FA-68C2-F378DC48EE68}"/>
              </a:ext>
            </a:extLst>
          </p:cNvPr>
          <p:cNvSpPr/>
          <p:nvPr/>
        </p:nvSpPr>
        <p:spPr>
          <a:xfrm>
            <a:off x="914400" y="5143500"/>
            <a:ext cx="3886200" cy="4636124"/>
          </a:xfrm>
          <a:custGeom>
            <a:avLst/>
            <a:gdLst/>
            <a:ahLst/>
            <a:cxnLst/>
            <a:rect l="l" t="t" r="r" b="b"/>
            <a:pathLst>
              <a:path w="6695792" h="9158116">
                <a:moveTo>
                  <a:pt x="0" y="0"/>
                </a:moveTo>
                <a:lnTo>
                  <a:pt x="6695792" y="0"/>
                </a:lnTo>
                <a:lnTo>
                  <a:pt x="6695792" y="9158116"/>
                </a:lnTo>
                <a:lnTo>
                  <a:pt x="0" y="9158116"/>
                </a:lnTo>
                <a:lnTo>
                  <a:pt x="0" y="0"/>
                </a:lnTo>
                <a:close/>
              </a:path>
            </a:pathLst>
          </a:custGeom>
          <a:blipFill>
            <a:blip r:embed="rId3"/>
            <a:stretch>
              <a:fillRect/>
            </a:stretch>
          </a:blipFill>
        </p:spPr>
        <p:txBody>
          <a:bodyPr/>
          <a:lstStyle/>
          <a:p>
            <a:endParaRPr lang="en-US"/>
          </a:p>
        </p:txBody>
      </p:sp>
      <p:sp>
        <p:nvSpPr>
          <p:cNvPr id="8" name="TextBox 7">
            <a:extLst>
              <a:ext uri="{FF2B5EF4-FFF2-40B4-BE49-F238E27FC236}">
                <a16:creationId xmlns:a16="http://schemas.microsoft.com/office/drawing/2014/main" id="{47564B51-2A6F-33E0-95F9-A061B630043A}"/>
              </a:ext>
            </a:extLst>
          </p:cNvPr>
          <p:cNvSpPr txBox="1"/>
          <p:nvPr/>
        </p:nvSpPr>
        <p:spPr>
          <a:xfrm>
            <a:off x="3962400" y="2129018"/>
            <a:ext cx="6829647" cy="3420130"/>
          </a:xfrm>
          <a:prstGeom prst="cloudCallout">
            <a:avLst>
              <a:gd name="adj1" fmla="val -48352"/>
              <a:gd name="adj2" fmla="val 55179"/>
            </a:avLst>
          </a:prstGeom>
          <a:solidFill>
            <a:schemeClr val="accent5">
              <a:lumMod val="20000"/>
              <a:lumOff val="80000"/>
            </a:schemeClr>
          </a:solidFill>
          <a:ln>
            <a:solidFill>
              <a:schemeClr val="tx1"/>
            </a:solidFill>
          </a:ln>
        </p:spPr>
        <p:txBody>
          <a:bodyPr wrap="square" rtlCol="0">
            <a:spAutoFit/>
          </a:bodyPr>
          <a:lstStyle/>
          <a:p>
            <a:pPr algn="ctr"/>
            <a:r>
              <a:rPr lang="en-VN" sz="7000" dirty="0">
                <a:latin typeface="UTM Avo" panose="02040603050506020204" pitchFamily="18"/>
              </a:rPr>
              <a:t>Bức tranh vẽ gì ?</a:t>
            </a:r>
          </a:p>
        </p:txBody>
      </p:sp>
      <p:pic>
        <p:nvPicPr>
          <p:cNvPr id="3" name="Picture 2">
            <a:extLst>
              <a:ext uri="{FF2B5EF4-FFF2-40B4-BE49-F238E27FC236}">
                <a16:creationId xmlns:a16="http://schemas.microsoft.com/office/drawing/2014/main" id="{77A46EC4-0337-5116-4D73-5B6C203CD578}"/>
              </a:ext>
            </a:extLst>
          </p:cNvPr>
          <p:cNvPicPr>
            <a:picLocks noChangeAspect="1"/>
          </p:cNvPicPr>
          <p:nvPr/>
        </p:nvPicPr>
        <p:blipFill>
          <a:blip r:embed="rId4"/>
          <a:stretch>
            <a:fillRect/>
          </a:stretch>
        </p:blipFill>
        <p:spPr>
          <a:xfrm>
            <a:off x="457200" y="419100"/>
            <a:ext cx="6005080" cy="2139881"/>
          </a:xfrm>
          <a:prstGeom prst="rect">
            <a:avLst/>
          </a:prstGeom>
        </p:spPr>
      </p:pic>
    </p:spTree>
    <p:extLst>
      <p:ext uri="{BB962C8B-B14F-4D97-AF65-F5344CB8AC3E}">
        <p14:creationId xmlns:p14="http://schemas.microsoft.com/office/powerpoint/2010/main" val="1314302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4D2ADC5D-DA3E-86C0-36F2-1F4456DEBEB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1A8A3D5-9E66-C6CD-51BC-C2EFE2125E6B}"/>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TextBox 1">
            <a:extLst>
              <a:ext uri="{FF2B5EF4-FFF2-40B4-BE49-F238E27FC236}">
                <a16:creationId xmlns:a16="http://schemas.microsoft.com/office/drawing/2014/main" id="{12DFE2D7-31F9-D301-D648-C4B960977991}"/>
              </a:ext>
            </a:extLst>
          </p:cNvPr>
          <p:cNvSpPr txBox="1"/>
          <p:nvPr/>
        </p:nvSpPr>
        <p:spPr>
          <a:xfrm>
            <a:off x="1752598" y="3300145"/>
            <a:ext cx="7391402" cy="1938992"/>
          </a:xfrm>
          <a:prstGeom prst="rect">
            <a:avLst/>
          </a:prstGeom>
          <a:solidFill>
            <a:srgbClr val="4BB7FF"/>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2000" b="1" smtClean="0">
                <a:latin typeface="UTM Avo" panose="02040603050506020204" pitchFamily="18"/>
              </a:rPr>
              <a:t>i</a:t>
            </a:r>
            <a:r>
              <a:rPr lang="en-US" sz="12000" b="1" smtClean="0">
                <a:latin typeface="UTM Avo" panose="02040603050506020204" pitchFamily="18"/>
              </a:rPr>
              <a:t>n</a:t>
            </a:r>
            <a:endParaRPr lang="en-VN" sz="12000" b="1" dirty="0">
              <a:latin typeface="UTM Avo" panose="02040603050506020204" pitchFamily="18"/>
            </a:endParaRPr>
          </a:p>
        </p:txBody>
      </p:sp>
      <p:sp>
        <p:nvSpPr>
          <p:cNvPr id="3" name="TextBox 2">
            <a:extLst>
              <a:ext uri="{FF2B5EF4-FFF2-40B4-BE49-F238E27FC236}">
                <a16:creationId xmlns:a16="http://schemas.microsoft.com/office/drawing/2014/main" id="{D233C363-0A64-6A36-A987-99465E270AD8}"/>
              </a:ext>
            </a:extLst>
          </p:cNvPr>
          <p:cNvSpPr txBox="1"/>
          <p:nvPr/>
        </p:nvSpPr>
        <p:spPr>
          <a:xfrm>
            <a:off x="1752597" y="6078851"/>
            <a:ext cx="3695701" cy="1938992"/>
          </a:xfrm>
          <a:prstGeom prst="rect">
            <a:avLst/>
          </a:prstGeom>
          <a:solidFill>
            <a:srgbClr val="FF4A9E"/>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2000" b="1" dirty="0">
                <a:latin typeface="UTM Avo" panose="02040603050506020204" pitchFamily="18"/>
              </a:rPr>
              <a:t>i</a:t>
            </a:r>
          </a:p>
        </p:txBody>
      </p:sp>
      <p:sp>
        <p:nvSpPr>
          <p:cNvPr id="4" name="TextBox 3">
            <a:extLst>
              <a:ext uri="{FF2B5EF4-FFF2-40B4-BE49-F238E27FC236}">
                <a16:creationId xmlns:a16="http://schemas.microsoft.com/office/drawing/2014/main" id="{016C33FD-62B7-5C32-1C45-9E6488E8E586}"/>
              </a:ext>
            </a:extLst>
          </p:cNvPr>
          <p:cNvSpPr txBox="1"/>
          <p:nvPr/>
        </p:nvSpPr>
        <p:spPr>
          <a:xfrm>
            <a:off x="9601200" y="4914900"/>
            <a:ext cx="7391402" cy="1938992"/>
          </a:xfrm>
          <a:prstGeom prst="rect">
            <a:avLst/>
          </a:prstGeom>
          <a:solidFill>
            <a:schemeClr val="bg1"/>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US" sz="12000" b="1" dirty="0">
                <a:latin typeface="UTM Avo" panose="02040603050506020204" pitchFamily="18"/>
              </a:rPr>
              <a:t>i</a:t>
            </a:r>
            <a:r>
              <a:rPr lang="en-VN" sz="12000" b="1" dirty="0">
                <a:latin typeface="UTM Avo" panose="02040603050506020204" pitchFamily="18"/>
              </a:rPr>
              <a:t> </a:t>
            </a:r>
            <a:r>
              <a:rPr lang="en-VN" sz="12000" b="1">
                <a:latin typeface="UTM Avo" panose="02040603050506020204" pitchFamily="18"/>
              </a:rPr>
              <a:t>- </a:t>
            </a:r>
            <a:r>
              <a:rPr lang="en-US" sz="12000" b="1" smtClean="0">
                <a:latin typeface="UTM Avo" panose="02040603050506020204" pitchFamily="18"/>
              </a:rPr>
              <a:t>n</a:t>
            </a:r>
            <a:r>
              <a:rPr lang="en-VN" sz="12000" b="1" smtClean="0">
                <a:latin typeface="UTM Avo" panose="02040603050506020204" pitchFamily="18"/>
              </a:rPr>
              <a:t>ờ </a:t>
            </a:r>
            <a:r>
              <a:rPr lang="en-VN" sz="12000" b="1">
                <a:latin typeface="UTM Avo" panose="02040603050506020204" pitchFamily="18"/>
              </a:rPr>
              <a:t>- </a:t>
            </a:r>
            <a:r>
              <a:rPr lang="en-VN" sz="12000" b="1" smtClean="0">
                <a:latin typeface="UTM Avo" panose="02040603050506020204" pitchFamily="18"/>
              </a:rPr>
              <a:t>i</a:t>
            </a:r>
            <a:r>
              <a:rPr lang="en-US" sz="12000" b="1">
                <a:latin typeface="UTM Avo" panose="02040603050506020204" pitchFamily="18"/>
              </a:rPr>
              <a:t>n</a:t>
            </a:r>
            <a:endParaRPr lang="en-VN" sz="12000" b="1" dirty="0">
              <a:latin typeface="UTM Avo" panose="02040603050506020204" pitchFamily="18"/>
            </a:endParaRPr>
          </a:p>
        </p:txBody>
      </p:sp>
      <p:sp>
        <p:nvSpPr>
          <p:cNvPr id="5" name="TextBox 4">
            <a:extLst>
              <a:ext uri="{FF2B5EF4-FFF2-40B4-BE49-F238E27FC236}">
                <a16:creationId xmlns:a16="http://schemas.microsoft.com/office/drawing/2014/main" id="{F425977F-FFD3-51CC-E448-254BDB1F56DD}"/>
              </a:ext>
            </a:extLst>
          </p:cNvPr>
          <p:cNvSpPr txBox="1"/>
          <p:nvPr/>
        </p:nvSpPr>
        <p:spPr>
          <a:xfrm>
            <a:off x="5486400" y="6078851"/>
            <a:ext cx="3657600" cy="1938992"/>
          </a:xfrm>
          <a:prstGeom prst="rect">
            <a:avLst/>
          </a:prstGeom>
          <a:solidFill>
            <a:srgbClr val="D165B5"/>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US" sz="12000" b="1" smtClean="0">
                <a:latin typeface="UTM Avo" panose="02040603050506020204" pitchFamily="18"/>
              </a:rPr>
              <a:t>n</a:t>
            </a:r>
            <a:endParaRPr lang="en-VN" sz="12000" b="1" dirty="0">
              <a:latin typeface="UTM Avo" panose="02040603050506020204" pitchFamily="18"/>
            </a:endParaRPr>
          </a:p>
        </p:txBody>
      </p:sp>
      <p:pic>
        <p:nvPicPr>
          <p:cNvPr id="6" name="Picture 5">
            <a:extLst>
              <a:ext uri="{FF2B5EF4-FFF2-40B4-BE49-F238E27FC236}">
                <a16:creationId xmlns:a16="http://schemas.microsoft.com/office/drawing/2014/main" id="{057F2E59-0DD7-0F35-505B-DEB4083826A6}"/>
              </a:ext>
            </a:extLst>
          </p:cNvPr>
          <p:cNvPicPr>
            <a:picLocks noChangeAspect="1"/>
          </p:cNvPicPr>
          <p:nvPr/>
        </p:nvPicPr>
        <p:blipFill>
          <a:blip r:embed="rId3"/>
          <a:stretch>
            <a:fillRect/>
          </a:stretch>
        </p:blipFill>
        <p:spPr>
          <a:xfrm>
            <a:off x="304800" y="419100"/>
            <a:ext cx="6151397" cy="2139881"/>
          </a:xfrm>
          <a:prstGeom prst="rect">
            <a:avLst/>
          </a:prstGeom>
        </p:spPr>
      </p:pic>
    </p:spTree>
    <p:extLst>
      <p:ext uri="{BB962C8B-B14F-4D97-AF65-F5344CB8AC3E}">
        <p14:creationId xmlns:p14="http://schemas.microsoft.com/office/powerpoint/2010/main" val="794394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90A038E0-752A-3F2D-6F8F-0686CBB40FB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FF1BEDD-601A-AB29-E830-E31BD099C5D3}"/>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5" name="Picture 14">
            <a:extLst>
              <a:ext uri="{FF2B5EF4-FFF2-40B4-BE49-F238E27FC236}">
                <a16:creationId xmlns:a16="http://schemas.microsoft.com/office/drawing/2014/main" id="{EBE205E3-A4F8-5D46-5DF8-7E4F1B43C5E9}"/>
              </a:ext>
            </a:extLst>
          </p:cNvPr>
          <p:cNvPicPr>
            <a:picLocks noChangeAspect="1"/>
          </p:cNvPicPr>
          <p:nvPr/>
        </p:nvPicPr>
        <p:blipFill>
          <a:blip r:embed="rId2">
            <a:extLst>
              <a:ext uri="{28A0092B-C50C-407E-A947-70E740481C1C}">
                <a14:useLocalDpi xmlns:a14="http://schemas.microsoft.com/office/drawing/2010/main" val="0"/>
              </a:ext>
            </a:extLst>
          </a:blip>
          <a:srcRect l="33898" t="26190" r="33051" b="38798"/>
          <a:stretch/>
        </p:blipFill>
        <p:spPr>
          <a:xfrm>
            <a:off x="2362200" y="2400301"/>
            <a:ext cx="5105400" cy="3505200"/>
          </a:xfrm>
          <a:prstGeom prst="rect">
            <a:avLst/>
          </a:prstGeom>
        </p:spPr>
      </p:pic>
      <p:sp>
        <p:nvSpPr>
          <p:cNvPr id="2" name="TextBox 1">
            <a:extLst>
              <a:ext uri="{FF2B5EF4-FFF2-40B4-BE49-F238E27FC236}">
                <a16:creationId xmlns:a16="http://schemas.microsoft.com/office/drawing/2014/main" id="{7D1D5FDB-0A7E-CFE2-34B5-DB0EECDE2910}"/>
              </a:ext>
            </a:extLst>
          </p:cNvPr>
          <p:cNvSpPr txBox="1"/>
          <p:nvPr/>
        </p:nvSpPr>
        <p:spPr>
          <a:xfrm>
            <a:off x="9144000" y="2033348"/>
            <a:ext cx="7391402" cy="1938992"/>
          </a:xfrm>
          <a:prstGeom prst="rect">
            <a:avLst/>
          </a:prstGeom>
          <a:solidFill>
            <a:srgbClr val="4BB7FF"/>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2000" b="1" dirty="0">
                <a:latin typeface="UTM Avo" panose="02040603050506020204" pitchFamily="18"/>
              </a:rPr>
              <a:t>pin</a:t>
            </a:r>
          </a:p>
        </p:txBody>
      </p:sp>
      <p:sp>
        <p:nvSpPr>
          <p:cNvPr id="3" name="TextBox 2">
            <a:extLst>
              <a:ext uri="{FF2B5EF4-FFF2-40B4-BE49-F238E27FC236}">
                <a16:creationId xmlns:a16="http://schemas.microsoft.com/office/drawing/2014/main" id="{3CA37DF6-021D-07EB-1198-29D9D26FAA6B}"/>
              </a:ext>
            </a:extLst>
          </p:cNvPr>
          <p:cNvSpPr txBox="1"/>
          <p:nvPr/>
        </p:nvSpPr>
        <p:spPr>
          <a:xfrm>
            <a:off x="9144000" y="4807624"/>
            <a:ext cx="3759202" cy="1938992"/>
          </a:xfrm>
          <a:prstGeom prst="rect">
            <a:avLst/>
          </a:prstGeom>
          <a:solidFill>
            <a:srgbClr val="FF4A9E"/>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2000" b="1" dirty="0">
                <a:latin typeface="UTM Avo" panose="02040603050506020204" pitchFamily="18"/>
              </a:rPr>
              <a:t>p</a:t>
            </a:r>
          </a:p>
        </p:txBody>
      </p:sp>
      <p:sp>
        <p:nvSpPr>
          <p:cNvPr id="4" name="TextBox 3">
            <a:extLst>
              <a:ext uri="{FF2B5EF4-FFF2-40B4-BE49-F238E27FC236}">
                <a16:creationId xmlns:a16="http://schemas.microsoft.com/office/drawing/2014/main" id="{7E60EB1D-5012-3071-15B9-95902CD83996}"/>
              </a:ext>
            </a:extLst>
          </p:cNvPr>
          <p:cNvSpPr txBox="1"/>
          <p:nvPr/>
        </p:nvSpPr>
        <p:spPr>
          <a:xfrm>
            <a:off x="8229600" y="7581900"/>
            <a:ext cx="8915400" cy="1938992"/>
          </a:xfrm>
          <a:prstGeom prst="rect">
            <a:avLst/>
          </a:prstGeom>
          <a:solidFill>
            <a:schemeClr val="bg1"/>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US" sz="12000" b="1" dirty="0" err="1">
                <a:latin typeface="UTM Avo" panose="02040603050506020204" pitchFamily="18"/>
              </a:rPr>
              <a:t>pờ</a:t>
            </a:r>
            <a:r>
              <a:rPr lang="en-VN" sz="12000" b="1" dirty="0">
                <a:latin typeface="UTM Avo" panose="02040603050506020204" pitchFamily="18"/>
              </a:rPr>
              <a:t> - in - pin</a:t>
            </a:r>
          </a:p>
        </p:txBody>
      </p:sp>
      <p:sp>
        <p:nvSpPr>
          <p:cNvPr id="5" name="TextBox 4">
            <a:extLst>
              <a:ext uri="{FF2B5EF4-FFF2-40B4-BE49-F238E27FC236}">
                <a16:creationId xmlns:a16="http://schemas.microsoft.com/office/drawing/2014/main" id="{36F7968E-BF5F-B164-566C-A5E305A2C857}"/>
              </a:ext>
            </a:extLst>
          </p:cNvPr>
          <p:cNvSpPr txBox="1"/>
          <p:nvPr/>
        </p:nvSpPr>
        <p:spPr>
          <a:xfrm>
            <a:off x="12911669" y="4807624"/>
            <a:ext cx="3657600" cy="1938992"/>
          </a:xfrm>
          <a:prstGeom prst="rect">
            <a:avLst/>
          </a:prstGeom>
          <a:solidFill>
            <a:schemeClr val="accent5">
              <a:lumMod val="60000"/>
              <a:lumOff val="4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2000" b="1" dirty="0">
                <a:solidFill>
                  <a:srgbClr val="FF0000"/>
                </a:solidFill>
                <a:latin typeface="UTM Avo" panose="02040603050506020204" pitchFamily="18"/>
              </a:rPr>
              <a:t>in</a:t>
            </a:r>
          </a:p>
        </p:txBody>
      </p:sp>
      <p:pic>
        <p:nvPicPr>
          <p:cNvPr id="6" name="Picture 5">
            <a:extLst>
              <a:ext uri="{FF2B5EF4-FFF2-40B4-BE49-F238E27FC236}">
                <a16:creationId xmlns:a16="http://schemas.microsoft.com/office/drawing/2014/main" id="{62EE717B-63E8-0B6A-266A-7CBA5AB51BD4}"/>
              </a:ext>
            </a:extLst>
          </p:cNvPr>
          <p:cNvPicPr>
            <a:picLocks noChangeAspect="1"/>
          </p:cNvPicPr>
          <p:nvPr/>
        </p:nvPicPr>
        <p:blipFill>
          <a:blip r:embed="rId3"/>
          <a:stretch>
            <a:fillRect/>
          </a:stretch>
        </p:blipFill>
        <p:spPr>
          <a:xfrm>
            <a:off x="304800" y="419100"/>
            <a:ext cx="6151397" cy="2139881"/>
          </a:xfrm>
          <a:prstGeom prst="rect">
            <a:avLst/>
          </a:prstGeom>
        </p:spPr>
      </p:pic>
    </p:spTree>
    <p:extLst>
      <p:ext uri="{BB962C8B-B14F-4D97-AF65-F5344CB8AC3E}">
        <p14:creationId xmlns:p14="http://schemas.microsoft.com/office/powerpoint/2010/main" val="27130877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EC3EBC36-2E7B-3CE8-9770-66205C62B0F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1485BE9-31B0-E09F-488F-03F8FC6255A0}"/>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6" name="Picture 5">
            <a:extLst>
              <a:ext uri="{FF2B5EF4-FFF2-40B4-BE49-F238E27FC236}">
                <a16:creationId xmlns:a16="http://schemas.microsoft.com/office/drawing/2014/main" id="{2632BE1E-A294-B96E-FC2E-F9CA645BF344}"/>
              </a:ext>
            </a:extLst>
          </p:cNvPr>
          <p:cNvPicPr>
            <a:picLocks noChangeAspect="1"/>
          </p:cNvPicPr>
          <p:nvPr/>
        </p:nvPicPr>
        <p:blipFill>
          <a:blip r:embed="rId2">
            <a:extLst>
              <a:ext uri="{28A0092B-C50C-407E-A947-70E740481C1C}">
                <a14:useLocalDpi xmlns:a14="http://schemas.microsoft.com/office/drawing/2010/main" val="0"/>
              </a:ext>
            </a:extLst>
          </a:blip>
          <a:srcRect l="30556" r="31209" b="13977"/>
          <a:stretch/>
        </p:blipFill>
        <p:spPr>
          <a:xfrm>
            <a:off x="11887202" y="2071420"/>
            <a:ext cx="5105400" cy="4185138"/>
          </a:xfrm>
          <a:prstGeom prst="rect">
            <a:avLst/>
          </a:prstGeom>
        </p:spPr>
      </p:pic>
      <p:sp>
        <p:nvSpPr>
          <p:cNvPr id="7" name="TextBox 6">
            <a:extLst>
              <a:ext uri="{FF2B5EF4-FFF2-40B4-BE49-F238E27FC236}">
                <a16:creationId xmlns:a16="http://schemas.microsoft.com/office/drawing/2014/main" id="{5DD65FE8-AB90-9297-8077-A943C0C6E131}"/>
              </a:ext>
            </a:extLst>
          </p:cNvPr>
          <p:cNvSpPr txBox="1"/>
          <p:nvPr/>
        </p:nvSpPr>
        <p:spPr>
          <a:xfrm>
            <a:off x="11696702" y="6469113"/>
            <a:ext cx="5486400" cy="1631216"/>
          </a:xfrm>
          <a:prstGeom prst="rect">
            <a:avLst/>
          </a:prstGeom>
          <a:solidFill>
            <a:srgbClr val="4BB7FF"/>
          </a:solidFill>
          <a:ln w="38100">
            <a:solidFill>
              <a:schemeClr val="tx1"/>
            </a:solidFill>
          </a:ln>
        </p:spPr>
        <p:txBody>
          <a:bodyPr wrap="square" rtlCol="0">
            <a:spAutoFit/>
          </a:bodyPr>
          <a:lstStyle/>
          <a:p>
            <a:pPr algn="ctr"/>
            <a:r>
              <a:rPr lang="en-US" sz="10000" b="1" dirty="0">
                <a:latin typeface="UTM Avo" panose="02040603050506020204" pitchFamily="18"/>
              </a:rPr>
              <a:t>q</a:t>
            </a:r>
            <a:r>
              <a:rPr lang="en-VN" sz="10000" b="1" dirty="0">
                <a:latin typeface="UTM Avo" panose="02040603050506020204" pitchFamily="18"/>
              </a:rPr>
              <a:t>uả m</a:t>
            </a:r>
            <a:r>
              <a:rPr lang="en-VN" sz="10000" b="1" dirty="0">
                <a:solidFill>
                  <a:srgbClr val="FF0000"/>
                </a:solidFill>
                <a:latin typeface="UTM Avo" panose="02040603050506020204" pitchFamily="18"/>
              </a:rPr>
              <a:t>ít</a:t>
            </a:r>
          </a:p>
        </p:txBody>
      </p:sp>
      <p:sp>
        <p:nvSpPr>
          <p:cNvPr id="8" name="Freeform 25">
            <a:extLst>
              <a:ext uri="{FF2B5EF4-FFF2-40B4-BE49-F238E27FC236}">
                <a16:creationId xmlns:a16="http://schemas.microsoft.com/office/drawing/2014/main" id="{6749ECEA-2BF7-3DCA-03C6-F5C5653B6C85}"/>
              </a:ext>
            </a:extLst>
          </p:cNvPr>
          <p:cNvSpPr/>
          <p:nvPr/>
        </p:nvSpPr>
        <p:spPr>
          <a:xfrm>
            <a:off x="914400" y="5143500"/>
            <a:ext cx="3886200" cy="4636124"/>
          </a:xfrm>
          <a:custGeom>
            <a:avLst/>
            <a:gdLst/>
            <a:ahLst/>
            <a:cxnLst/>
            <a:rect l="l" t="t" r="r" b="b"/>
            <a:pathLst>
              <a:path w="6695792" h="9158116">
                <a:moveTo>
                  <a:pt x="0" y="0"/>
                </a:moveTo>
                <a:lnTo>
                  <a:pt x="6695792" y="0"/>
                </a:lnTo>
                <a:lnTo>
                  <a:pt x="6695792" y="9158116"/>
                </a:lnTo>
                <a:lnTo>
                  <a:pt x="0" y="9158116"/>
                </a:lnTo>
                <a:lnTo>
                  <a:pt x="0" y="0"/>
                </a:lnTo>
                <a:close/>
              </a:path>
            </a:pathLst>
          </a:custGeom>
          <a:blipFill>
            <a:blip r:embed="rId3"/>
            <a:stretch>
              <a:fillRect/>
            </a:stretch>
          </a:blipFill>
        </p:spPr>
        <p:txBody>
          <a:bodyPr/>
          <a:lstStyle/>
          <a:p>
            <a:endParaRPr lang="en-US"/>
          </a:p>
        </p:txBody>
      </p:sp>
      <p:sp>
        <p:nvSpPr>
          <p:cNvPr id="9" name="TextBox 8">
            <a:extLst>
              <a:ext uri="{FF2B5EF4-FFF2-40B4-BE49-F238E27FC236}">
                <a16:creationId xmlns:a16="http://schemas.microsoft.com/office/drawing/2014/main" id="{BD8F2044-10C1-4FB0-81DD-CD0E37774172}"/>
              </a:ext>
            </a:extLst>
          </p:cNvPr>
          <p:cNvSpPr txBox="1"/>
          <p:nvPr/>
        </p:nvSpPr>
        <p:spPr>
          <a:xfrm>
            <a:off x="3962400" y="2129018"/>
            <a:ext cx="6829647" cy="3420130"/>
          </a:xfrm>
          <a:prstGeom prst="cloudCallout">
            <a:avLst>
              <a:gd name="adj1" fmla="val -48352"/>
              <a:gd name="adj2" fmla="val 55179"/>
            </a:avLst>
          </a:prstGeom>
          <a:solidFill>
            <a:schemeClr val="accent5">
              <a:lumMod val="20000"/>
              <a:lumOff val="80000"/>
            </a:schemeClr>
          </a:solidFill>
          <a:ln>
            <a:solidFill>
              <a:schemeClr val="tx1"/>
            </a:solidFill>
          </a:ln>
        </p:spPr>
        <p:txBody>
          <a:bodyPr wrap="square" rtlCol="0">
            <a:spAutoFit/>
          </a:bodyPr>
          <a:lstStyle/>
          <a:p>
            <a:pPr algn="ctr"/>
            <a:r>
              <a:rPr lang="en-VN" sz="7000" dirty="0">
                <a:latin typeface="UTM Avo" panose="02040603050506020204" pitchFamily="18"/>
              </a:rPr>
              <a:t>Bức tranh vẽ gì ?</a:t>
            </a:r>
          </a:p>
        </p:txBody>
      </p:sp>
      <p:pic>
        <p:nvPicPr>
          <p:cNvPr id="2" name="Picture 1">
            <a:extLst>
              <a:ext uri="{FF2B5EF4-FFF2-40B4-BE49-F238E27FC236}">
                <a16:creationId xmlns:a16="http://schemas.microsoft.com/office/drawing/2014/main" id="{CF2B7D09-4089-F13D-58FF-0A7511B60CF4}"/>
              </a:ext>
            </a:extLst>
          </p:cNvPr>
          <p:cNvPicPr>
            <a:picLocks noChangeAspect="1"/>
          </p:cNvPicPr>
          <p:nvPr/>
        </p:nvPicPr>
        <p:blipFill>
          <a:blip r:embed="rId4"/>
          <a:stretch>
            <a:fillRect/>
          </a:stretch>
        </p:blipFill>
        <p:spPr>
          <a:xfrm>
            <a:off x="121662" y="507376"/>
            <a:ext cx="6005080" cy="2139881"/>
          </a:xfrm>
          <a:prstGeom prst="rect">
            <a:avLst/>
          </a:prstGeom>
        </p:spPr>
      </p:pic>
    </p:spTree>
    <p:extLst>
      <p:ext uri="{BB962C8B-B14F-4D97-AF65-F5344CB8AC3E}">
        <p14:creationId xmlns:p14="http://schemas.microsoft.com/office/powerpoint/2010/main" val="36080086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11DE0-1721-EDB5-FF97-366589BA0FC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F7ABD80-01F3-1182-B2BF-94B5D7579F16}"/>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TextBox 1">
            <a:extLst>
              <a:ext uri="{FF2B5EF4-FFF2-40B4-BE49-F238E27FC236}">
                <a16:creationId xmlns:a16="http://schemas.microsoft.com/office/drawing/2014/main" id="{0AEDA68E-82CA-22EA-D243-1D37EB74730B}"/>
              </a:ext>
            </a:extLst>
          </p:cNvPr>
          <p:cNvSpPr txBox="1"/>
          <p:nvPr/>
        </p:nvSpPr>
        <p:spPr>
          <a:xfrm>
            <a:off x="1600200" y="2848334"/>
            <a:ext cx="7391402" cy="1938992"/>
          </a:xfrm>
          <a:prstGeom prst="rect">
            <a:avLst/>
          </a:prstGeom>
          <a:solidFill>
            <a:srgbClr val="4BB7FF"/>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2000" b="1" dirty="0">
                <a:latin typeface="UTM Avo" panose="02040603050506020204" pitchFamily="18"/>
              </a:rPr>
              <a:t>it</a:t>
            </a:r>
          </a:p>
        </p:txBody>
      </p:sp>
      <p:sp>
        <p:nvSpPr>
          <p:cNvPr id="3" name="TextBox 2">
            <a:extLst>
              <a:ext uri="{FF2B5EF4-FFF2-40B4-BE49-F238E27FC236}">
                <a16:creationId xmlns:a16="http://schemas.microsoft.com/office/drawing/2014/main" id="{5FBD75EC-4AC8-456B-4EBB-F7E880BA64BF}"/>
              </a:ext>
            </a:extLst>
          </p:cNvPr>
          <p:cNvSpPr txBox="1"/>
          <p:nvPr/>
        </p:nvSpPr>
        <p:spPr>
          <a:xfrm>
            <a:off x="1600199" y="5627040"/>
            <a:ext cx="3695701" cy="1938992"/>
          </a:xfrm>
          <a:prstGeom prst="rect">
            <a:avLst/>
          </a:prstGeom>
          <a:solidFill>
            <a:srgbClr val="FF4A9E"/>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2000" b="1" dirty="0">
                <a:latin typeface="UTM Avo" panose="02040603050506020204" pitchFamily="18"/>
              </a:rPr>
              <a:t>i</a:t>
            </a:r>
          </a:p>
        </p:txBody>
      </p:sp>
      <p:sp>
        <p:nvSpPr>
          <p:cNvPr id="4" name="TextBox 3">
            <a:extLst>
              <a:ext uri="{FF2B5EF4-FFF2-40B4-BE49-F238E27FC236}">
                <a16:creationId xmlns:a16="http://schemas.microsoft.com/office/drawing/2014/main" id="{A874D6CA-A75C-DEC4-A05E-BC078F61A678}"/>
              </a:ext>
            </a:extLst>
          </p:cNvPr>
          <p:cNvSpPr txBox="1"/>
          <p:nvPr/>
        </p:nvSpPr>
        <p:spPr>
          <a:xfrm>
            <a:off x="9982200" y="4212104"/>
            <a:ext cx="7391402" cy="1938992"/>
          </a:xfrm>
          <a:prstGeom prst="rect">
            <a:avLst/>
          </a:prstGeom>
          <a:solidFill>
            <a:schemeClr val="bg1"/>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US" sz="12000" b="1" dirty="0">
                <a:latin typeface="UTM Avo" panose="02040603050506020204" pitchFamily="18"/>
              </a:rPr>
              <a:t>i</a:t>
            </a:r>
            <a:r>
              <a:rPr lang="en-VN" sz="12000" b="1" dirty="0">
                <a:latin typeface="UTM Avo" panose="02040603050506020204" pitchFamily="18"/>
              </a:rPr>
              <a:t> - tờ - it</a:t>
            </a:r>
          </a:p>
        </p:txBody>
      </p:sp>
      <p:sp>
        <p:nvSpPr>
          <p:cNvPr id="5" name="TextBox 4">
            <a:extLst>
              <a:ext uri="{FF2B5EF4-FFF2-40B4-BE49-F238E27FC236}">
                <a16:creationId xmlns:a16="http://schemas.microsoft.com/office/drawing/2014/main" id="{1A6FFCAA-B00E-2B31-0EA0-37FE4DBF07D6}"/>
              </a:ext>
            </a:extLst>
          </p:cNvPr>
          <p:cNvSpPr txBox="1"/>
          <p:nvPr/>
        </p:nvSpPr>
        <p:spPr>
          <a:xfrm>
            <a:off x="5334002" y="5627040"/>
            <a:ext cx="3657600" cy="1938992"/>
          </a:xfrm>
          <a:prstGeom prst="rect">
            <a:avLst/>
          </a:prstGeom>
          <a:solidFill>
            <a:srgbClr val="D165B5"/>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2000" b="1" dirty="0">
                <a:latin typeface="UTM Avo" panose="02040603050506020204" pitchFamily="18"/>
              </a:rPr>
              <a:t>t</a:t>
            </a:r>
          </a:p>
        </p:txBody>
      </p:sp>
      <p:pic>
        <p:nvPicPr>
          <p:cNvPr id="6" name="Picture 5">
            <a:extLst>
              <a:ext uri="{FF2B5EF4-FFF2-40B4-BE49-F238E27FC236}">
                <a16:creationId xmlns:a16="http://schemas.microsoft.com/office/drawing/2014/main" id="{C5C9FC26-0960-731D-55AE-69B1DCDA3055}"/>
              </a:ext>
            </a:extLst>
          </p:cNvPr>
          <p:cNvPicPr>
            <a:picLocks noChangeAspect="1"/>
          </p:cNvPicPr>
          <p:nvPr/>
        </p:nvPicPr>
        <p:blipFill>
          <a:blip r:embed="rId3"/>
          <a:stretch>
            <a:fillRect/>
          </a:stretch>
        </p:blipFill>
        <p:spPr>
          <a:xfrm>
            <a:off x="152400" y="288596"/>
            <a:ext cx="6151397" cy="2139881"/>
          </a:xfrm>
          <a:prstGeom prst="rect">
            <a:avLst/>
          </a:prstGeom>
        </p:spPr>
      </p:pic>
    </p:spTree>
    <p:extLst>
      <p:ext uri="{BB962C8B-B14F-4D97-AF65-F5344CB8AC3E}">
        <p14:creationId xmlns:p14="http://schemas.microsoft.com/office/powerpoint/2010/main" val="3561173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FE1FF"/>
        </a:solidFill>
        <a:effectLst/>
      </p:bgPr>
    </p:bg>
    <p:spTree>
      <p:nvGrpSpPr>
        <p:cNvPr id="1" name="">
          <a:extLst>
            <a:ext uri="{FF2B5EF4-FFF2-40B4-BE49-F238E27FC236}">
              <a16:creationId xmlns:a16="http://schemas.microsoft.com/office/drawing/2014/main" id="{B645470F-8819-CDE6-947E-9847E3B2D29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0D17975-2826-EFFF-002A-054957C5C8FB}"/>
              </a:ext>
            </a:extLst>
          </p:cNvPr>
          <p:cNvSpPr/>
          <p:nvPr/>
        </p:nvSpPr>
        <p:spPr>
          <a:xfrm>
            <a:off x="457200" y="419100"/>
            <a:ext cx="17373600" cy="9525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extBox 21">
            <a:extLst>
              <a:ext uri="{FF2B5EF4-FFF2-40B4-BE49-F238E27FC236}">
                <a16:creationId xmlns:a16="http://schemas.microsoft.com/office/drawing/2014/main" id="{3DEC3B99-6086-B51E-1D96-BEB280DEAA90}"/>
              </a:ext>
            </a:extLst>
          </p:cNvPr>
          <p:cNvSpPr txBox="1"/>
          <p:nvPr/>
        </p:nvSpPr>
        <p:spPr>
          <a:xfrm>
            <a:off x="914400" y="747981"/>
            <a:ext cx="5486400" cy="1323439"/>
          </a:xfrm>
          <a:prstGeom prst="rect">
            <a:avLst/>
          </a:prstGeom>
          <a:solidFill>
            <a:schemeClr val="bg1"/>
          </a:solidFill>
        </p:spPr>
        <p:txBody>
          <a:bodyPr wrap="square" rtlCol="0">
            <a:spAutoFit/>
          </a:bodyPr>
          <a:lstStyle/>
          <a:p>
            <a:r>
              <a:rPr lang="en-VN" sz="8000" b="1" i="1" dirty="0">
                <a:solidFill>
                  <a:srgbClr val="7030A0"/>
                </a:solidFill>
                <a:latin typeface="#9Slide05 Pattaya" pitchFamily="2" charset="-34"/>
                <a:cs typeface="#9Slide05 Pattaya" pitchFamily="2" charset="-34"/>
              </a:rPr>
              <a:t>2. Đánh vần</a:t>
            </a:r>
          </a:p>
        </p:txBody>
      </p:sp>
      <p:sp>
        <p:nvSpPr>
          <p:cNvPr id="2" name="TextBox 1">
            <a:extLst>
              <a:ext uri="{FF2B5EF4-FFF2-40B4-BE49-F238E27FC236}">
                <a16:creationId xmlns:a16="http://schemas.microsoft.com/office/drawing/2014/main" id="{1251C483-F260-F661-DC67-F709852D6F80}"/>
              </a:ext>
            </a:extLst>
          </p:cNvPr>
          <p:cNvSpPr txBox="1"/>
          <p:nvPr/>
        </p:nvSpPr>
        <p:spPr>
          <a:xfrm>
            <a:off x="9144000" y="2033348"/>
            <a:ext cx="7391402" cy="1938992"/>
          </a:xfrm>
          <a:prstGeom prst="rect">
            <a:avLst/>
          </a:prstGeom>
          <a:solidFill>
            <a:srgbClr val="4BB7FF"/>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2000" b="1" dirty="0">
                <a:latin typeface="UTM Avo" panose="02040603050506020204" pitchFamily="18"/>
              </a:rPr>
              <a:t>mít</a:t>
            </a:r>
          </a:p>
        </p:txBody>
      </p:sp>
      <p:sp>
        <p:nvSpPr>
          <p:cNvPr id="3" name="TextBox 2">
            <a:extLst>
              <a:ext uri="{FF2B5EF4-FFF2-40B4-BE49-F238E27FC236}">
                <a16:creationId xmlns:a16="http://schemas.microsoft.com/office/drawing/2014/main" id="{2540373E-065B-FD4E-1FFC-1F03A3FB8CBD}"/>
              </a:ext>
            </a:extLst>
          </p:cNvPr>
          <p:cNvSpPr txBox="1"/>
          <p:nvPr/>
        </p:nvSpPr>
        <p:spPr>
          <a:xfrm>
            <a:off x="9144000" y="4807624"/>
            <a:ext cx="3759202" cy="1938992"/>
          </a:xfrm>
          <a:prstGeom prst="rect">
            <a:avLst/>
          </a:prstGeom>
          <a:solidFill>
            <a:srgbClr val="FF4A9E"/>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2000" b="1" dirty="0">
                <a:latin typeface="UTM Avo" panose="02040603050506020204" pitchFamily="18"/>
              </a:rPr>
              <a:t>m</a:t>
            </a:r>
          </a:p>
        </p:txBody>
      </p:sp>
      <p:sp>
        <p:nvSpPr>
          <p:cNvPr id="4" name="TextBox 3">
            <a:extLst>
              <a:ext uri="{FF2B5EF4-FFF2-40B4-BE49-F238E27FC236}">
                <a16:creationId xmlns:a16="http://schemas.microsoft.com/office/drawing/2014/main" id="{0BED0EFF-1962-3B39-F200-4657E49B550D}"/>
              </a:ext>
            </a:extLst>
          </p:cNvPr>
          <p:cNvSpPr txBox="1"/>
          <p:nvPr/>
        </p:nvSpPr>
        <p:spPr>
          <a:xfrm>
            <a:off x="800100" y="7581900"/>
            <a:ext cx="16687800" cy="1938992"/>
          </a:xfrm>
          <a:prstGeom prst="rect">
            <a:avLst/>
          </a:prstGeom>
          <a:solidFill>
            <a:schemeClr val="bg1"/>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US" sz="12000" b="1" dirty="0">
                <a:latin typeface="UTM Avo" panose="02040603050506020204" pitchFamily="18"/>
              </a:rPr>
              <a:t>m - it</a:t>
            </a:r>
            <a:r>
              <a:rPr lang="en-VN" sz="12000" b="1" dirty="0">
                <a:latin typeface="UTM Avo" panose="02040603050506020204" pitchFamily="18"/>
              </a:rPr>
              <a:t> – mít – sắc - mít</a:t>
            </a:r>
          </a:p>
        </p:txBody>
      </p:sp>
      <p:sp>
        <p:nvSpPr>
          <p:cNvPr id="5" name="TextBox 4">
            <a:extLst>
              <a:ext uri="{FF2B5EF4-FFF2-40B4-BE49-F238E27FC236}">
                <a16:creationId xmlns:a16="http://schemas.microsoft.com/office/drawing/2014/main" id="{8FA77D28-BF76-ED4C-AE03-336698F3BDDE}"/>
              </a:ext>
            </a:extLst>
          </p:cNvPr>
          <p:cNvSpPr txBox="1"/>
          <p:nvPr/>
        </p:nvSpPr>
        <p:spPr>
          <a:xfrm>
            <a:off x="12911669" y="4807624"/>
            <a:ext cx="3657600" cy="1938992"/>
          </a:xfrm>
          <a:prstGeom prst="rect">
            <a:avLst/>
          </a:prstGeom>
          <a:solidFill>
            <a:schemeClr val="accent5">
              <a:lumMod val="60000"/>
              <a:lumOff val="4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wrap="square" rtlCol="0">
            <a:spAutoFit/>
          </a:bodyPr>
          <a:lstStyle/>
          <a:p>
            <a:pPr algn="ctr"/>
            <a:r>
              <a:rPr lang="en-VN" sz="12000" b="1" dirty="0">
                <a:solidFill>
                  <a:srgbClr val="FF0000"/>
                </a:solidFill>
                <a:latin typeface="UTM Avo" panose="02040603050506020204" pitchFamily="18"/>
              </a:rPr>
              <a:t>it</a:t>
            </a:r>
          </a:p>
        </p:txBody>
      </p:sp>
      <p:pic>
        <p:nvPicPr>
          <p:cNvPr id="6" name="Picture 5">
            <a:extLst>
              <a:ext uri="{FF2B5EF4-FFF2-40B4-BE49-F238E27FC236}">
                <a16:creationId xmlns:a16="http://schemas.microsoft.com/office/drawing/2014/main" id="{382277DD-A2F7-938C-282A-F174BB98AA39}"/>
              </a:ext>
            </a:extLst>
          </p:cNvPr>
          <p:cNvPicPr>
            <a:picLocks noChangeAspect="1"/>
          </p:cNvPicPr>
          <p:nvPr/>
        </p:nvPicPr>
        <p:blipFill>
          <a:blip r:embed="rId2">
            <a:extLst>
              <a:ext uri="{28A0092B-C50C-407E-A947-70E740481C1C}">
                <a14:useLocalDpi xmlns:a14="http://schemas.microsoft.com/office/drawing/2010/main" val="0"/>
              </a:ext>
            </a:extLst>
          </a:blip>
          <a:srcRect l="30556" r="31209" b="13977"/>
          <a:stretch/>
        </p:blipFill>
        <p:spPr>
          <a:xfrm>
            <a:off x="2247900" y="2100660"/>
            <a:ext cx="5105400" cy="4185138"/>
          </a:xfrm>
          <a:prstGeom prst="rect">
            <a:avLst/>
          </a:prstGeom>
        </p:spPr>
      </p:pic>
    </p:spTree>
    <p:extLst>
      <p:ext uri="{BB962C8B-B14F-4D97-AF65-F5344CB8AC3E}">
        <p14:creationId xmlns:p14="http://schemas.microsoft.com/office/powerpoint/2010/main" val="1064130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1263</TotalTime>
  <Words>472</Words>
  <Application>Microsoft Office PowerPoint</Application>
  <PresentationFormat>Custom</PresentationFormat>
  <Paragraphs>173</Paragraphs>
  <Slides>37</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UTM Avo</vt:lpstr>
      <vt:lpstr>SVN-Channel</vt:lpstr>
      <vt:lpstr>Arial</vt:lpstr>
      <vt:lpstr>Times New Roman</vt:lpstr>
      <vt:lpstr>#9Slide05 Pattaya</vt:lpstr>
      <vt:lpstr>Calibri</vt:lpstr>
      <vt:lpstr>SVN-Newton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绿浅蓝色手绘插画幼儿园/小学开学PPT演示文稿</dc:title>
  <dc:creator>Windows 10</dc:creator>
  <cp:lastModifiedBy>Windows 10</cp:lastModifiedBy>
  <cp:revision>22</cp:revision>
  <dcterms:created xsi:type="dcterms:W3CDTF">2006-08-16T00:00:00Z</dcterms:created>
  <dcterms:modified xsi:type="dcterms:W3CDTF">2025-12-01T10:21:07Z</dcterms:modified>
  <dc:identifier>DAG2DOyc4qs</dc:identifier>
</cp:coreProperties>
</file>