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29"/>
  </p:notesMasterIdLst>
  <p:sldIdLst>
    <p:sldId id="256" r:id="rId2"/>
    <p:sldId id="276" r:id="rId3"/>
    <p:sldId id="273" r:id="rId4"/>
    <p:sldId id="274" r:id="rId5"/>
    <p:sldId id="275" r:id="rId6"/>
    <p:sldId id="259" r:id="rId7"/>
    <p:sldId id="261" r:id="rId8"/>
    <p:sldId id="260" r:id="rId9"/>
    <p:sldId id="278" r:id="rId10"/>
    <p:sldId id="263" r:id="rId11"/>
    <p:sldId id="264" r:id="rId12"/>
    <p:sldId id="265" r:id="rId13"/>
    <p:sldId id="292" r:id="rId14"/>
    <p:sldId id="266" r:id="rId15"/>
    <p:sldId id="277" r:id="rId16"/>
    <p:sldId id="289" r:id="rId17"/>
    <p:sldId id="268" r:id="rId18"/>
    <p:sldId id="279" r:id="rId19"/>
    <p:sldId id="280" r:id="rId20"/>
    <p:sldId id="281" r:id="rId21"/>
    <p:sldId id="269" r:id="rId22"/>
    <p:sldId id="290" r:id="rId23"/>
    <p:sldId id="270" r:id="rId24"/>
    <p:sldId id="283" r:id="rId25"/>
    <p:sldId id="286" r:id="rId26"/>
    <p:sldId id="287" r:id="rId27"/>
    <p:sldId id="293" r:id="rId2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15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73" autoAdjust="0"/>
    <p:restoredTop sz="94660"/>
  </p:normalViewPr>
  <p:slideViewPr>
    <p:cSldViewPr snapToGrid="0">
      <p:cViewPr>
        <p:scale>
          <a:sx n="75" d="100"/>
          <a:sy n="75" d="100"/>
        </p:scale>
        <p:origin x="2112" y="8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4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0BFB26-41C3-469D-AE6A-B3691C061DD2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8075AF-7FFC-40C8-876E-3CD56B9C6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890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65775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8513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95276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57072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69113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80579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43378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4507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1088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6604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DCB69DA-0BC8-4C36-A362-D4A9A0E8D7B8}"/>
              </a:ext>
            </a:extLst>
          </p:cNvPr>
          <p:cNvSpPr/>
          <p:nvPr userDrawn="1"/>
        </p:nvSpPr>
        <p:spPr>
          <a:xfrm>
            <a:off x="11210926" y="95250"/>
            <a:ext cx="1082522" cy="144780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629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4807-3E9A-4EB9-8FDC-9FBFF8BC5CCE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oogle Shape;27;p9">
            <a:extLst>
              <a:ext uri="{FF2B5EF4-FFF2-40B4-BE49-F238E27FC236}">
                <a16:creationId xmlns:a16="http://schemas.microsoft.com/office/drawing/2014/main" id="{27A86171-4E96-4DE1-80AB-EE86D39AB92E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0394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4807-3E9A-4EB9-8FDC-9FBFF8BC5CCE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Google Shape;27;p9">
            <a:extLst>
              <a:ext uri="{FF2B5EF4-FFF2-40B4-BE49-F238E27FC236}">
                <a16:creationId xmlns:a16="http://schemas.microsoft.com/office/drawing/2014/main" id="{5B972A76-C46B-44E7-9BB1-0CA320FEF65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25686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27;p9">
            <a:extLst>
              <a:ext uri="{FF2B5EF4-FFF2-40B4-BE49-F238E27FC236}">
                <a16:creationId xmlns:a16="http://schemas.microsoft.com/office/drawing/2014/main" id="{E015529E-1F3C-4AC2-B124-1C1D75AC4F3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345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AF5E9-530F-4731-828D-EC5B3872A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F50C6D-2403-4037-9204-64C91D9C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4807-3E9A-4EB9-8FDC-9FBFF8BC5CCE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C028AA-00F3-4673-ACA6-DAEC8CD21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B2D806-A42F-427A-981D-7B6468F4B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oogle Shape;27;p9">
            <a:extLst>
              <a:ext uri="{FF2B5EF4-FFF2-40B4-BE49-F238E27FC236}">
                <a16:creationId xmlns:a16="http://schemas.microsoft.com/office/drawing/2014/main" id="{8D91684E-A5D0-4009-A72D-5AD398FD6785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9370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291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502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493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52400" y="-66676"/>
            <a:ext cx="12484100" cy="705167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272A0175-CF37-411D-A5D6-22E151DD0D1B}"/>
              </a:ext>
            </a:extLst>
          </p:cNvPr>
          <p:cNvSpPr/>
          <p:nvPr userDrawn="1"/>
        </p:nvSpPr>
        <p:spPr>
          <a:xfrm>
            <a:off x="10986522" y="66676"/>
            <a:ext cx="1082522" cy="144780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176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3A3F4807-3E9A-4EB9-8FDC-9FBFF8BC5CCE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8017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3A3F4807-3E9A-4EB9-8FDC-9FBFF8BC5CCE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440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3A3F4807-3E9A-4EB9-8FDC-9FBFF8BC5CCE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977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3A3F4807-3E9A-4EB9-8FDC-9FBFF8BC5CCE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4912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3A3F4807-3E9A-4EB9-8FDC-9FBFF8BC5CCE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6660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63" r:id="rId6"/>
    <p:sldLayoutId id="2147483664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7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audio" Target="../media/audio6.wav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7.jpeg"/><Relationship Id="rId5" Type="http://schemas.openxmlformats.org/officeDocument/2006/relationships/image" Target="../media/image32.jpeg"/><Relationship Id="rId4" Type="http://schemas.openxmlformats.org/officeDocument/2006/relationships/image" Target="../media/image3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0.png"/><Relationship Id="rId4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6.xml"/><Relationship Id="rId7" Type="http://schemas.microsoft.com/office/2007/relationships/hdphoto" Target="../media/hdphoto2.wdp"/><Relationship Id="rId12" Type="http://schemas.openxmlformats.org/officeDocument/2006/relationships/image" Target="../media/image12.png"/><Relationship Id="rId17" Type="http://schemas.openxmlformats.org/officeDocument/2006/relationships/image" Target="../media/image15.png"/><Relationship Id="rId2" Type="http://schemas.openxmlformats.org/officeDocument/2006/relationships/audio" Target="../media/media1.mp3"/><Relationship Id="rId16" Type="http://schemas.openxmlformats.org/officeDocument/2006/relationships/slide" Target="slide3.xml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microsoft.com/office/2007/relationships/hdphoto" Target="../media/hdphoto1.wdp"/><Relationship Id="rId15" Type="http://schemas.openxmlformats.org/officeDocument/2006/relationships/image" Target="../media/image14.png"/><Relationship Id="rId10" Type="http://schemas.openxmlformats.org/officeDocument/2006/relationships/image" Target="../media/image10.png"/><Relationship Id="rId19" Type="http://schemas.openxmlformats.org/officeDocument/2006/relationships/image" Target="../media/image17.png"/><Relationship Id="rId4" Type="http://schemas.openxmlformats.org/officeDocument/2006/relationships/image" Target="../media/image6.png"/><Relationship Id="rId9" Type="http://schemas.openxmlformats.org/officeDocument/2006/relationships/image" Target="../media/image9.png"/><Relationship Id="rId1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18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19.jpeg"/><Relationship Id="rId12" Type="http://schemas.openxmlformats.org/officeDocument/2006/relationships/image" Target="../media/image10.png"/><Relationship Id="rId17" Type="http://schemas.openxmlformats.org/officeDocument/2006/relationships/slide" Target="slide4.xml"/><Relationship Id="rId2" Type="http://schemas.openxmlformats.org/officeDocument/2006/relationships/audio" Target="../media/audio1.wav"/><Relationship Id="rId16" Type="http://schemas.openxmlformats.org/officeDocument/2006/relationships/slide" Target="slide5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5.wav"/><Relationship Id="rId11" Type="http://schemas.openxmlformats.org/officeDocument/2006/relationships/image" Target="../media/image21.png"/><Relationship Id="rId5" Type="http://schemas.openxmlformats.org/officeDocument/2006/relationships/audio" Target="../media/audio4.wav"/><Relationship Id="rId15" Type="http://schemas.openxmlformats.org/officeDocument/2006/relationships/image" Target="../media/image22.png"/><Relationship Id="rId10" Type="http://schemas.openxmlformats.org/officeDocument/2006/relationships/image" Target="../media/image20.png"/><Relationship Id="rId19" Type="http://schemas.openxmlformats.org/officeDocument/2006/relationships/image" Target="../media/image17.png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66237" y="1730185"/>
            <a:ext cx="11791812" cy="234406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11</a:t>
            </a:r>
          </a:p>
          <a:p>
            <a:pPr>
              <a:lnSpc>
                <a:spcPct val="150000"/>
              </a:lnSpc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53: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uôm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ea typeface="Frankfurter" pitchFamily="2" charset="0"/>
              <a:cs typeface="Frankfurter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DDBED8-1B93-4217-B36B-4131187776C7}"/>
              </a:ext>
            </a:extLst>
          </p:cNvPr>
          <p:cNvSpPr/>
          <p:nvPr/>
        </p:nvSpPr>
        <p:spPr>
          <a:xfrm>
            <a:off x="9494527" y="0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2EFC39-FB59-415F-AA5F-D3329A01F617}"/>
              </a:ext>
            </a:extLst>
          </p:cNvPr>
          <p:cNvSpPr/>
          <p:nvPr/>
        </p:nvSpPr>
        <p:spPr>
          <a:xfrm>
            <a:off x="11012783" y="545360"/>
            <a:ext cx="990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8633678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55590" y="4060031"/>
            <a:ext cx="61278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/>
              <a:t>   </a:t>
            </a:r>
            <a:r>
              <a:rPr lang="en-US" sz="9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</a:t>
            </a:r>
            <a:r>
              <a:rPr lang="en-US" sz="9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uồm</a:t>
            </a:r>
            <a:endParaRPr lang="vi-VN" sz="9600" b="1" dirty="0">
              <a:solidFill>
                <a:srgbClr val="FF0000"/>
              </a:solidFill>
            </a:endParaRPr>
          </a:p>
        </p:txBody>
      </p:sp>
      <p:pic>
        <p:nvPicPr>
          <p:cNvPr id="9" name="Picture 3" descr="C:\Users\Administrator\Pictures\anh 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1" t="2690"/>
          <a:stretch/>
        </p:blipFill>
        <p:spPr bwMode="auto">
          <a:xfrm>
            <a:off x="1651819" y="571364"/>
            <a:ext cx="6887982" cy="3488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80842" y="5356442"/>
            <a:ext cx="10277340" cy="830997"/>
          </a:xfrm>
          <a:prstGeom prst="rect">
            <a:avLst/>
          </a:prstGeom>
          <a:solidFill>
            <a:srgbClr val="FFFF00"/>
          </a:solidFill>
          <a:ln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UTM Avo" panose="02040603050506020204" pitchFamily="18" charset="0"/>
              </a:rPr>
              <a:t>bờ</a:t>
            </a:r>
            <a:r>
              <a:rPr lang="en-US" sz="4800" dirty="0">
                <a:latin typeface="UTM Avo" panose="02040603050506020204" pitchFamily="18" charset="0"/>
              </a:rPr>
              <a:t> - </a:t>
            </a:r>
            <a:r>
              <a:rPr lang="en-US" sz="4800" dirty="0" err="1">
                <a:latin typeface="UTM Avo" panose="02040603050506020204" pitchFamily="18" charset="0"/>
              </a:rPr>
              <a:t>uôm</a:t>
            </a:r>
            <a:r>
              <a:rPr lang="en-US" sz="4800" dirty="0">
                <a:latin typeface="UTM Avo" panose="02040603050506020204" pitchFamily="18" charset="0"/>
              </a:rPr>
              <a:t> - </a:t>
            </a:r>
            <a:r>
              <a:rPr lang="en-US" sz="4800" dirty="0" err="1">
                <a:latin typeface="UTM Avo" panose="02040603050506020204" pitchFamily="18" charset="0"/>
              </a:rPr>
              <a:t>buôm</a:t>
            </a:r>
            <a:r>
              <a:rPr lang="en-US" sz="4800" dirty="0">
                <a:latin typeface="UTM Avo" panose="02040603050506020204" pitchFamily="18" charset="0"/>
              </a:rPr>
              <a:t> - </a:t>
            </a:r>
            <a:r>
              <a:rPr lang="en-US" sz="4800" dirty="0" err="1">
                <a:latin typeface="UTM Avo" panose="02040603050506020204" pitchFamily="18" charset="0"/>
              </a:rPr>
              <a:t>huyền</a:t>
            </a:r>
            <a:r>
              <a:rPr lang="en-US" sz="4800" dirty="0">
                <a:latin typeface="UTM Avo" panose="02040603050506020204" pitchFamily="18" charset="0"/>
              </a:rPr>
              <a:t> - </a:t>
            </a:r>
            <a:r>
              <a:rPr lang="en-US" sz="4800" dirty="0" err="1">
                <a:latin typeface="UTM Avo" panose="02040603050506020204" pitchFamily="18" charset="0"/>
              </a:rPr>
              <a:t>buồm</a:t>
            </a:r>
            <a:endParaRPr lang="en-US" sz="48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05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487" y="483866"/>
            <a:ext cx="6858092" cy="5965603"/>
          </a:xfrm>
          <a:prstGeom prst="rect">
            <a:avLst/>
          </a:prstGeom>
        </p:spPr>
      </p:pic>
      <p:pic>
        <p:nvPicPr>
          <p:cNvPr id="3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579" y="3624064"/>
            <a:ext cx="2419003" cy="3706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09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789" y="2859648"/>
            <a:ext cx="3624726" cy="3624726"/>
          </a:xfrm>
          <a:prstGeom prst="rect">
            <a:avLst/>
          </a:prstGeom>
        </p:spPr>
      </p:pic>
      <p:sp>
        <p:nvSpPr>
          <p:cNvPr id="28" name="Title 1"/>
          <p:cNvSpPr txBox="1">
            <a:spLocks/>
          </p:cNvSpPr>
          <p:nvPr/>
        </p:nvSpPr>
        <p:spPr>
          <a:xfrm>
            <a:off x="3419869" y="604177"/>
            <a:ext cx="5145642" cy="985902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 err="1">
                <a:latin typeface="UTM Avo" panose="02040603050506020204" pitchFamily="18" charset="0"/>
              </a:rPr>
              <a:t>Nghỉ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giải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lao</a:t>
            </a:r>
            <a:endParaRPr lang="en-US" sz="4800" dirty="0">
              <a:latin typeface="UTM Avo" panose="02040603050506020204" pitchFamily="18" charset="0"/>
            </a:endParaRPr>
          </a:p>
        </p:txBody>
      </p:sp>
      <p:pic>
        <p:nvPicPr>
          <p:cNvPr id="5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269" y="2859648"/>
            <a:ext cx="3624726" cy="3624726"/>
          </a:xfrm>
          <a:prstGeom prst="rect">
            <a:avLst/>
          </a:prstGeom>
        </p:spPr>
      </p:pic>
      <p:pic>
        <p:nvPicPr>
          <p:cNvPr id="6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771" y="2859648"/>
            <a:ext cx="3624726" cy="362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14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e Little Finger - featuring Noodle &amp; Pals - Super Simple Song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82" y="-108415"/>
            <a:ext cx="12477161" cy="69664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00F91E-E25B-49E1-8852-C5D720DFAA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2" y="-3"/>
            <a:ext cx="1687067" cy="74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421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020" y="4036611"/>
            <a:ext cx="1594818" cy="2821389"/>
          </a:xfrm>
          <a:prstGeom prst="rect">
            <a:avLst/>
          </a:prstGeom>
        </p:spPr>
      </p:pic>
      <p:sp>
        <p:nvSpPr>
          <p:cNvPr id="6151" name="直接连接符 3084"/>
          <p:cNvSpPr>
            <a:spLocks noChangeShapeType="1"/>
          </p:cNvSpPr>
          <p:nvPr/>
        </p:nvSpPr>
        <p:spPr bwMode="auto">
          <a:xfrm>
            <a:off x="5986860" y="3522298"/>
            <a:ext cx="0" cy="768254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53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51670" y="453722"/>
            <a:ext cx="11308357" cy="59546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>
                <a:latin typeface="UTM Avo" panose="02040603050506020204" pitchFamily="18" charset="0"/>
              </a:rPr>
              <a:t>2. </a:t>
            </a:r>
            <a:r>
              <a:rPr lang="en-US" sz="3400" dirty="0" err="1">
                <a:latin typeface="UTM Avo" panose="02040603050506020204" pitchFamily="18" charset="0"/>
              </a:rPr>
              <a:t>Tiếng</a:t>
            </a:r>
            <a:r>
              <a:rPr lang="en-US" sz="3400" dirty="0">
                <a:latin typeface="UTM Avo" panose="02040603050506020204" pitchFamily="18" charset="0"/>
              </a:rPr>
              <a:t> nào có vần </a:t>
            </a:r>
            <a:r>
              <a:rPr lang="en-US" sz="3400" b="1" dirty="0">
                <a:solidFill>
                  <a:srgbClr val="FF0000"/>
                </a:solidFill>
                <a:latin typeface="UTM Avo" panose="02040603050506020204" pitchFamily="18" charset="0"/>
              </a:rPr>
              <a:t>uôm</a:t>
            </a:r>
            <a:r>
              <a:rPr lang="en-US" sz="3400" dirty="0">
                <a:latin typeface="UTM Avo" panose="02040603050506020204" pitchFamily="18" charset="0"/>
              </a:rPr>
              <a:t>? Tiếng nào có </a:t>
            </a:r>
            <a:r>
              <a:rPr lang="en-US" sz="3400" dirty="0" err="1">
                <a:latin typeface="UTM Avo" panose="02040603050506020204" pitchFamily="18" charset="0"/>
              </a:rPr>
              <a:t>vần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b="1" dirty="0">
                <a:solidFill>
                  <a:srgbClr val="FF0000"/>
                </a:solidFill>
                <a:latin typeface="UTM Avo" panose="02040603050506020204" pitchFamily="18" charset="0"/>
              </a:rPr>
              <a:t>um</a:t>
            </a:r>
            <a:r>
              <a:rPr lang="en-US" sz="3400" dirty="0"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1026" name="Picture 2" descr="C:\Users\Administrator\Pictures\anh-huong-nhuom-va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215" y="3917868"/>
            <a:ext cx="3296991" cy="242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Pictures\qua-queo-1280x7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169" y="1154751"/>
            <a:ext cx="3173166" cy="2421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Pictures\tải xuống (1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015" y="4096973"/>
            <a:ext cx="3314835" cy="227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istrator\Pictures\family-2-ohay-tv-9151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903" y="1086631"/>
            <a:ext cx="3173166" cy="2401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49595" y="3583758"/>
            <a:ext cx="3248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UTM Avo" pitchFamily="18" charset="0"/>
              </a:rPr>
              <a:t>1. </a:t>
            </a:r>
            <a:r>
              <a:rPr lang="en-US" sz="2800" b="1" dirty="0" err="1">
                <a:solidFill>
                  <a:srgbClr val="002060"/>
                </a:solidFill>
                <a:latin typeface="UTM Avo" pitchFamily="18" charset="0"/>
              </a:rPr>
              <a:t>quả</a:t>
            </a:r>
            <a:r>
              <a:rPr lang="en-US" sz="2800" b="1" dirty="0">
                <a:solidFill>
                  <a:srgbClr val="002060"/>
                </a:solidFill>
                <a:latin typeface="UTM Avo" pitchFamily="18" charset="0"/>
              </a:rPr>
              <a:t> muỗm</a:t>
            </a:r>
            <a:endParaRPr lang="vi-VN" sz="28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89840" y="3383703"/>
            <a:ext cx="2518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itchFamily="18" charset="0"/>
              </a:rPr>
              <a:t>2. sum họp</a:t>
            </a:r>
            <a:endParaRPr lang="vi-VN" sz="2800" b="1" dirty="0">
              <a:solidFill>
                <a:srgbClr val="002060"/>
              </a:solidFill>
              <a:latin typeface="UTM Avo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81261" y="6363582"/>
            <a:ext cx="2774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UTM Avo" pitchFamily="18" charset="0"/>
              </a:rPr>
              <a:t>      </a:t>
            </a:r>
            <a:r>
              <a:rPr lang="en-US" sz="2800" b="1" dirty="0">
                <a:solidFill>
                  <a:srgbClr val="002060"/>
                </a:solidFill>
                <a:latin typeface="UTM Avo" pitchFamily="18" charset="0"/>
              </a:rPr>
              <a:t>3. um tùm</a:t>
            </a:r>
            <a:endParaRPr lang="vi-VN" sz="2000" b="1" dirty="0">
              <a:solidFill>
                <a:srgbClr val="002060"/>
              </a:solidFill>
              <a:latin typeface="UTM Avo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28085" y="6316968"/>
            <a:ext cx="2404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itchFamily="18" charset="0"/>
              </a:rPr>
              <a:t>4. nhuộm</a:t>
            </a:r>
            <a:endParaRPr lang="vi-VN" sz="2800" b="1" dirty="0">
              <a:solidFill>
                <a:srgbClr val="00206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15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直接连接符 3084"/>
          <p:cNvSpPr>
            <a:spLocks noChangeShapeType="1"/>
          </p:cNvSpPr>
          <p:nvPr/>
        </p:nvSpPr>
        <p:spPr bwMode="auto">
          <a:xfrm>
            <a:off x="5986860" y="3522298"/>
            <a:ext cx="0" cy="768254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53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026" name="Picture 2" descr="C:\Users\Administrator\Pictures\anh-huong-nhuom-va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5010" y="3638059"/>
            <a:ext cx="2982358" cy="219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Pictures\qua-queo-1280x72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38" y="535998"/>
            <a:ext cx="2830380" cy="2159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Pictures\tải xuống (1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13" y="4290552"/>
            <a:ext cx="2866265" cy="175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istrator\Pictures\family-2-ohay-tv-9151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5470" y="535998"/>
            <a:ext cx="2831897" cy="193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6389" y="2829838"/>
            <a:ext cx="34749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UTM Avo" pitchFamily="18" charset="0"/>
              </a:rPr>
              <a:t>quả</a:t>
            </a:r>
            <a:r>
              <a:rPr lang="en-US" sz="2800" b="1" dirty="0">
                <a:solidFill>
                  <a:srgbClr val="002060"/>
                </a:solidFill>
                <a:latin typeface="UTM Avo" pitchFamily="18" charset="0"/>
              </a:rPr>
              <a:t> muỗm</a:t>
            </a:r>
            <a:endParaRPr lang="vi-VN" sz="28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541860" y="2503266"/>
            <a:ext cx="2434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itchFamily="18" charset="0"/>
              </a:rPr>
              <a:t>sum họp</a:t>
            </a:r>
            <a:endParaRPr lang="vi-VN" sz="2800" b="1" dirty="0">
              <a:solidFill>
                <a:srgbClr val="002060"/>
              </a:solidFill>
              <a:latin typeface="UTM Avo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2298" y="6112765"/>
            <a:ext cx="2626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UTM Avo" pitchFamily="18" charset="0"/>
              </a:rPr>
              <a:t>      </a:t>
            </a:r>
            <a:r>
              <a:rPr lang="en-US" sz="2800" b="1" dirty="0">
                <a:solidFill>
                  <a:srgbClr val="002060"/>
                </a:solidFill>
                <a:latin typeface="UTM Avo" pitchFamily="18" charset="0"/>
              </a:rPr>
              <a:t>um tùm</a:t>
            </a:r>
            <a:endParaRPr lang="vi-VN" sz="2800" b="1" dirty="0">
              <a:solidFill>
                <a:srgbClr val="002060"/>
              </a:solidFill>
              <a:latin typeface="UTM Avo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629104" y="5829926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UTM Avo" pitchFamily="18" charset="0"/>
              </a:rPr>
              <a:t>nhuộm</a:t>
            </a:r>
            <a:endParaRPr lang="vi-VN" sz="2800" b="1" dirty="0">
              <a:solidFill>
                <a:srgbClr val="002060"/>
              </a:solidFill>
              <a:latin typeface="UTM Avo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093846" y="2026992"/>
            <a:ext cx="2939109" cy="147576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6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uôm</a:t>
            </a:r>
            <a:endParaRPr lang="en-US" sz="60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5093846" y="4039669"/>
            <a:ext cx="2939109" cy="1475769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Utm avo" panose="02040603050506020204" pitchFamily="18" charset="0"/>
              </a:rPr>
              <a:t>um</a:t>
            </a:r>
          </a:p>
          <a:p>
            <a:pPr algn="ctr"/>
            <a:endParaRPr lang="en-US" dirty="0"/>
          </a:p>
        </p:txBody>
      </p: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3236218" y="1245704"/>
            <a:ext cx="2014208" cy="125624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cxnSpLocks/>
          </p:cNvCxnSpPr>
          <p:nvPr/>
        </p:nvCxnSpPr>
        <p:spPr>
          <a:xfrm flipV="1">
            <a:off x="3342578" y="4985935"/>
            <a:ext cx="1803293" cy="529503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6" idx="7"/>
          </p:cNvCxnSpPr>
          <p:nvPr/>
        </p:nvCxnSpPr>
        <p:spPr>
          <a:xfrm flipV="1">
            <a:off x="7602532" y="2135561"/>
            <a:ext cx="1585735" cy="2120229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593680" y="3145493"/>
            <a:ext cx="1301329" cy="133801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668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9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650" y="1149531"/>
            <a:ext cx="4971784" cy="4725166"/>
          </a:xfrm>
          <a:prstGeom prst="rect">
            <a:avLst/>
          </a:prstGeom>
          <a:effectLst>
            <a:outerShdw blurRad="228600" dist="38100" dir="19800000" sx="102000" sy="102000" algn="tl" rotWithShape="0">
              <a:prstClr val="black">
                <a:alpha val="67000"/>
              </a:prstClr>
            </a:outerShdw>
          </a:effectLst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8355" y="232455"/>
            <a:ext cx="4402552" cy="57636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32383" y="1269771"/>
            <a:ext cx="312751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600" b="1" dirty="0">
                <a:solidFill>
                  <a:prstClr val="black"/>
                </a:solidFill>
                <a:latin typeface="UTM Avo" panose="02040603050506020204" pitchFamily="18" charset="0"/>
              </a:rPr>
              <a:t>Tập </a:t>
            </a: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đọc</a:t>
            </a: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8" name="图片 8" descr="觅元素58b0fbac4bf9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098" y="5625939"/>
            <a:ext cx="6605516" cy="81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93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0446"/>
            <a:ext cx="3573678" cy="64213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2401" y="510412"/>
            <a:ext cx="7751160" cy="62804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496" y="510412"/>
            <a:ext cx="3514686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UTM Avo" panose="02040603050506020204" pitchFamily="18" charset="0"/>
              </a:rPr>
              <a:t>3. </a:t>
            </a:r>
            <a:r>
              <a:rPr lang="en-US" sz="4000" dirty="0" err="1">
                <a:latin typeface="UTM Avo" panose="02040603050506020204" pitchFamily="18" charset="0"/>
              </a:rPr>
              <a:t>Tập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đọc</a:t>
            </a:r>
            <a:endParaRPr lang="vi-VN" sz="4000" dirty="0"/>
          </a:p>
        </p:txBody>
      </p:sp>
    </p:spTree>
    <p:extLst>
      <p:ext uri="{BB962C8B-B14F-4D97-AF65-F5344CB8AC3E}">
        <p14:creationId xmlns:p14="http://schemas.microsoft.com/office/powerpoint/2010/main" val="133722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443" y="0"/>
            <a:ext cx="2448932" cy="60959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atin typeface="UTM Avo" panose="02040603050506020204" pitchFamily="18" charset="0"/>
              </a:rPr>
              <a:t>2. </a:t>
            </a:r>
            <a:r>
              <a:rPr lang="en-US" sz="3200" dirty="0" err="1">
                <a:latin typeface="UTM Avo" panose="02040603050506020204" pitchFamily="18" charset="0"/>
              </a:rPr>
              <a:t>Tập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đọc</a:t>
            </a:r>
            <a:endParaRPr lang="en-US" sz="3200" dirty="0">
              <a:latin typeface="UTM Avo" panose="02040603050506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18701" y="367860"/>
            <a:ext cx="5090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UTM Avo" panose="02040603050506020204" pitchFamily="18" charset="0"/>
              </a:rPr>
              <a:t>Phố Thợ Nhuộm</a:t>
            </a:r>
            <a:endParaRPr lang="en-US" sz="4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1870834"/>
            <a:ext cx="120868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>
                <a:latin typeface="UTM Avo" panose="02040603050506020204" pitchFamily="18" charset="0"/>
              </a:rPr>
              <a:t>    </a:t>
            </a:r>
            <a:endParaRPr lang="en-US" sz="4400" dirty="0">
              <a:latin typeface="UTM Avo" panose="02040603050506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6560" y="1222868"/>
            <a:ext cx="1115416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UTM Avo" panose="02040603050506020204" pitchFamily="18" charset="0"/>
              </a:rPr>
              <a:t>      Ở </a:t>
            </a:r>
            <a:r>
              <a:rPr lang="en-US" sz="4000" dirty="0" err="1">
                <a:latin typeface="UTM Avo" panose="02040603050506020204" pitchFamily="18" charset="0"/>
              </a:rPr>
              <a:t>Thủ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đô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có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phố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Thợ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Nhuộm</a:t>
            </a:r>
            <a:r>
              <a:rPr lang="en-US" sz="4000" dirty="0">
                <a:latin typeface="UTM Avo" panose="02040603050506020204" pitchFamily="18" charset="0"/>
              </a:rPr>
              <a:t>. </a:t>
            </a:r>
            <a:r>
              <a:rPr lang="en-US" sz="4000" dirty="0" err="1">
                <a:latin typeface="UTM Avo" panose="02040603050506020204" pitchFamily="18" charset="0"/>
              </a:rPr>
              <a:t>Bà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em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kể</a:t>
            </a:r>
            <a:r>
              <a:rPr lang="en-US" sz="4000" dirty="0">
                <a:latin typeface="UTM Avo" panose="02040603050506020204" pitchFamily="18" charset="0"/>
              </a:rPr>
              <a:t>, </a:t>
            </a:r>
            <a:r>
              <a:rPr lang="en-US" sz="4000" dirty="0" err="1">
                <a:latin typeface="UTM Avo" panose="02040603050506020204" pitchFamily="18" charset="0"/>
              </a:rPr>
              <a:t>xưa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kia</a:t>
            </a:r>
            <a:r>
              <a:rPr lang="en-US" sz="4000" dirty="0">
                <a:latin typeface="UTM Avo" panose="02040603050506020204" pitchFamily="18" charset="0"/>
              </a:rPr>
              <a:t>, </a:t>
            </a:r>
            <a:r>
              <a:rPr lang="en-US" sz="4000" dirty="0" err="1">
                <a:latin typeface="UTM Avo" panose="02040603050506020204" pitchFamily="18" charset="0"/>
              </a:rPr>
              <a:t>phố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có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nghề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nhuộm</a:t>
            </a:r>
            <a:r>
              <a:rPr lang="en-US" sz="4000" dirty="0">
                <a:latin typeface="UTM Avo" panose="02040603050506020204" pitchFamily="18" charset="0"/>
              </a:rPr>
              <a:t>. </a:t>
            </a:r>
            <a:r>
              <a:rPr lang="en-US" sz="4000" dirty="0" err="1">
                <a:latin typeface="UTM Avo" panose="02040603050506020204" pitchFamily="18" charset="0"/>
              </a:rPr>
              <a:t>Phố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tấp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nập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và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đẹp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lắm</a:t>
            </a:r>
            <a:r>
              <a:rPr lang="en-US" sz="4000" dirty="0">
                <a:latin typeface="UTM Avo" panose="02040603050506020204" pitchFamily="18" charset="0"/>
              </a:rPr>
              <a:t>. </a:t>
            </a:r>
            <a:r>
              <a:rPr lang="en-US" sz="4000" dirty="0" err="1">
                <a:latin typeface="UTM Avo" panose="02040603050506020204" pitchFamily="18" charset="0"/>
              </a:rPr>
              <a:t>Bà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hứa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đưa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em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đi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thăm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phố</a:t>
            </a:r>
            <a:r>
              <a:rPr lang="en-US" sz="4000" dirty="0">
                <a:latin typeface="UTM Avo" panose="02040603050506020204" pitchFamily="18" charset="0"/>
              </a:rPr>
              <a:t>. </a:t>
            </a:r>
            <a:r>
              <a:rPr lang="en-US" sz="4000" dirty="0" err="1">
                <a:latin typeface="UTM Avo" panose="02040603050506020204" pitchFamily="18" charset="0"/>
              </a:rPr>
              <a:t>Bà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sẽ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kể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cho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em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nghe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thêm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về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nghề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nhuộm</a:t>
            </a:r>
            <a:r>
              <a:rPr lang="en-US" sz="4000" dirty="0">
                <a:latin typeface="UTM Avo" panose="02040603050506020204" pitchFamily="18" charset="0"/>
              </a:rPr>
              <a:t>.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3911795" y="2056212"/>
            <a:ext cx="3973542" cy="1379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959559" y="2993097"/>
            <a:ext cx="1504335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594796" y="4825665"/>
            <a:ext cx="265174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896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72697" y="999608"/>
            <a:ext cx="81411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phố</a:t>
            </a:r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Thợ</a:t>
            </a:r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Nhuộm</a:t>
            </a:r>
            <a:endParaRPr lang="en-US" sz="7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72697" y="2791283"/>
            <a:ext cx="55765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tấp</a:t>
            </a:r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nập</a:t>
            </a:r>
            <a:endParaRPr lang="en-US" sz="7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72697" y="4582958"/>
            <a:ext cx="68940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nghề</a:t>
            </a:r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nhuộm</a:t>
            </a:r>
            <a:endParaRPr lang="en-US" sz="7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79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939800" y="2481263"/>
            <a:ext cx="11252200" cy="23876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b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</a:br>
            <a:r>
              <a:rPr lang="en-US" b="1" dirty="0" err="1">
                <a:solidFill>
                  <a:srgbClr val="1E15CD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Khởi</a:t>
            </a:r>
            <a:r>
              <a:rPr lang="en-US" b="1" dirty="0">
                <a:solidFill>
                  <a:srgbClr val="1E15CD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b="1" dirty="0" err="1">
                <a:solidFill>
                  <a:srgbClr val="1E15CD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động</a:t>
            </a:r>
            <a:br>
              <a:rPr lang="en-US" sz="9600" b="1" dirty="0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</a:br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Trò</a:t>
            </a:r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chơi</a:t>
            </a:r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: </a:t>
            </a:r>
            <a:r>
              <a:rPr lang="en-US" sz="80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Bay </a:t>
            </a:r>
            <a:r>
              <a:rPr lang="en-US" sz="80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lên</a:t>
            </a:r>
            <a:r>
              <a:rPr lang="en-US" sz="80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nào</a:t>
            </a:r>
            <a:endParaRPr lang="en-US" sz="7200" b="1" dirty="0">
              <a:solidFill>
                <a:srgbClr val="FF0000"/>
              </a:solidFill>
              <a:latin typeface="UTM Avo" panose="02040603050506020204" pitchFamily="18" charset="0"/>
              <a:ea typeface="Frankfurter" pitchFamily="2" charset="0"/>
              <a:cs typeface="Frankfurt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3578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0"/>
            <a:ext cx="2448932" cy="60959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atin typeface="UTM Avo" panose="02040603050506020204" pitchFamily="18" charset="0"/>
              </a:rPr>
              <a:t>2. </a:t>
            </a:r>
            <a:r>
              <a:rPr lang="en-US" sz="3200" dirty="0" err="1">
                <a:latin typeface="UTM Avo" panose="02040603050506020204" pitchFamily="18" charset="0"/>
              </a:rPr>
              <a:t>Tập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đọc</a:t>
            </a:r>
            <a:endParaRPr lang="en-US" sz="3200" dirty="0">
              <a:latin typeface="UTM Avo" panose="02040603050506020204" pitchFamily="18" charset="0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7299637" y="1626003"/>
            <a:ext cx="339634" cy="32103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778111" y="518431"/>
            <a:ext cx="5090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Phố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Thợ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Nhuộm</a:t>
            </a:r>
            <a:endParaRPr lang="en-US" sz="4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98312" y="1626003"/>
            <a:ext cx="11259104" cy="369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UTM Avo" panose="02040603050506020204" pitchFamily="18" charset="0"/>
              </a:rPr>
              <a:t>      Ở </a:t>
            </a:r>
            <a:r>
              <a:rPr lang="en-US" sz="4000" dirty="0" err="1">
                <a:latin typeface="UTM Avo" panose="02040603050506020204" pitchFamily="18" charset="0"/>
              </a:rPr>
              <a:t>Thủ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đô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có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phố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Thợ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Nhuộm</a:t>
            </a:r>
            <a:r>
              <a:rPr lang="en-US" sz="4000" dirty="0">
                <a:latin typeface="UTM Avo" panose="02040603050506020204" pitchFamily="18" charset="0"/>
              </a:rPr>
              <a:t>. </a:t>
            </a:r>
            <a:r>
              <a:rPr lang="en-US" sz="4000" dirty="0" err="1">
                <a:latin typeface="UTM Avo" panose="02040603050506020204" pitchFamily="18" charset="0"/>
              </a:rPr>
              <a:t>Bà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em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kể</a:t>
            </a:r>
            <a:r>
              <a:rPr lang="en-US" sz="4000" dirty="0">
                <a:latin typeface="UTM Avo" panose="02040603050506020204" pitchFamily="18" charset="0"/>
              </a:rPr>
              <a:t>, </a:t>
            </a:r>
            <a:r>
              <a:rPr lang="en-US" sz="4000" dirty="0" err="1">
                <a:latin typeface="UTM Avo" panose="02040603050506020204" pitchFamily="18" charset="0"/>
              </a:rPr>
              <a:t>xưa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kia</a:t>
            </a:r>
            <a:r>
              <a:rPr lang="en-US" sz="4000" dirty="0">
                <a:latin typeface="UTM Avo" panose="02040603050506020204" pitchFamily="18" charset="0"/>
              </a:rPr>
              <a:t>, </a:t>
            </a:r>
            <a:r>
              <a:rPr lang="en-US" sz="4000" dirty="0" err="1">
                <a:latin typeface="UTM Avo" panose="02040603050506020204" pitchFamily="18" charset="0"/>
              </a:rPr>
              <a:t>phố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có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nghề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nhuộm</a:t>
            </a:r>
            <a:r>
              <a:rPr lang="en-US" sz="4000" dirty="0">
                <a:latin typeface="UTM Avo" panose="02040603050506020204" pitchFamily="18" charset="0"/>
              </a:rPr>
              <a:t>. </a:t>
            </a:r>
            <a:r>
              <a:rPr lang="en-US" sz="4000" dirty="0" err="1">
                <a:latin typeface="UTM Avo" panose="02040603050506020204" pitchFamily="18" charset="0"/>
              </a:rPr>
              <a:t>Phố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tấp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nập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và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đẹp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lắm</a:t>
            </a:r>
            <a:r>
              <a:rPr lang="en-US" sz="4000" dirty="0">
                <a:latin typeface="UTM Avo" panose="02040603050506020204" pitchFamily="18" charset="0"/>
              </a:rPr>
              <a:t>. </a:t>
            </a:r>
            <a:r>
              <a:rPr lang="en-US" sz="4000" dirty="0" err="1">
                <a:latin typeface="UTM Avo" panose="02040603050506020204" pitchFamily="18" charset="0"/>
              </a:rPr>
              <a:t>Bà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hứa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đưa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em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đi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thăm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phố</a:t>
            </a:r>
            <a:r>
              <a:rPr lang="en-US" sz="4000" dirty="0">
                <a:latin typeface="UTM Avo" panose="02040603050506020204" pitchFamily="18" charset="0"/>
              </a:rPr>
              <a:t>. </a:t>
            </a:r>
            <a:r>
              <a:rPr lang="en-US" sz="4000" dirty="0" err="1">
                <a:latin typeface="UTM Avo" panose="02040603050506020204" pitchFamily="18" charset="0"/>
              </a:rPr>
              <a:t>Bà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sẽ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kể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cho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em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nghe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thêm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về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nghề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nhuộm</a:t>
            </a:r>
            <a:r>
              <a:rPr lang="en-US" sz="4000" dirty="0">
                <a:latin typeface="UTM Avo" panose="02040603050506020204" pitchFamily="18" charset="0"/>
              </a:rPr>
              <a:t>.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4407903" y="2874582"/>
            <a:ext cx="350790" cy="554418"/>
            <a:chOff x="8303172" y="231226"/>
            <a:chExt cx="350790" cy="649013"/>
          </a:xfrm>
        </p:grpSpPr>
        <p:cxnSp>
          <p:nvCxnSpPr>
            <p:cNvPr id="50" name="Straight Connector 49"/>
            <p:cNvCxnSpPr/>
            <p:nvPr/>
          </p:nvCxnSpPr>
          <p:spPr>
            <a:xfrm flipV="1">
              <a:off x="8303172" y="231226"/>
              <a:ext cx="233860" cy="6411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8420102" y="239104"/>
              <a:ext cx="233860" cy="6411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2" name="Group 51"/>
          <p:cNvGrpSpPr/>
          <p:nvPr/>
        </p:nvGrpSpPr>
        <p:grpSpPr>
          <a:xfrm>
            <a:off x="4583298" y="3746948"/>
            <a:ext cx="350790" cy="554418"/>
            <a:chOff x="8303172" y="231226"/>
            <a:chExt cx="350790" cy="649013"/>
          </a:xfrm>
        </p:grpSpPr>
        <p:cxnSp>
          <p:nvCxnSpPr>
            <p:cNvPr id="53" name="Straight Connector 52"/>
            <p:cNvCxnSpPr/>
            <p:nvPr/>
          </p:nvCxnSpPr>
          <p:spPr>
            <a:xfrm flipV="1">
              <a:off x="8303172" y="231226"/>
              <a:ext cx="233860" cy="6411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V="1">
              <a:off x="8420102" y="239104"/>
              <a:ext cx="233860" cy="6411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5" name="Group 54"/>
          <p:cNvGrpSpPr/>
          <p:nvPr/>
        </p:nvGrpSpPr>
        <p:grpSpPr>
          <a:xfrm>
            <a:off x="6799367" y="11700542"/>
            <a:ext cx="350790" cy="554418"/>
            <a:chOff x="8303172" y="231226"/>
            <a:chExt cx="350790" cy="649013"/>
          </a:xfrm>
        </p:grpSpPr>
        <p:cxnSp>
          <p:nvCxnSpPr>
            <p:cNvPr id="56" name="Straight Connector 55"/>
            <p:cNvCxnSpPr/>
            <p:nvPr/>
          </p:nvCxnSpPr>
          <p:spPr>
            <a:xfrm flipV="1">
              <a:off x="8303172" y="231226"/>
              <a:ext cx="233860" cy="6411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V="1">
              <a:off x="8420102" y="239104"/>
              <a:ext cx="233860" cy="6411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7" name="Group 66"/>
          <p:cNvGrpSpPr/>
          <p:nvPr/>
        </p:nvGrpSpPr>
        <p:grpSpPr>
          <a:xfrm>
            <a:off x="9607286" y="2867852"/>
            <a:ext cx="350790" cy="554418"/>
            <a:chOff x="8303172" y="231226"/>
            <a:chExt cx="350790" cy="649013"/>
          </a:xfrm>
        </p:grpSpPr>
        <p:cxnSp>
          <p:nvCxnSpPr>
            <p:cNvPr id="68" name="Straight Connector 67"/>
            <p:cNvCxnSpPr/>
            <p:nvPr/>
          </p:nvCxnSpPr>
          <p:spPr>
            <a:xfrm flipV="1">
              <a:off x="8303172" y="231226"/>
              <a:ext cx="233860" cy="6411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V="1">
              <a:off x="8420102" y="239104"/>
              <a:ext cx="233860" cy="6411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70" name="Straight Connector 69"/>
          <p:cNvCxnSpPr/>
          <p:nvPr/>
        </p:nvCxnSpPr>
        <p:spPr>
          <a:xfrm flipH="1">
            <a:off x="11282811" y="1829401"/>
            <a:ext cx="231228" cy="6274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71" name="Group 70"/>
          <p:cNvGrpSpPr/>
          <p:nvPr/>
        </p:nvGrpSpPr>
        <p:grpSpPr>
          <a:xfrm>
            <a:off x="2905256" y="4677579"/>
            <a:ext cx="350790" cy="554418"/>
            <a:chOff x="8303172" y="231226"/>
            <a:chExt cx="350790" cy="649013"/>
          </a:xfrm>
        </p:grpSpPr>
        <p:cxnSp>
          <p:nvCxnSpPr>
            <p:cNvPr id="72" name="Straight Connector 71"/>
            <p:cNvCxnSpPr/>
            <p:nvPr/>
          </p:nvCxnSpPr>
          <p:spPr>
            <a:xfrm flipV="1">
              <a:off x="8303172" y="231226"/>
              <a:ext cx="233860" cy="6411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V="1">
              <a:off x="8420102" y="239104"/>
              <a:ext cx="233860" cy="6411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7150157" y="1909194"/>
            <a:ext cx="350790" cy="554418"/>
            <a:chOff x="8303172" y="231226"/>
            <a:chExt cx="350790" cy="649013"/>
          </a:xfrm>
        </p:grpSpPr>
        <p:cxnSp>
          <p:nvCxnSpPr>
            <p:cNvPr id="45" name="Straight Connector 44"/>
            <p:cNvCxnSpPr/>
            <p:nvPr/>
          </p:nvCxnSpPr>
          <p:spPr>
            <a:xfrm flipV="1">
              <a:off x="8303172" y="231226"/>
              <a:ext cx="233860" cy="6411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V="1">
              <a:off x="8420102" y="239104"/>
              <a:ext cx="233860" cy="6411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42" name="Straight Connector 41"/>
          <p:cNvCxnSpPr/>
          <p:nvPr/>
        </p:nvCxnSpPr>
        <p:spPr>
          <a:xfrm flipH="1">
            <a:off x="9491672" y="1836131"/>
            <a:ext cx="231228" cy="6274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0" name="Oval 59"/>
          <p:cNvSpPr/>
          <p:nvPr/>
        </p:nvSpPr>
        <p:spPr>
          <a:xfrm>
            <a:off x="9816571" y="2567573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4792583" y="3471123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734584" y="1628848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4567303" y="2556634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584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60" grpId="0" animBg="1"/>
      <p:bldP spid="61" grpId="0" animBg="1"/>
      <p:bldP spid="57" grpId="0" animBg="1"/>
      <p:bldP spid="5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9" b="25800"/>
          <a:stretch/>
        </p:blipFill>
        <p:spPr>
          <a:xfrm>
            <a:off x="0" y="4382910"/>
            <a:ext cx="2258304" cy="2475090"/>
          </a:xfrm>
          <a:prstGeom prst="rect">
            <a:avLst/>
          </a:prstGeom>
        </p:spPr>
      </p:pic>
      <p:sp>
        <p:nvSpPr>
          <p:cNvPr id="6151" name="直接连接符 3084"/>
          <p:cNvSpPr>
            <a:spLocks noChangeShapeType="1"/>
          </p:cNvSpPr>
          <p:nvPr/>
        </p:nvSpPr>
        <p:spPr bwMode="auto">
          <a:xfrm>
            <a:off x="6101502" y="4132150"/>
            <a:ext cx="0" cy="768254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53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77957" y="516486"/>
            <a:ext cx="5563673" cy="605118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Con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hãy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ghép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cho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đúng</a:t>
            </a:r>
            <a:endParaRPr lang="en-US" sz="2800" b="1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589059" y="981633"/>
            <a:ext cx="1815353" cy="67235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Avo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1054" y="1653986"/>
            <a:ext cx="3641558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UTM Avo" pitchFamily="18" charset="0"/>
              </a:rPr>
              <a:t>a) Ở </a:t>
            </a:r>
            <a:r>
              <a:rPr lang="en-US" sz="4000" dirty="0" err="1">
                <a:latin typeface="UTM Avo" pitchFamily="18" charset="0"/>
              </a:rPr>
              <a:t>Thủ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đô</a:t>
            </a:r>
            <a:endParaRPr lang="vi-VN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4738156" y="1804550"/>
            <a:ext cx="7332512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/>
              <a:t>1</a:t>
            </a:r>
            <a:r>
              <a:rPr lang="en-US" sz="4000" dirty="0">
                <a:latin typeface="UTM Avo" pitchFamily="18" charset="0"/>
              </a:rPr>
              <a:t>) </a:t>
            </a:r>
            <a:r>
              <a:rPr lang="en-US" sz="4000" dirty="0" err="1">
                <a:latin typeface="UTM Avo" pitchFamily="18" charset="0"/>
              </a:rPr>
              <a:t>tấp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nập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và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đẹp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lắm</a:t>
            </a:r>
            <a:r>
              <a:rPr lang="en-US" sz="4000" dirty="0">
                <a:latin typeface="UTM Avo" pitchFamily="18" charset="0"/>
              </a:rPr>
              <a:t>.</a:t>
            </a:r>
            <a:endParaRPr lang="vi-VN" sz="4000" dirty="0">
              <a:latin typeface="UTM Avo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5532" y="3424264"/>
            <a:ext cx="3457079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UTM Avo" pitchFamily="18" charset="0"/>
              </a:rPr>
              <a:t>b) </a:t>
            </a:r>
            <a:r>
              <a:rPr lang="en-US" sz="4000" dirty="0" err="1">
                <a:latin typeface="UTM Avo" pitchFamily="18" charset="0"/>
              </a:rPr>
              <a:t>Phố</a:t>
            </a:r>
            <a:endParaRPr lang="vi-VN" sz="4000" dirty="0"/>
          </a:p>
        </p:txBody>
      </p:sp>
      <p:sp>
        <p:nvSpPr>
          <p:cNvPr id="10" name="TextBox 9"/>
          <p:cNvSpPr txBox="1"/>
          <p:nvPr/>
        </p:nvSpPr>
        <p:spPr>
          <a:xfrm>
            <a:off x="4738156" y="3314568"/>
            <a:ext cx="7332512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/>
              <a:t>2</a:t>
            </a:r>
            <a:r>
              <a:rPr lang="en-US" sz="4000" dirty="0">
                <a:latin typeface="UTM Avo" pitchFamily="18" charset="0"/>
              </a:rPr>
              <a:t>) </a:t>
            </a:r>
            <a:r>
              <a:rPr lang="en-US" sz="4000" dirty="0" err="1">
                <a:latin typeface="UTM Avo" pitchFamily="18" charset="0"/>
              </a:rPr>
              <a:t>Có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phố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Thợ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Nhuộm</a:t>
            </a:r>
            <a:r>
              <a:rPr lang="en-US" sz="4000" dirty="0">
                <a:latin typeface="UTM Avo" pitchFamily="18" charset="0"/>
              </a:rPr>
              <a:t>.</a:t>
            </a:r>
            <a:endParaRPr lang="vi-VN" sz="4000" dirty="0">
              <a:latin typeface="UTM Avo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4042612" y="2361872"/>
            <a:ext cx="834188" cy="9357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4042611" y="2488465"/>
            <a:ext cx="1337229" cy="9965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494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852" y="301574"/>
            <a:ext cx="4376446" cy="57625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03567" y="1254446"/>
            <a:ext cx="27475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dirty="0">
                <a:solidFill>
                  <a:prstClr val="black"/>
                </a:solidFill>
                <a:latin typeface="UTM Avo" panose="02040603050506020204" pitchFamily="18" charset="0"/>
              </a:rPr>
              <a:t>Tập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viết 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" name="Picture 3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878" y="742791"/>
            <a:ext cx="6569121" cy="528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8" descr="觅元素58b0fbac4bf9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23" y="5622865"/>
            <a:ext cx="6578221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475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" y="2743199"/>
            <a:ext cx="3028837" cy="4114423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68265" y="496070"/>
            <a:ext cx="3227294" cy="83297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UTM Avo" panose="02040603050506020204" pitchFamily="18" charset="0"/>
              </a:rPr>
              <a:t>4. </a:t>
            </a:r>
            <a:r>
              <a:rPr lang="en-US" sz="4000" dirty="0" err="1">
                <a:latin typeface="UTM Avo" panose="02040603050506020204" pitchFamily="18" charset="0"/>
              </a:rPr>
              <a:t>Tập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viết</a:t>
            </a:r>
            <a:endParaRPr lang="en-US" sz="4000" dirty="0">
              <a:latin typeface="UTM Avo" panose="020406030505060202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6" t="22887" r="15270" b="50176"/>
          <a:stretch/>
        </p:blipFill>
        <p:spPr bwMode="auto">
          <a:xfrm>
            <a:off x="287628" y="1289285"/>
            <a:ext cx="11616743" cy="2356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041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332" y="1162050"/>
            <a:ext cx="9639300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76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735" y="918317"/>
            <a:ext cx="10598493" cy="502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84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4009"/>
            <a:ext cx="12301870" cy="452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54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85454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117150" y="3301202"/>
            <a:ext cx="1806431" cy="3432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702559" y="336945"/>
            <a:ext cx="1244391" cy="25027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318130" y="46898"/>
            <a:ext cx="943432" cy="19356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67812" y="2432585"/>
            <a:ext cx="3073042" cy="47827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576830" y="-1397428"/>
            <a:ext cx="1921689" cy="31028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8073984" y="-2074053"/>
            <a:ext cx="2397137" cy="4119794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870" y="280265"/>
            <a:ext cx="4956730" cy="299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7612986" y="3210735"/>
            <a:ext cx="1393654" cy="2318590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925" y="3538423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98317" y="1362846"/>
            <a:ext cx="40099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03516" y="5981700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1D69F0-48D4-4981-A5B9-6B3F191DEDE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2" y="-3"/>
            <a:ext cx="1687067" cy="74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63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122" numSld="2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125" y="-124578"/>
            <a:ext cx="12909081" cy="726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89704" y="2169795"/>
            <a:ext cx="9497982" cy="31085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Con giúp các con vật thực hiện ước mơ bay lên bầu trời cao bằng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đúng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 tất cả các âm, tiếng,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, câu sau.</a:t>
            </a:r>
            <a:endParaRPr lang="en-US" sz="3600" b="1" dirty="0">
              <a:solidFill>
                <a:srgbClr val="FF0000"/>
              </a:solidFill>
            </a:endParaRPr>
          </a:p>
          <a:p>
            <a:endParaRPr lang="en-US" sz="3600" b="1" dirty="0">
              <a:solidFill>
                <a:srgbClr val="008000"/>
              </a:solidFill>
            </a:endParaRPr>
          </a:p>
        </p:txBody>
      </p:sp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290319" y="1"/>
            <a:ext cx="1806431" cy="34322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D0A89E-B407-4CC6-9291-21CA886EB7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930" y="-225290"/>
            <a:ext cx="1687067" cy="74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82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705"/>
            <a:ext cx="12192000" cy="6858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2" y="2834333"/>
            <a:ext cx="1806431" cy="34322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431" y="1713151"/>
            <a:ext cx="1702671" cy="342443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292" y="2493037"/>
            <a:ext cx="1732044" cy="377351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953" y="1599190"/>
            <a:ext cx="2175133" cy="33852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031" y="2746510"/>
            <a:ext cx="1921689" cy="31028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590" y="1713151"/>
            <a:ext cx="1934848" cy="332529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331" y="2976143"/>
            <a:ext cx="1892555" cy="3148600"/>
          </a:xfrm>
          <a:prstGeom prst="rect">
            <a:avLst/>
          </a:prstGeom>
        </p:spPr>
      </p:pic>
      <p:sp>
        <p:nvSpPr>
          <p:cNvPr id="28" name="Rounded Rectangle 27">
            <a:hlinkClick r:id="rId16" action="ppaction://hlinksldjump"/>
          </p:cNvPr>
          <p:cNvSpPr/>
          <p:nvPr/>
        </p:nvSpPr>
        <p:spPr>
          <a:xfrm>
            <a:off x="41898" y="5928995"/>
            <a:ext cx="2296708" cy="75882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chum</a:t>
            </a:r>
          </a:p>
        </p:txBody>
      </p:sp>
      <p:sp>
        <p:nvSpPr>
          <p:cNvPr id="29" name="Rounded Rectangle 28">
            <a:hlinkClick r:id="rId17" action="ppaction://hlinksldjump"/>
          </p:cNvPr>
          <p:cNvSpPr/>
          <p:nvPr/>
        </p:nvSpPr>
        <p:spPr>
          <a:xfrm>
            <a:off x="1773872" y="4832084"/>
            <a:ext cx="1696104" cy="976676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um</a:t>
            </a:r>
          </a:p>
        </p:txBody>
      </p:sp>
      <p:sp>
        <p:nvSpPr>
          <p:cNvPr id="30" name="Rounded Rectangle 29">
            <a:hlinkClick r:id="rId18" action="ppaction://hlinksldjump"/>
          </p:cNvPr>
          <p:cNvSpPr/>
          <p:nvPr/>
        </p:nvSpPr>
        <p:spPr>
          <a:xfrm>
            <a:off x="3356021" y="5698257"/>
            <a:ext cx="2405829" cy="1090930"/>
          </a:xfrm>
          <a:prstGeom prst="roundRect">
            <a:avLst>
              <a:gd name="adj" fmla="val 25844"/>
            </a:avLst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cúp</a:t>
            </a:r>
            <a:endParaRPr lang="en-US" sz="4800" dirty="0">
              <a:solidFill>
                <a:srgbClr val="002060"/>
              </a:solidFill>
              <a:latin typeface="UTM Avo" panose="02040603050506020204" pitchFamily="18" charset="0"/>
              <a:cs typeface="UTM Avo" panose="02040603050506020204" pitchFamily="18" charset="0"/>
            </a:endParaRPr>
          </a:p>
        </p:txBody>
      </p:sp>
      <p:sp>
        <p:nvSpPr>
          <p:cNvPr id="31" name="Rounded Rectangle 30">
            <a:hlinkClick r:id="rId18" action="ppaction://hlinksldjump"/>
          </p:cNvPr>
          <p:cNvSpPr/>
          <p:nvPr/>
        </p:nvSpPr>
        <p:spPr>
          <a:xfrm>
            <a:off x="4888542" y="4555390"/>
            <a:ext cx="2611815" cy="882503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búp</a:t>
            </a:r>
            <a:r>
              <a:rPr lang="en-US" sz="4800" dirty="0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bê</a:t>
            </a:r>
            <a:endParaRPr lang="en-US" sz="4800" dirty="0">
              <a:solidFill>
                <a:srgbClr val="002060"/>
              </a:solidFill>
              <a:latin typeface="UTM Avo" panose="02040603050506020204" pitchFamily="18" charset="0"/>
              <a:cs typeface="UTM Avo" panose="02040603050506020204" pitchFamily="18" charset="0"/>
            </a:endParaRPr>
          </a:p>
        </p:txBody>
      </p:sp>
      <p:sp>
        <p:nvSpPr>
          <p:cNvPr id="32" name="Rounded Rectangle 31">
            <a:hlinkClick r:id="rId18" action="ppaction://hlinksldjump"/>
          </p:cNvPr>
          <p:cNvSpPr/>
          <p:nvPr/>
        </p:nvSpPr>
        <p:spPr>
          <a:xfrm>
            <a:off x="5893100" y="5732547"/>
            <a:ext cx="4255914" cy="102235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chùm</a:t>
            </a:r>
            <a:r>
              <a:rPr lang="en-US" sz="4800" dirty="0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nho</a:t>
            </a:r>
            <a:endParaRPr lang="en-US" sz="4800" dirty="0">
              <a:solidFill>
                <a:srgbClr val="002060"/>
              </a:solidFill>
              <a:latin typeface="UTM Avo" panose="02040603050506020204" pitchFamily="18" charset="0"/>
              <a:cs typeface="UTM Avo" panose="02040603050506020204" pitchFamily="18" charset="0"/>
            </a:endParaRPr>
          </a:p>
        </p:txBody>
      </p:sp>
      <p:sp>
        <p:nvSpPr>
          <p:cNvPr id="33" name="Rounded Rectangle 32">
            <a:hlinkClick r:id="rId18" action="ppaction://hlinksldjump"/>
          </p:cNvPr>
          <p:cNvSpPr/>
          <p:nvPr/>
        </p:nvSpPr>
        <p:spPr>
          <a:xfrm>
            <a:off x="8740474" y="4369557"/>
            <a:ext cx="1643924" cy="768026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cộ</a:t>
            </a:r>
          </a:p>
        </p:txBody>
      </p:sp>
      <p:sp>
        <p:nvSpPr>
          <p:cNvPr id="34" name="Rounded Rectangle 33">
            <a:hlinkClick r:id="rId16" action="ppaction://hlinksldjump"/>
          </p:cNvPr>
          <p:cNvSpPr/>
          <p:nvPr/>
        </p:nvSpPr>
        <p:spPr>
          <a:xfrm>
            <a:off x="10280264" y="5871209"/>
            <a:ext cx="1863090" cy="87439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up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0ADACA7-65CE-4DCB-A2E9-33A0ADA5839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2" y="-3"/>
            <a:ext cx="1687067" cy="74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7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51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56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61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66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00547 -0.99213 " pathEditMode="relative" rAng="0" ptsTypes="AA">
                                      <p:cBhvr>
                                        <p:cTn id="71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0651 -0.74769 " pathEditMode="relative" rAng="0" ptsTypes="AA">
                                      <p:cBhvr>
                                        <p:cTn id="76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81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  <p:bldP spid="33" grpId="0" bldLvl="0" animBg="1"/>
      <p:bldP spid="34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932" y="3510678"/>
            <a:ext cx="2442754" cy="244275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30927" y="838141"/>
            <a:ext cx="4027611" cy="89575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53: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uôm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Oval 12"/>
          <p:cNvSpPr/>
          <p:nvPr/>
        </p:nvSpPr>
        <p:spPr>
          <a:xfrm>
            <a:off x="2229822" y="1975110"/>
            <a:ext cx="7419732" cy="387194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8800" b="1">
                <a:solidFill>
                  <a:srgbClr val="002060"/>
                </a:solidFill>
                <a:latin typeface="Utm avo" panose="02040603050506020204" pitchFamily="18" charset="0"/>
              </a:rPr>
              <a:t>uôm</a:t>
            </a:r>
          </a:p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229822" y="1975109"/>
            <a:ext cx="7419732" cy="3344143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8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uôm</a:t>
            </a:r>
            <a:endParaRPr lang="en-US" sz="88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76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/>
          <p:cNvSpPr/>
          <p:nvPr/>
        </p:nvSpPr>
        <p:spPr>
          <a:xfrm flipV="1">
            <a:off x="10319238" y="33536"/>
            <a:ext cx="435661" cy="1140096"/>
          </a:xfrm>
          <a:custGeom>
            <a:avLst/>
            <a:gdLst>
              <a:gd name="connsiteX0" fmla="*/ 0 w 870318"/>
              <a:gd name="connsiteY0" fmla="*/ 2295525 h 2295525"/>
              <a:gd name="connsiteX1" fmla="*/ 752475 w 870318"/>
              <a:gd name="connsiteY1" fmla="*/ 1295400 h 2295525"/>
              <a:gd name="connsiteX2" fmla="*/ 857250 w 870318"/>
              <a:gd name="connsiteY2" fmla="*/ 0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318" h="2295525">
                <a:moveTo>
                  <a:pt x="0" y="2295525"/>
                </a:moveTo>
                <a:cubicBezTo>
                  <a:pt x="304800" y="1986756"/>
                  <a:pt x="609600" y="1677987"/>
                  <a:pt x="752475" y="1295400"/>
                </a:cubicBezTo>
                <a:cubicBezTo>
                  <a:pt x="895350" y="912813"/>
                  <a:pt x="876300" y="456406"/>
                  <a:pt x="857250" y="0"/>
                </a:cubicBezTo>
              </a:path>
            </a:pathLst>
          </a:custGeom>
          <a:noFill/>
          <a:ln w="28575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IN" sz="1517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10316506" y="1941188"/>
            <a:ext cx="1179283" cy="1308459"/>
            <a:chOff x="1538" y="671"/>
            <a:chExt cx="2684" cy="2978"/>
          </a:xfrm>
          <a:solidFill>
            <a:schemeClr val="accent3"/>
          </a:solidFill>
          <a:effectLst/>
        </p:grpSpPr>
        <p:sp>
          <p:nvSpPr>
            <p:cNvPr id="7" name="Freeform 6"/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2904" y="3253"/>
              <a:ext cx="45" cy="396"/>
            </a:xfrm>
            <a:custGeom>
              <a:avLst/>
              <a:gdLst>
                <a:gd name="T0" fmla="*/ 18 w 118"/>
                <a:gd name="T1" fmla="*/ 491 h 1025"/>
                <a:gd name="T2" fmla="*/ 0 w 118"/>
                <a:gd name="T3" fmla="*/ 88 h 1025"/>
                <a:gd name="T4" fmla="*/ 36 w 118"/>
                <a:gd name="T5" fmla="*/ 0 h 1025"/>
                <a:gd name="T6" fmla="*/ 82 w 118"/>
                <a:gd name="T7" fmla="*/ 78 h 1025"/>
                <a:gd name="T8" fmla="*/ 117 w 118"/>
                <a:gd name="T9" fmla="*/ 936 h 1025"/>
                <a:gd name="T10" fmla="*/ 81 w 118"/>
                <a:gd name="T11" fmla="*/ 1025 h 1025"/>
                <a:gd name="T12" fmla="*/ 35 w 118"/>
                <a:gd name="T13" fmla="*/ 936 h 1025"/>
                <a:gd name="T14" fmla="*/ 12 w 118"/>
                <a:gd name="T15" fmla="*/ 491 h 1025"/>
                <a:gd name="T16" fmla="*/ 18 w 118"/>
                <a:gd name="T17" fmla="*/ 491 h 10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8" h="1025">
                  <a:moveTo>
                    <a:pt x="18" y="491"/>
                  </a:moveTo>
                  <a:cubicBezTo>
                    <a:pt x="11" y="357"/>
                    <a:pt x="2" y="223"/>
                    <a:pt x="0" y="88"/>
                  </a:cubicBezTo>
                  <a:cubicBezTo>
                    <a:pt x="0" y="59"/>
                    <a:pt x="23" y="29"/>
                    <a:pt x="36" y="0"/>
                  </a:cubicBezTo>
                  <a:cubicBezTo>
                    <a:pt x="52" y="26"/>
                    <a:pt x="80" y="51"/>
                    <a:pt x="82" y="78"/>
                  </a:cubicBezTo>
                  <a:cubicBezTo>
                    <a:pt x="97" y="364"/>
                    <a:pt x="108" y="650"/>
                    <a:pt x="117" y="936"/>
                  </a:cubicBezTo>
                  <a:cubicBezTo>
                    <a:pt x="118" y="965"/>
                    <a:pt x="94" y="995"/>
                    <a:pt x="81" y="1025"/>
                  </a:cubicBezTo>
                  <a:cubicBezTo>
                    <a:pt x="65" y="995"/>
                    <a:pt x="37" y="967"/>
                    <a:pt x="35" y="936"/>
                  </a:cubicBezTo>
                  <a:cubicBezTo>
                    <a:pt x="23" y="788"/>
                    <a:pt x="19" y="640"/>
                    <a:pt x="12" y="491"/>
                  </a:cubicBezTo>
                  <a:cubicBezTo>
                    <a:pt x="14" y="491"/>
                    <a:pt x="16" y="491"/>
                    <a:pt x="18" y="4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3846" y="2352"/>
              <a:ext cx="376" cy="143"/>
            </a:xfrm>
            <a:custGeom>
              <a:avLst/>
              <a:gdLst>
                <a:gd name="T0" fmla="*/ 929 w 973"/>
                <a:gd name="T1" fmla="*/ 370 h 370"/>
                <a:gd name="T2" fmla="*/ 863 w 973"/>
                <a:gd name="T3" fmla="*/ 348 h 370"/>
                <a:gd name="T4" fmla="*/ 79 w 973"/>
                <a:gd name="T5" fmla="*/ 90 h 370"/>
                <a:gd name="T6" fmla="*/ 0 w 973"/>
                <a:gd name="T7" fmla="*/ 25 h 370"/>
                <a:gd name="T8" fmla="*/ 97 w 973"/>
                <a:gd name="T9" fmla="*/ 9 h 370"/>
                <a:gd name="T10" fmla="*/ 911 w 973"/>
                <a:gd name="T11" fmla="*/ 277 h 370"/>
                <a:gd name="T12" fmla="*/ 973 w 973"/>
                <a:gd name="T13" fmla="*/ 335 h 370"/>
                <a:gd name="T14" fmla="*/ 929 w 973"/>
                <a:gd name="T15" fmla="*/ 37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73" h="370">
                  <a:moveTo>
                    <a:pt x="929" y="370"/>
                  </a:moveTo>
                  <a:cubicBezTo>
                    <a:pt x="903" y="361"/>
                    <a:pt x="883" y="355"/>
                    <a:pt x="863" y="348"/>
                  </a:cubicBezTo>
                  <a:cubicBezTo>
                    <a:pt x="601" y="263"/>
                    <a:pt x="340" y="179"/>
                    <a:pt x="79" y="90"/>
                  </a:cubicBezTo>
                  <a:cubicBezTo>
                    <a:pt x="49" y="80"/>
                    <a:pt x="26" y="47"/>
                    <a:pt x="0" y="25"/>
                  </a:cubicBezTo>
                  <a:cubicBezTo>
                    <a:pt x="33" y="19"/>
                    <a:pt x="69" y="0"/>
                    <a:pt x="97" y="9"/>
                  </a:cubicBezTo>
                  <a:cubicBezTo>
                    <a:pt x="370" y="95"/>
                    <a:pt x="641" y="185"/>
                    <a:pt x="911" y="277"/>
                  </a:cubicBezTo>
                  <a:cubicBezTo>
                    <a:pt x="935" y="285"/>
                    <a:pt x="953" y="315"/>
                    <a:pt x="973" y="335"/>
                  </a:cubicBezTo>
                  <a:cubicBezTo>
                    <a:pt x="958" y="347"/>
                    <a:pt x="943" y="359"/>
                    <a:pt x="929" y="3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3737" y="1439"/>
              <a:ext cx="338" cy="216"/>
            </a:xfrm>
            <a:custGeom>
              <a:avLst/>
              <a:gdLst>
                <a:gd name="T0" fmla="*/ 833 w 875"/>
                <a:gd name="T1" fmla="*/ 0 h 559"/>
                <a:gd name="T2" fmla="*/ 868 w 875"/>
                <a:gd name="T3" fmla="*/ 19 h 559"/>
                <a:gd name="T4" fmla="*/ 866 w 875"/>
                <a:gd name="T5" fmla="*/ 67 h 559"/>
                <a:gd name="T6" fmla="*/ 807 w 875"/>
                <a:gd name="T7" fmla="*/ 110 h 559"/>
                <a:gd name="T8" fmla="*/ 101 w 875"/>
                <a:gd name="T9" fmla="*/ 541 h 559"/>
                <a:gd name="T10" fmla="*/ 0 w 875"/>
                <a:gd name="T11" fmla="*/ 559 h 559"/>
                <a:gd name="T12" fmla="*/ 52 w 875"/>
                <a:gd name="T13" fmla="*/ 475 h 559"/>
                <a:gd name="T14" fmla="*/ 774 w 875"/>
                <a:gd name="T15" fmla="*/ 30 h 559"/>
                <a:gd name="T16" fmla="*/ 833 w 875"/>
                <a:gd name="T17" fmla="*/ 0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75" h="559">
                  <a:moveTo>
                    <a:pt x="833" y="0"/>
                  </a:moveTo>
                  <a:cubicBezTo>
                    <a:pt x="846" y="6"/>
                    <a:pt x="864" y="10"/>
                    <a:pt x="868" y="19"/>
                  </a:cubicBezTo>
                  <a:cubicBezTo>
                    <a:pt x="874" y="33"/>
                    <a:pt x="875" y="57"/>
                    <a:pt x="866" y="67"/>
                  </a:cubicBezTo>
                  <a:cubicBezTo>
                    <a:pt x="851" y="85"/>
                    <a:pt x="828" y="97"/>
                    <a:pt x="807" y="110"/>
                  </a:cubicBezTo>
                  <a:cubicBezTo>
                    <a:pt x="572" y="255"/>
                    <a:pt x="338" y="400"/>
                    <a:pt x="101" y="541"/>
                  </a:cubicBezTo>
                  <a:cubicBezTo>
                    <a:pt x="74" y="558"/>
                    <a:pt x="34" y="553"/>
                    <a:pt x="0" y="559"/>
                  </a:cubicBezTo>
                  <a:cubicBezTo>
                    <a:pt x="17" y="530"/>
                    <a:pt x="27" y="491"/>
                    <a:pt x="52" y="475"/>
                  </a:cubicBezTo>
                  <a:cubicBezTo>
                    <a:pt x="291" y="324"/>
                    <a:pt x="533" y="178"/>
                    <a:pt x="774" y="30"/>
                  </a:cubicBezTo>
                  <a:cubicBezTo>
                    <a:pt x="792" y="19"/>
                    <a:pt x="811" y="11"/>
                    <a:pt x="83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2009" y="2999"/>
              <a:ext cx="190" cy="356"/>
            </a:xfrm>
            <a:custGeom>
              <a:avLst/>
              <a:gdLst>
                <a:gd name="T0" fmla="*/ 484 w 494"/>
                <a:gd name="T1" fmla="*/ 4 h 920"/>
                <a:gd name="T2" fmla="*/ 483 w 494"/>
                <a:gd name="T3" fmla="*/ 86 h 920"/>
                <a:gd name="T4" fmla="*/ 296 w 494"/>
                <a:gd name="T5" fmla="*/ 454 h 920"/>
                <a:gd name="T6" fmla="*/ 82 w 494"/>
                <a:gd name="T7" fmla="*/ 868 h 920"/>
                <a:gd name="T8" fmla="*/ 15 w 494"/>
                <a:gd name="T9" fmla="*/ 920 h 920"/>
                <a:gd name="T10" fmla="*/ 11 w 494"/>
                <a:gd name="T11" fmla="*/ 829 h 920"/>
                <a:gd name="T12" fmla="*/ 405 w 494"/>
                <a:gd name="T13" fmla="*/ 55 h 920"/>
                <a:gd name="T14" fmla="*/ 448 w 494"/>
                <a:gd name="T15" fmla="*/ 0 h 920"/>
                <a:gd name="T16" fmla="*/ 484 w 494"/>
                <a:gd name="T17" fmla="*/ 4 h 9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4" h="920">
                  <a:moveTo>
                    <a:pt x="484" y="4"/>
                  </a:moveTo>
                  <a:cubicBezTo>
                    <a:pt x="484" y="31"/>
                    <a:pt x="494" y="63"/>
                    <a:pt x="483" y="86"/>
                  </a:cubicBezTo>
                  <a:cubicBezTo>
                    <a:pt x="423" y="210"/>
                    <a:pt x="359" y="332"/>
                    <a:pt x="296" y="454"/>
                  </a:cubicBezTo>
                  <a:cubicBezTo>
                    <a:pt x="225" y="592"/>
                    <a:pt x="156" y="731"/>
                    <a:pt x="82" y="868"/>
                  </a:cubicBezTo>
                  <a:cubicBezTo>
                    <a:pt x="70" y="890"/>
                    <a:pt x="38" y="902"/>
                    <a:pt x="15" y="920"/>
                  </a:cubicBezTo>
                  <a:cubicBezTo>
                    <a:pt x="13" y="889"/>
                    <a:pt x="0" y="853"/>
                    <a:pt x="11" y="829"/>
                  </a:cubicBezTo>
                  <a:cubicBezTo>
                    <a:pt x="140" y="570"/>
                    <a:pt x="272" y="313"/>
                    <a:pt x="405" y="55"/>
                  </a:cubicBezTo>
                  <a:cubicBezTo>
                    <a:pt x="415" y="35"/>
                    <a:pt x="433" y="18"/>
                    <a:pt x="448" y="0"/>
                  </a:cubicBezTo>
                  <a:cubicBezTo>
                    <a:pt x="460" y="1"/>
                    <a:pt x="472" y="2"/>
                    <a:pt x="48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3597" y="2924"/>
              <a:ext cx="255" cy="314"/>
            </a:xfrm>
            <a:custGeom>
              <a:avLst/>
              <a:gdLst>
                <a:gd name="T0" fmla="*/ 0 w 660"/>
                <a:gd name="T1" fmla="*/ 38 h 814"/>
                <a:gd name="T2" fmla="*/ 33 w 660"/>
                <a:gd name="T3" fmla="*/ 2 h 814"/>
                <a:gd name="T4" fmla="*/ 93 w 660"/>
                <a:gd name="T5" fmla="*/ 33 h 814"/>
                <a:gd name="T6" fmla="*/ 338 w 660"/>
                <a:gd name="T7" fmla="*/ 340 h 814"/>
                <a:gd name="T8" fmla="*/ 646 w 660"/>
                <a:gd name="T9" fmla="*/ 731 h 814"/>
                <a:gd name="T10" fmla="*/ 652 w 660"/>
                <a:gd name="T11" fmla="*/ 814 h 814"/>
                <a:gd name="T12" fmla="*/ 582 w 660"/>
                <a:gd name="T13" fmla="*/ 784 h 814"/>
                <a:gd name="T14" fmla="*/ 28 w 660"/>
                <a:gd name="T15" fmla="*/ 88 h 814"/>
                <a:gd name="T16" fmla="*/ 0 w 660"/>
                <a:gd name="T17" fmla="*/ 38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0" h="814">
                  <a:moveTo>
                    <a:pt x="0" y="38"/>
                  </a:moveTo>
                  <a:cubicBezTo>
                    <a:pt x="12" y="25"/>
                    <a:pt x="25" y="0"/>
                    <a:pt x="33" y="2"/>
                  </a:cubicBezTo>
                  <a:cubicBezTo>
                    <a:pt x="55" y="6"/>
                    <a:pt x="80" y="17"/>
                    <a:pt x="93" y="33"/>
                  </a:cubicBezTo>
                  <a:cubicBezTo>
                    <a:pt x="176" y="134"/>
                    <a:pt x="257" y="237"/>
                    <a:pt x="338" y="340"/>
                  </a:cubicBezTo>
                  <a:cubicBezTo>
                    <a:pt x="441" y="470"/>
                    <a:pt x="546" y="599"/>
                    <a:pt x="646" y="731"/>
                  </a:cubicBezTo>
                  <a:cubicBezTo>
                    <a:pt x="660" y="750"/>
                    <a:pt x="650" y="786"/>
                    <a:pt x="652" y="814"/>
                  </a:cubicBezTo>
                  <a:cubicBezTo>
                    <a:pt x="628" y="805"/>
                    <a:pt x="596" y="802"/>
                    <a:pt x="582" y="784"/>
                  </a:cubicBezTo>
                  <a:cubicBezTo>
                    <a:pt x="395" y="554"/>
                    <a:pt x="212" y="321"/>
                    <a:pt x="28" y="88"/>
                  </a:cubicBezTo>
                  <a:cubicBezTo>
                    <a:pt x="17" y="75"/>
                    <a:pt x="11" y="58"/>
                    <a:pt x="0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1765" y="1406"/>
              <a:ext cx="309" cy="263"/>
            </a:xfrm>
            <a:custGeom>
              <a:avLst/>
              <a:gdLst>
                <a:gd name="T0" fmla="*/ 780 w 800"/>
                <a:gd name="T1" fmla="*/ 680 h 680"/>
                <a:gd name="T2" fmla="*/ 698 w 800"/>
                <a:gd name="T3" fmla="*/ 623 h 680"/>
                <a:gd name="T4" fmla="*/ 46 w 800"/>
                <a:gd name="T5" fmla="*/ 83 h 680"/>
                <a:gd name="T6" fmla="*/ 0 w 800"/>
                <a:gd name="T7" fmla="*/ 0 h 680"/>
                <a:gd name="T8" fmla="*/ 98 w 800"/>
                <a:gd name="T9" fmla="*/ 19 h 680"/>
                <a:gd name="T10" fmla="*/ 760 w 800"/>
                <a:gd name="T11" fmla="*/ 563 h 680"/>
                <a:gd name="T12" fmla="*/ 797 w 800"/>
                <a:gd name="T13" fmla="*/ 632 h 680"/>
                <a:gd name="T14" fmla="*/ 780 w 800"/>
                <a:gd name="T15" fmla="*/ 680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0" h="680">
                  <a:moveTo>
                    <a:pt x="780" y="680"/>
                  </a:moveTo>
                  <a:cubicBezTo>
                    <a:pt x="738" y="651"/>
                    <a:pt x="717" y="638"/>
                    <a:pt x="698" y="623"/>
                  </a:cubicBezTo>
                  <a:cubicBezTo>
                    <a:pt x="480" y="443"/>
                    <a:pt x="262" y="264"/>
                    <a:pt x="46" y="83"/>
                  </a:cubicBezTo>
                  <a:cubicBezTo>
                    <a:pt x="24" y="64"/>
                    <a:pt x="15" y="28"/>
                    <a:pt x="0" y="0"/>
                  </a:cubicBezTo>
                  <a:cubicBezTo>
                    <a:pt x="33" y="6"/>
                    <a:pt x="75" y="1"/>
                    <a:pt x="98" y="19"/>
                  </a:cubicBezTo>
                  <a:cubicBezTo>
                    <a:pt x="321" y="198"/>
                    <a:pt x="541" y="380"/>
                    <a:pt x="760" y="563"/>
                  </a:cubicBezTo>
                  <a:cubicBezTo>
                    <a:pt x="779" y="579"/>
                    <a:pt x="791" y="607"/>
                    <a:pt x="797" y="632"/>
                  </a:cubicBezTo>
                  <a:cubicBezTo>
                    <a:pt x="800" y="646"/>
                    <a:pt x="786" y="664"/>
                    <a:pt x="780" y="6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1538" y="2321"/>
              <a:ext cx="395" cy="59"/>
            </a:xfrm>
            <a:custGeom>
              <a:avLst/>
              <a:gdLst>
                <a:gd name="T0" fmla="*/ 0 w 1023"/>
                <a:gd name="T1" fmla="*/ 104 h 153"/>
                <a:gd name="T2" fmla="*/ 85 w 1023"/>
                <a:gd name="T3" fmla="*/ 68 h 153"/>
                <a:gd name="T4" fmla="*/ 930 w 1023"/>
                <a:gd name="T5" fmla="*/ 2 h 153"/>
                <a:gd name="T6" fmla="*/ 1023 w 1023"/>
                <a:gd name="T7" fmla="*/ 36 h 153"/>
                <a:gd name="T8" fmla="*/ 932 w 1023"/>
                <a:gd name="T9" fmla="*/ 83 h 153"/>
                <a:gd name="T10" fmla="*/ 119 w 1023"/>
                <a:gd name="T11" fmla="*/ 150 h 153"/>
                <a:gd name="T12" fmla="*/ 10 w 1023"/>
                <a:gd name="T13" fmla="*/ 144 h 153"/>
                <a:gd name="T14" fmla="*/ 0 w 1023"/>
                <a:gd name="T15" fmla="*/ 104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3" h="153">
                  <a:moveTo>
                    <a:pt x="0" y="104"/>
                  </a:moveTo>
                  <a:cubicBezTo>
                    <a:pt x="28" y="91"/>
                    <a:pt x="56" y="70"/>
                    <a:pt x="85" y="68"/>
                  </a:cubicBezTo>
                  <a:cubicBezTo>
                    <a:pt x="367" y="43"/>
                    <a:pt x="648" y="21"/>
                    <a:pt x="930" y="2"/>
                  </a:cubicBezTo>
                  <a:cubicBezTo>
                    <a:pt x="960" y="0"/>
                    <a:pt x="992" y="24"/>
                    <a:pt x="1023" y="36"/>
                  </a:cubicBezTo>
                  <a:cubicBezTo>
                    <a:pt x="993" y="52"/>
                    <a:pt x="964" y="80"/>
                    <a:pt x="932" y="83"/>
                  </a:cubicBezTo>
                  <a:cubicBezTo>
                    <a:pt x="661" y="108"/>
                    <a:pt x="390" y="129"/>
                    <a:pt x="119" y="150"/>
                  </a:cubicBezTo>
                  <a:cubicBezTo>
                    <a:pt x="83" y="153"/>
                    <a:pt x="46" y="146"/>
                    <a:pt x="10" y="144"/>
                  </a:cubicBezTo>
                  <a:cubicBezTo>
                    <a:pt x="7" y="131"/>
                    <a:pt x="3" y="117"/>
                    <a:pt x="0" y="1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9" name="Group 4"/>
          <p:cNvGrpSpPr>
            <a:grpSpLocks noChangeAspect="1"/>
          </p:cNvGrpSpPr>
          <p:nvPr/>
        </p:nvGrpSpPr>
        <p:grpSpPr bwMode="auto">
          <a:xfrm>
            <a:off x="10624449" y="1173632"/>
            <a:ext cx="347772" cy="542534"/>
            <a:chOff x="2191" y="671"/>
            <a:chExt cx="1416" cy="2209"/>
          </a:xfrm>
          <a:solidFill>
            <a:schemeClr val="accent1"/>
          </a:solidFill>
        </p:grpSpPr>
        <p:sp>
          <p:nvSpPr>
            <p:cNvPr id="20" name="Freeform 19"/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1" name="Freeform 6"/>
            <p:cNvSpPr>
              <a:spLocks/>
            </p:cNvSpPr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2" name="Freeform 7"/>
            <p:cNvSpPr>
              <a:spLocks/>
            </p:cNvSpPr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3" name="Freeform 8"/>
            <p:cNvSpPr>
              <a:spLocks/>
            </p:cNvSpPr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4" name="Freeform 23"/>
          <p:cNvSpPr/>
          <p:nvPr/>
        </p:nvSpPr>
        <p:spPr>
          <a:xfrm>
            <a:off x="10220503" y="0"/>
            <a:ext cx="435661" cy="1262121"/>
          </a:xfrm>
          <a:custGeom>
            <a:avLst/>
            <a:gdLst>
              <a:gd name="connsiteX0" fmla="*/ 0 w 870318"/>
              <a:gd name="connsiteY0" fmla="*/ 2295525 h 2295525"/>
              <a:gd name="connsiteX1" fmla="*/ 752475 w 870318"/>
              <a:gd name="connsiteY1" fmla="*/ 1295400 h 2295525"/>
              <a:gd name="connsiteX2" fmla="*/ 857250 w 870318"/>
              <a:gd name="connsiteY2" fmla="*/ 0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318" h="2295525">
                <a:moveTo>
                  <a:pt x="0" y="2295525"/>
                </a:moveTo>
                <a:cubicBezTo>
                  <a:pt x="304800" y="1986756"/>
                  <a:pt x="609600" y="1677987"/>
                  <a:pt x="752475" y="1295400"/>
                </a:cubicBezTo>
                <a:cubicBezTo>
                  <a:pt x="895350" y="912813"/>
                  <a:pt x="876300" y="456406"/>
                  <a:pt x="857250" y="0"/>
                </a:cubicBezTo>
              </a:path>
            </a:pathLst>
          </a:custGeom>
          <a:noFill/>
          <a:ln w="28575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IN" sz="1517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Freeform 24"/>
          <p:cNvSpPr/>
          <p:nvPr/>
        </p:nvSpPr>
        <p:spPr>
          <a:xfrm flipH="1">
            <a:off x="10441762" y="44841"/>
            <a:ext cx="435661" cy="1872881"/>
          </a:xfrm>
          <a:custGeom>
            <a:avLst/>
            <a:gdLst>
              <a:gd name="connsiteX0" fmla="*/ 0 w 870318"/>
              <a:gd name="connsiteY0" fmla="*/ 2295525 h 2295525"/>
              <a:gd name="connsiteX1" fmla="*/ 752475 w 870318"/>
              <a:gd name="connsiteY1" fmla="*/ 1295400 h 2295525"/>
              <a:gd name="connsiteX2" fmla="*/ 857250 w 870318"/>
              <a:gd name="connsiteY2" fmla="*/ 0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318" h="2295525">
                <a:moveTo>
                  <a:pt x="0" y="2295525"/>
                </a:moveTo>
                <a:cubicBezTo>
                  <a:pt x="304800" y="1986756"/>
                  <a:pt x="609600" y="1677987"/>
                  <a:pt x="752475" y="1295400"/>
                </a:cubicBezTo>
                <a:cubicBezTo>
                  <a:pt x="895350" y="912813"/>
                  <a:pt x="876300" y="456406"/>
                  <a:pt x="857250" y="0"/>
                </a:cubicBezTo>
              </a:path>
            </a:pathLst>
          </a:custGeom>
          <a:noFill/>
          <a:ln w="28575">
            <a:solidFill>
              <a:schemeClr val="accent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IN" sz="1517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26" name="Group 4"/>
          <p:cNvGrpSpPr>
            <a:grpSpLocks noChangeAspect="1"/>
          </p:cNvGrpSpPr>
          <p:nvPr/>
        </p:nvGrpSpPr>
        <p:grpSpPr bwMode="auto">
          <a:xfrm>
            <a:off x="9991530" y="1258462"/>
            <a:ext cx="424940" cy="662919"/>
            <a:chOff x="2191" y="671"/>
            <a:chExt cx="1416" cy="2209"/>
          </a:xfrm>
          <a:solidFill>
            <a:schemeClr val="accent2"/>
          </a:solidFill>
        </p:grpSpPr>
        <p:sp>
          <p:nvSpPr>
            <p:cNvPr id="27" name="Freeform 26"/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8" name="Freeform 6"/>
            <p:cNvSpPr>
              <a:spLocks/>
            </p:cNvSpPr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9" name="Freeform 7"/>
            <p:cNvSpPr>
              <a:spLocks/>
            </p:cNvSpPr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0" name="Freeform 8"/>
            <p:cNvSpPr>
              <a:spLocks/>
            </p:cNvSpPr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3823892" y="476924"/>
            <a:ext cx="3296992" cy="809897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UTM Avo" panose="02040603050506020204" pitchFamily="18" charset="0"/>
              </a:rPr>
              <a:t>1. </a:t>
            </a:r>
            <a:r>
              <a:rPr lang="en-US" sz="3600" dirty="0" err="1">
                <a:latin typeface="UTM Avo" panose="02040603050506020204" pitchFamily="18" charset="0"/>
              </a:rPr>
              <a:t>Làm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quen</a:t>
            </a:r>
            <a:endParaRPr lang="en-US" sz="3600" dirty="0">
              <a:latin typeface="UTM Avo" panose="020406030505060202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387804" y="4623514"/>
            <a:ext cx="4462689" cy="109842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uồm</a:t>
            </a:r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8417859" y="6279776"/>
            <a:ext cx="67235" cy="6723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1" name="Picture 3" descr="C:\Users\Administrator\Pictures\anh 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1" t="2690"/>
          <a:stretch/>
        </p:blipFill>
        <p:spPr bwMode="auto">
          <a:xfrm>
            <a:off x="1530133" y="1315181"/>
            <a:ext cx="6178033" cy="311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529" y="3360363"/>
            <a:ext cx="2559241" cy="362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88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57148" y="1086653"/>
            <a:ext cx="4570328" cy="120032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7200" dirty="0" err="1">
                <a:solidFill>
                  <a:srgbClr val="008000"/>
                </a:solidFill>
                <a:latin typeface="UTM Avo" panose="02040603050506020204" pitchFamily="18" charset="0"/>
              </a:rPr>
              <a:t>uôm</a:t>
            </a:r>
            <a:endParaRPr lang="en-US" sz="7200" dirty="0">
              <a:solidFill>
                <a:srgbClr val="008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700788" y="2327670"/>
            <a:ext cx="2126688" cy="8713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UTM Avo" panose="02040603050506020204" pitchFamily="18" charset="0"/>
              </a:rPr>
              <a:t>m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257148" y="2327670"/>
            <a:ext cx="2403342" cy="8713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UTM Avo" panose="02040603050506020204" pitchFamily="18" charset="0"/>
            </a:endParaRPr>
          </a:p>
          <a:p>
            <a:pPr algn="ctr"/>
            <a:r>
              <a:rPr lang="en-US" sz="6000">
                <a:latin typeface="UTM Avo" panose="02040603050506020204" pitchFamily="18" charset="0"/>
              </a:rPr>
              <a:t>uô</a:t>
            </a:r>
          </a:p>
          <a:p>
            <a:pPr algn="ctr"/>
            <a:endParaRPr lang="en-US" sz="6000" dirty="0">
              <a:latin typeface="UTM Avo" panose="020406030505060202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159099" y="3779012"/>
            <a:ext cx="7083379" cy="900953"/>
          </a:xfrm>
          <a:prstGeom prst="roundRect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UTM Avo" panose="02040603050506020204" pitchFamily="18" charset="0"/>
              </a:rPr>
              <a:t>u - ô - </a:t>
            </a:r>
            <a:r>
              <a:rPr lang="en-US" sz="6000" dirty="0" err="1">
                <a:latin typeface="UTM Avo" panose="02040603050506020204" pitchFamily="18" charset="0"/>
              </a:rPr>
              <a:t>mờ</a:t>
            </a:r>
            <a:r>
              <a:rPr lang="en-US" sz="6000" dirty="0">
                <a:latin typeface="UTM Avo" panose="02040603050506020204" pitchFamily="18" charset="0"/>
              </a:rPr>
              <a:t> - </a:t>
            </a:r>
            <a:r>
              <a:rPr lang="en-US" sz="6000" dirty="0" err="1">
                <a:latin typeface="UTM Avo" panose="02040603050506020204" pitchFamily="18" charset="0"/>
              </a:rPr>
              <a:t>uôm</a:t>
            </a:r>
            <a:endParaRPr lang="en-US" sz="6000" dirty="0">
              <a:latin typeface="UTM Avo" panose="02040603050506020204" pitchFamily="18" charset="0"/>
            </a:endParaRPr>
          </a:p>
        </p:txBody>
      </p:sp>
      <p:pic>
        <p:nvPicPr>
          <p:cNvPr id="1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002" y="3233274"/>
            <a:ext cx="2862353" cy="362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208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/>
          <p:cNvSpPr/>
          <p:nvPr/>
        </p:nvSpPr>
        <p:spPr>
          <a:xfrm flipV="1">
            <a:off x="10319238" y="33536"/>
            <a:ext cx="435661" cy="1140096"/>
          </a:xfrm>
          <a:custGeom>
            <a:avLst/>
            <a:gdLst>
              <a:gd name="connsiteX0" fmla="*/ 0 w 870318"/>
              <a:gd name="connsiteY0" fmla="*/ 2295525 h 2295525"/>
              <a:gd name="connsiteX1" fmla="*/ 752475 w 870318"/>
              <a:gd name="connsiteY1" fmla="*/ 1295400 h 2295525"/>
              <a:gd name="connsiteX2" fmla="*/ 857250 w 870318"/>
              <a:gd name="connsiteY2" fmla="*/ 0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318" h="2295525">
                <a:moveTo>
                  <a:pt x="0" y="2295525"/>
                </a:moveTo>
                <a:cubicBezTo>
                  <a:pt x="304800" y="1986756"/>
                  <a:pt x="609600" y="1677987"/>
                  <a:pt x="752475" y="1295400"/>
                </a:cubicBezTo>
                <a:cubicBezTo>
                  <a:pt x="895350" y="912813"/>
                  <a:pt x="876300" y="456406"/>
                  <a:pt x="857250" y="0"/>
                </a:cubicBezTo>
              </a:path>
            </a:pathLst>
          </a:custGeom>
          <a:noFill/>
          <a:ln w="28575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IN" sz="1517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10316506" y="1941188"/>
            <a:ext cx="1179283" cy="1308459"/>
            <a:chOff x="1538" y="671"/>
            <a:chExt cx="2684" cy="2978"/>
          </a:xfrm>
          <a:solidFill>
            <a:schemeClr val="accent3"/>
          </a:solidFill>
          <a:effectLst/>
        </p:grpSpPr>
        <p:sp>
          <p:nvSpPr>
            <p:cNvPr id="7" name="Freeform 6"/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2904" y="3253"/>
              <a:ext cx="45" cy="396"/>
            </a:xfrm>
            <a:custGeom>
              <a:avLst/>
              <a:gdLst>
                <a:gd name="T0" fmla="*/ 18 w 118"/>
                <a:gd name="T1" fmla="*/ 491 h 1025"/>
                <a:gd name="T2" fmla="*/ 0 w 118"/>
                <a:gd name="T3" fmla="*/ 88 h 1025"/>
                <a:gd name="T4" fmla="*/ 36 w 118"/>
                <a:gd name="T5" fmla="*/ 0 h 1025"/>
                <a:gd name="T6" fmla="*/ 82 w 118"/>
                <a:gd name="T7" fmla="*/ 78 h 1025"/>
                <a:gd name="T8" fmla="*/ 117 w 118"/>
                <a:gd name="T9" fmla="*/ 936 h 1025"/>
                <a:gd name="T10" fmla="*/ 81 w 118"/>
                <a:gd name="T11" fmla="*/ 1025 h 1025"/>
                <a:gd name="T12" fmla="*/ 35 w 118"/>
                <a:gd name="T13" fmla="*/ 936 h 1025"/>
                <a:gd name="T14" fmla="*/ 12 w 118"/>
                <a:gd name="T15" fmla="*/ 491 h 1025"/>
                <a:gd name="T16" fmla="*/ 18 w 118"/>
                <a:gd name="T17" fmla="*/ 491 h 10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8" h="1025">
                  <a:moveTo>
                    <a:pt x="18" y="491"/>
                  </a:moveTo>
                  <a:cubicBezTo>
                    <a:pt x="11" y="357"/>
                    <a:pt x="2" y="223"/>
                    <a:pt x="0" y="88"/>
                  </a:cubicBezTo>
                  <a:cubicBezTo>
                    <a:pt x="0" y="59"/>
                    <a:pt x="23" y="29"/>
                    <a:pt x="36" y="0"/>
                  </a:cubicBezTo>
                  <a:cubicBezTo>
                    <a:pt x="52" y="26"/>
                    <a:pt x="80" y="51"/>
                    <a:pt x="82" y="78"/>
                  </a:cubicBezTo>
                  <a:cubicBezTo>
                    <a:pt x="97" y="364"/>
                    <a:pt x="108" y="650"/>
                    <a:pt x="117" y="936"/>
                  </a:cubicBezTo>
                  <a:cubicBezTo>
                    <a:pt x="118" y="965"/>
                    <a:pt x="94" y="995"/>
                    <a:pt x="81" y="1025"/>
                  </a:cubicBezTo>
                  <a:cubicBezTo>
                    <a:pt x="65" y="995"/>
                    <a:pt x="37" y="967"/>
                    <a:pt x="35" y="936"/>
                  </a:cubicBezTo>
                  <a:cubicBezTo>
                    <a:pt x="23" y="788"/>
                    <a:pt x="19" y="640"/>
                    <a:pt x="12" y="491"/>
                  </a:cubicBezTo>
                  <a:cubicBezTo>
                    <a:pt x="14" y="491"/>
                    <a:pt x="16" y="491"/>
                    <a:pt x="18" y="4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3846" y="2352"/>
              <a:ext cx="376" cy="143"/>
            </a:xfrm>
            <a:custGeom>
              <a:avLst/>
              <a:gdLst>
                <a:gd name="T0" fmla="*/ 929 w 973"/>
                <a:gd name="T1" fmla="*/ 370 h 370"/>
                <a:gd name="T2" fmla="*/ 863 w 973"/>
                <a:gd name="T3" fmla="*/ 348 h 370"/>
                <a:gd name="T4" fmla="*/ 79 w 973"/>
                <a:gd name="T5" fmla="*/ 90 h 370"/>
                <a:gd name="T6" fmla="*/ 0 w 973"/>
                <a:gd name="T7" fmla="*/ 25 h 370"/>
                <a:gd name="T8" fmla="*/ 97 w 973"/>
                <a:gd name="T9" fmla="*/ 9 h 370"/>
                <a:gd name="T10" fmla="*/ 911 w 973"/>
                <a:gd name="T11" fmla="*/ 277 h 370"/>
                <a:gd name="T12" fmla="*/ 973 w 973"/>
                <a:gd name="T13" fmla="*/ 335 h 370"/>
                <a:gd name="T14" fmla="*/ 929 w 973"/>
                <a:gd name="T15" fmla="*/ 37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73" h="370">
                  <a:moveTo>
                    <a:pt x="929" y="370"/>
                  </a:moveTo>
                  <a:cubicBezTo>
                    <a:pt x="903" y="361"/>
                    <a:pt x="883" y="355"/>
                    <a:pt x="863" y="348"/>
                  </a:cubicBezTo>
                  <a:cubicBezTo>
                    <a:pt x="601" y="263"/>
                    <a:pt x="340" y="179"/>
                    <a:pt x="79" y="90"/>
                  </a:cubicBezTo>
                  <a:cubicBezTo>
                    <a:pt x="49" y="80"/>
                    <a:pt x="26" y="47"/>
                    <a:pt x="0" y="25"/>
                  </a:cubicBezTo>
                  <a:cubicBezTo>
                    <a:pt x="33" y="19"/>
                    <a:pt x="69" y="0"/>
                    <a:pt x="97" y="9"/>
                  </a:cubicBezTo>
                  <a:cubicBezTo>
                    <a:pt x="370" y="95"/>
                    <a:pt x="641" y="185"/>
                    <a:pt x="911" y="277"/>
                  </a:cubicBezTo>
                  <a:cubicBezTo>
                    <a:pt x="935" y="285"/>
                    <a:pt x="953" y="315"/>
                    <a:pt x="973" y="335"/>
                  </a:cubicBezTo>
                  <a:cubicBezTo>
                    <a:pt x="958" y="347"/>
                    <a:pt x="943" y="359"/>
                    <a:pt x="929" y="3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3737" y="1439"/>
              <a:ext cx="338" cy="216"/>
            </a:xfrm>
            <a:custGeom>
              <a:avLst/>
              <a:gdLst>
                <a:gd name="T0" fmla="*/ 833 w 875"/>
                <a:gd name="T1" fmla="*/ 0 h 559"/>
                <a:gd name="T2" fmla="*/ 868 w 875"/>
                <a:gd name="T3" fmla="*/ 19 h 559"/>
                <a:gd name="T4" fmla="*/ 866 w 875"/>
                <a:gd name="T5" fmla="*/ 67 h 559"/>
                <a:gd name="T6" fmla="*/ 807 w 875"/>
                <a:gd name="T7" fmla="*/ 110 h 559"/>
                <a:gd name="T8" fmla="*/ 101 w 875"/>
                <a:gd name="T9" fmla="*/ 541 h 559"/>
                <a:gd name="T10" fmla="*/ 0 w 875"/>
                <a:gd name="T11" fmla="*/ 559 h 559"/>
                <a:gd name="T12" fmla="*/ 52 w 875"/>
                <a:gd name="T13" fmla="*/ 475 h 559"/>
                <a:gd name="T14" fmla="*/ 774 w 875"/>
                <a:gd name="T15" fmla="*/ 30 h 559"/>
                <a:gd name="T16" fmla="*/ 833 w 875"/>
                <a:gd name="T17" fmla="*/ 0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75" h="559">
                  <a:moveTo>
                    <a:pt x="833" y="0"/>
                  </a:moveTo>
                  <a:cubicBezTo>
                    <a:pt x="846" y="6"/>
                    <a:pt x="864" y="10"/>
                    <a:pt x="868" y="19"/>
                  </a:cubicBezTo>
                  <a:cubicBezTo>
                    <a:pt x="874" y="33"/>
                    <a:pt x="875" y="57"/>
                    <a:pt x="866" y="67"/>
                  </a:cubicBezTo>
                  <a:cubicBezTo>
                    <a:pt x="851" y="85"/>
                    <a:pt x="828" y="97"/>
                    <a:pt x="807" y="110"/>
                  </a:cubicBezTo>
                  <a:cubicBezTo>
                    <a:pt x="572" y="255"/>
                    <a:pt x="338" y="400"/>
                    <a:pt x="101" y="541"/>
                  </a:cubicBezTo>
                  <a:cubicBezTo>
                    <a:pt x="74" y="558"/>
                    <a:pt x="34" y="553"/>
                    <a:pt x="0" y="559"/>
                  </a:cubicBezTo>
                  <a:cubicBezTo>
                    <a:pt x="17" y="530"/>
                    <a:pt x="27" y="491"/>
                    <a:pt x="52" y="475"/>
                  </a:cubicBezTo>
                  <a:cubicBezTo>
                    <a:pt x="291" y="324"/>
                    <a:pt x="533" y="178"/>
                    <a:pt x="774" y="30"/>
                  </a:cubicBezTo>
                  <a:cubicBezTo>
                    <a:pt x="792" y="19"/>
                    <a:pt x="811" y="11"/>
                    <a:pt x="83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2009" y="2999"/>
              <a:ext cx="190" cy="356"/>
            </a:xfrm>
            <a:custGeom>
              <a:avLst/>
              <a:gdLst>
                <a:gd name="T0" fmla="*/ 484 w 494"/>
                <a:gd name="T1" fmla="*/ 4 h 920"/>
                <a:gd name="T2" fmla="*/ 483 w 494"/>
                <a:gd name="T3" fmla="*/ 86 h 920"/>
                <a:gd name="T4" fmla="*/ 296 w 494"/>
                <a:gd name="T5" fmla="*/ 454 h 920"/>
                <a:gd name="T6" fmla="*/ 82 w 494"/>
                <a:gd name="T7" fmla="*/ 868 h 920"/>
                <a:gd name="T8" fmla="*/ 15 w 494"/>
                <a:gd name="T9" fmla="*/ 920 h 920"/>
                <a:gd name="T10" fmla="*/ 11 w 494"/>
                <a:gd name="T11" fmla="*/ 829 h 920"/>
                <a:gd name="T12" fmla="*/ 405 w 494"/>
                <a:gd name="T13" fmla="*/ 55 h 920"/>
                <a:gd name="T14" fmla="*/ 448 w 494"/>
                <a:gd name="T15" fmla="*/ 0 h 920"/>
                <a:gd name="T16" fmla="*/ 484 w 494"/>
                <a:gd name="T17" fmla="*/ 4 h 9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4" h="920">
                  <a:moveTo>
                    <a:pt x="484" y="4"/>
                  </a:moveTo>
                  <a:cubicBezTo>
                    <a:pt x="484" y="31"/>
                    <a:pt x="494" y="63"/>
                    <a:pt x="483" y="86"/>
                  </a:cubicBezTo>
                  <a:cubicBezTo>
                    <a:pt x="423" y="210"/>
                    <a:pt x="359" y="332"/>
                    <a:pt x="296" y="454"/>
                  </a:cubicBezTo>
                  <a:cubicBezTo>
                    <a:pt x="225" y="592"/>
                    <a:pt x="156" y="731"/>
                    <a:pt x="82" y="868"/>
                  </a:cubicBezTo>
                  <a:cubicBezTo>
                    <a:pt x="70" y="890"/>
                    <a:pt x="38" y="902"/>
                    <a:pt x="15" y="920"/>
                  </a:cubicBezTo>
                  <a:cubicBezTo>
                    <a:pt x="13" y="889"/>
                    <a:pt x="0" y="853"/>
                    <a:pt x="11" y="829"/>
                  </a:cubicBezTo>
                  <a:cubicBezTo>
                    <a:pt x="140" y="570"/>
                    <a:pt x="272" y="313"/>
                    <a:pt x="405" y="55"/>
                  </a:cubicBezTo>
                  <a:cubicBezTo>
                    <a:pt x="415" y="35"/>
                    <a:pt x="433" y="18"/>
                    <a:pt x="448" y="0"/>
                  </a:cubicBezTo>
                  <a:cubicBezTo>
                    <a:pt x="460" y="1"/>
                    <a:pt x="472" y="2"/>
                    <a:pt x="48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3597" y="2924"/>
              <a:ext cx="255" cy="314"/>
            </a:xfrm>
            <a:custGeom>
              <a:avLst/>
              <a:gdLst>
                <a:gd name="T0" fmla="*/ 0 w 660"/>
                <a:gd name="T1" fmla="*/ 38 h 814"/>
                <a:gd name="T2" fmla="*/ 33 w 660"/>
                <a:gd name="T3" fmla="*/ 2 h 814"/>
                <a:gd name="T4" fmla="*/ 93 w 660"/>
                <a:gd name="T5" fmla="*/ 33 h 814"/>
                <a:gd name="T6" fmla="*/ 338 w 660"/>
                <a:gd name="T7" fmla="*/ 340 h 814"/>
                <a:gd name="T8" fmla="*/ 646 w 660"/>
                <a:gd name="T9" fmla="*/ 731 h 814"/>
                <a:gd name="T10" fmla="*/ 652 w 660"/>
                <a:gd name="T11" fmla="*/ 814 h 814"/>
                <a:gd name="T12" fmla="*/ 582 w 660"/>
                <a:gd name="T13" fmla="*/ 784 h 814"/>
                <a:gd name="T14" fmla="*/ 28 w 660"/>
                <a:gd name="T15" fmla="*/ 88 h 814"/>
                <a:gd name="T16" fmla="*/ 0 w 660"/>
                <a:gd name="T17" fmla="*/ 38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0" h="814">
                  <a:moveTo>
                    <a:pt x="0" y="38"/>
                  </a:moveTo>
                  <a:cubicBezTo>
                    <a:pt x="12" y="25"/>
                    <a:pt x="25" y="0"/>
                    <a:pt x="33" y="2"/>
                  </a:cubicBezTo>
                  <a:cubicBezTo>
                    <a:pt x="55" y="6"/>
                    <a:pt x="80" y="17"/>
                    <a:pt x="93" y="33"/>
                  </a:cubicBezTo>
                  <a:cubicBezTo>
                    <a:pt x="176" y="134"/>
                    <a:pt x="257" y="237"/>
                    <a:pt x="338" y="340"/>
                  </a:cubicBezTo>
                  <a:cubicBezTo>
                    <a:pt x="441" y="470"/>
                    <a:pt x="546" y="599"/>
                    <a:pt x="646" y="731"/>
                  </a:cubicBezTo>
                  <a:cubicBezTo>
                    <a:pt x="660" y="750"/>
                    <a:pt x="650" y="786"/>
                    <a:pt x="652" y="814"/>
                  </a:cubicBezTo>
                  <a:cubicBezTo>
                    <a:pt x="628" y="805"/>
                    <a:pt x="596" y="802"/>
                    <a:pt x="582" y="784"/>
                  </a:cubicBezTo>
                  <a:cubicBezTo>
                    <a:pt x="395" y="554"/>
                    <a:pt x="212" y="321"/>
                    <a:pt x="28" y="88"/>
                  </a:cubicBezTo>
                  <a:cubicBezTo>
                    <a:pt x="17" y="75"/>
                    <a:pt x="11" y="58"/>
                    <a:pt x="0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1765" y="1406"/>
              <a:ext cx="309" cy="263"/>
            </a:xfrm>
            <a:custGeom>
              <a:avLst/>
              <a:gdLst>
                <a:gd name="T0" fmla="*/ 780 w 800"/>
                <a:gd name="T1" fmla="*/ 680 h 680"/>
                <a:gd name="T2" fmla="*/ 698 w 800"/>
                <a:gd name="T3" fmla="*/ 623 h 680"/>
                <a:gd name="T4" fmla="*/ 46 w 800"/>
                <a:gd name="T5" fmla="*/ 83 h 680"/>
                <a:gd name="T6" fmla="*/ 0 w 800"/>
                <a:gd name="T7" fmla="*/ 0 h 680"/>
                <a:gd name="T8" fmla="*/ 98 w 800"/>
                <a:gd name="T9" fmla="*/ 19 h 680"/>
                <a:gd name="T10" fmla="*/ 760 w 800"/>
                <a:gd name="T11" fmla="*/ 563 h 680"/>
                <a:gd name="T12" fmla="*/ 797 w 800"/>
                <a:gd name="T13" fmla="*/ 632 h 680"/>
                <a:gd name="T14" fmla="*/ 780 w 800"/>
                <a:gd name="T15" fmla="*/ 680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0" h="680">
                  <a:moveTo>
                    <a:pt x="780" y="680"/>
                  </a:moveTo>
                  <a:cubicBezTo>
                    <a:pt x="738" y="651"/>
                    <a:pt x="717" y="638"/>
                    <a:pt x="698" y="623"/>
                  </a:cubicBezTo>
                  <a:cubicBezTo>
                    <a:pt x="480" y="443"/>
                    <a:pt x="262" y="264"/>
                    <a:pt x="46" y="83"/>
                  </a:cubicBezTo>
                  <a:cubicBezTo>
                    <a:pt x="24" y="64"/>
                    <a:pt x="15" y="28"/>
                    <a:pt x="0" y="0"/>
                  </a:cubicBezTo>
                  <a:cubicBezTo>
                    <a:pt x="33" y="6"/>
                    <a:pt x="75" y="1"/>
                    <a:pt x="98" y="19"/>
                  </a:cubicBezTo>
                  <a:cubicBezTo>
                    <a:pt x="321" y="198"/>
                    <a:pt x="541" y="380"/>
                    <a:pt x="760" y="563"/>
                  </a:cubicBezTo>
                  <a:cubicBezTo>
                    <a:pt x="779" y="579"/>
                    <a:pt x="791" y="607"/>
                    <a:pt x="797" y="632"/>
                  </a:cubicBezTo>
                  <a:cubicBezTo>
                    <a:pt x="800" y="646"/>
                    <a:pt x="786" y="664"/>
                    <a:pt x="780" y="6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1538" y="2321"/>
              <a:ext cx="395" cy="59"/>
            </a:xfrm>
            <a:custGeom>
              <a:avLst/>
              <a:gdLst>
                <a:gd name="T0" fmla="*/ 0 w 1023"/>
                <a:gd name="T1" fmla="*/ 104 h 153"/>
                <a:gd name="T2" fmla="*/ 85 w 1023"/>
                <a:gd name="T3" fmla="*/ 68 h 153"/>
                <a:gd name="T4" fmla="*/ 930 w 1023"/>
                <a:gd name="T5" fmla="*/ 2 h 153"/>
                <a:gd name="T6" fmla="*/ 1023 w 1023"/>
                <a:gd name="T7" fmla="*/ 36 h 153"/>
                <a:gd name="T8" fmla="*/ 932 w 1023"/>
                <a:gd name="T9" fmla="*/ 83 h 153"/>
                <a:gd name="T10" fmla="*/ 119 w 1023"/>
                <a:gd name="T11" fmla="*/ 150 h 153"/>
                <a:gd name="T12" fmla="*/ 10 w 1023"/>
                <a:gd name="T13" fmla="*/ 144 h 153"/>
                <a:gd name="T14" fmla="*/ 0 w 1023"/>
                <a:gd name="T15" fmla="*/ 104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3" h="153">
                  <a:moveTo>
                    <a:pt x="0" y="104"/>
                  </a:moveTo>
                  <a:cubicBezTo>
                    <a:pt x="28" y="91"/>
                    <a:pt x="56" y="70"/>
                    <a:pt x="85" y="68"/>
                  </a:cubicBezTo>
                  <a:cubicBezTo>
                    <a:pt x="367" y="43"/>
                    <a:pt x="648" y="21"/>
                    <a:pt x="930" y="2"/>
                  </a:cubicBezTo>
                  <a:cubicBezTo>
                    <a:pt x="960" y="0"/>
                    <a:pt x="992" y="24"/>
                    <a:pt x="1023" y="36"/>
                  </a:cubicBezTo>
                  <a:cubicBezTo>
                    <a:pt x="993" y="52"/>
                    <a:pt x="964" y="80"/>
                    <a:pt x="932" y="83"/>
                  </a:cubicBezTo>
                  <a:cubicBezTo>
                    <a:pt x="661" y="108"/>
                    <a:pt x="390" y="129"/>
                    <a:pt x="119" y="150"/>
                  </a:cubicBezTo>
                  <a:cubicBezTo>
                    <a:pt x="83" y="153"/>
                    <a:pt x="46" y="146"/>
                    <a:pt x="10" y="144"/>
                  </a:cubicBezTo>
                  <a:cubicBezTo>
                    <a:pt x="7" y="131"/>
                    <a:pt x="3" y="117"/>
                    <a:pt x="0" y="1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9" name="Group 4"/>
          <p:cNvGrpSpPr>
            <a:grpSpLocks noChangeAspect="1"/>
          </p:cNvGrpSpPr>
          <p:nvPr/>
        </p:nvGrpSpPr>
        <p:grpSpPr bwMode="auto">
          <a:xfrm>
            <a:off x="10624449" y="1173632"/>
            <a:ext cx="347772" cy="542534"/>
            <a:chOff x="2191" y="671"/>
            <a:chExt cx="1416" cy="2209"/>
          </a:xfrm>
          <a:solidFill>
            <a:schemeClr val="accent1"/>
          </a:solidFill>
        </p:grpSpPr>
        <p:sp>
          <p:nvSpPr>
            <p:cNvPr id="20" name="Freeform 19"/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1" name="Freeform 6"/>
            <p:cNvSpPr>
              <a:spLocks/>
            </p:cNvSpPr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2" name="Freeform 7"/>
            <p:cNvSpPr>
              <a:spLocks/>
            </p:cNvSpPr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3" name="Freeform 8"/>
            <p:cNvSpPr>
              <a:spLocks/>
            </p:cNvSpPr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4" name="Freeform 23"/>
          <p:cNvSpPr/>
          <p:nvPr/>
        </p:nvSpPr>
        <p:spPr>
          <a:xfrm>
            <a:off x="10220503" y="0"/>
            <a:ext cx="435661" cy="1262121"/>
          </a:xfrm>
          <a:custGeom>
            <a:avLst/>
            <a:gdLst>
              <a:gd name="connsiteX0" fmla="*/ 0 w 870318"/>
              <a:gd name="connsiteY0" fmla="*/ 2295525 h 2295525"/>
              <a:gd name="connsiteX1" fmla="*/ 752475 w 870318"/>
              <a:gd name="connsiteY1" fmla="*/ 1295400 h 2295525"/>
              <a:gd name="connsiteX2" fmla="*/ 857250 w 870318"/>
              <a:gd name="connsiteY2" fmla="*/ 0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318" h="2295525">
                <a:moveTo>
                  <a:pt x="0" y="2295525"/>
                </a:moveTo>
                <a:cubicBezTo>
                  <a:pt x="304800" y="1986756"/>
                  <a:pt x="609600" y="1677987"/>
                  <a:pt x="752475" y="1295400"/>
                </a:cubicBezTo>
                <a:cubicBezTo>
                  <a:pt x="895350" y="912813"/>
                  <a:pt x="876300" y="456406"/>
                  <a:pt x="857250" y="0"/>
                </a:cubicBezTo>
              </a:path>
            </a:pathLst>
          </a:custGeom>
          <a:noFill/>
          <a:ln w="28575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IN" sz="1517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Freeform 24"/>
          <p:cNvSpPr/>
          <p:nvPr/>
        </p:nvSpPr>
        <p:spPr>
          <a:xfrm flipH="1">
            <a:off x="10441762" y="44841"/>
            <a:ext cx="435661" cy="1872881"/>
          </a:xfrm>
          <a:custGeom>
            <a:avLst/>
            <a:gdLst>
              <a:gd name="connsiteX0" fmla="*/ 0 w 870318"/>
              <a:gd name="connsiteY0" fmla="*/ 2295525 h 2295525"/>
              <a:gd name="connsiteX1" fmla="*/ 752475 w 870318"/>
              <a:gd name="connsiteY1" fmla="*/ 1295400 h 2295525"/>
              <a:gd name="connsiteX2" fmla="*/ 857250 w 870318"/>
              <a:gd name="connsiteY2" fmla="*/ 0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318" h="2295525">
                <a:moveTo>
                  <a:pt x="0" y="2295525"/>
                </a:moveTo>
                <a:cubicBezTo>
                  <a:pt x="304800" y="1986756"/>
                  <a:pt x="609600" y="1677987"/>
                  <a:pt x="752475" y="1295400"/>
                </a:cubicBezTo>
                <a:cubicBezTo>
                  <a:pt x="895350" y="912813"/>
                  <a:pt x="876300" y="456406"/>
                  <a:pt x="857250" y="0"/>
                </a:cubicBezTo>
              </a:path>
            </a:pathLst>
          </a:custGeom>
          <a:noFill/>
          <a:ln w="28575">
            <a:solidFill>
              <a:schemeClr val="accent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IN" sz="1517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26" name="Group 4"/>
          <p:cNvGrpSpPr>
            <a:grpSpLocks noChangeAspect="1"/>
          </p:cNvGrpSpPr>
          <p:nvPr/>
        </p:nvGrpSpPr>
        <p:grpSpPr bwMode="auto">
          <a:xfrm>
            <a:off x="9991530" y="1258462"/>
            <a:ext cx="424940" cy="662919"/>
            <a:chOff x="2191" y="671"/>
            <a:chExt cx="1416" cy="2209"/>
          </a:xfrm>
          <a:solidFill>
            <a:schemeClr val="accent2"/>
          </a:solidFill>
        </p:grpSpPr>
        <p:sp>
          <p:nvSpPr>
            <p:cNvPr id="27" name="Freeform 26"/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8" name="Freeform 6"/>
            <p:cNvSpPr>
              <a:spLocks/>
            </p:cNvSpPr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9" name="Freeform 7"/>
            <p:cNvSpPr>
              <a:spLocks/>
            </p:cNvSpPr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0" name="Freeform 8"/>
            <p:cNvSpPr>
              <a:spLocks/>
            </p:cNvSpPr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4197653" y="487252"/>
            <a:ext cx="3296992" cy="809897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UTM Avo" panose="02040603050506020204" pitchFamily="18" charset="0"/>
              </a:rPr>
              <a:t>1. </a:t>
            </a:r>
            <a:r>
              <a:rPr lang="en-US" sz="3600" dirty="0" err="1">
                <a:latin typeface="UTM Avo" panose="02040603050506020204" pitchFamily="18" charset="0"/>
              </a:rPr>
              <a:t>Làm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quen</a:t>
            </a:r>
            <a:endParaRPr lang="en-US" sz="3600" dirty="0">
              <a:latin typeface="UTM Avo" panose="02040603050506020204" pitchFamily="18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2844754" y="4649808"/>
            <a:ext cx="4462690" cy="1829240"/>
            <a:chOff x="3810000" y="1066365"/>
            <a:chExt cx="3921757" cy="1683077"/>
          </a:xfrm>
        </p:grpSpPr>
        <p:sp>
          <p:nvSpPr>
            <p:cNvPr id="45" name="Rectangle 44"/>
            <p:cNvSpPr/>
            <p:nvPr/>
          </p:nvSpPr>
          <p:spPr>
            <a:xfrm>
              <a:off x="3810000" y="1066365"/>
              <a:ext cx="3921756" cy="101065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b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uồm</a:t>
              </a:r>
              <a:endParaRPr lang="en-US" sz="4800" b="1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3810000" y="2063642"/>
              <a:ext cx="1569274" cy="68580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 b="1" dirty="0">
                  <a:solidFill>
                    <a:srgbClr val="FFFF00"/>
                  </a:solidFill>
                  <a:latin typeface="UTM Avo" panose="02040603050506020204" pitchFamily="18" charset="0"/>
                </a:rPr>
                <a:t>b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379274" y="2063642"/>
              <a:ext cx="2352483" cy="6858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 b="1">
                  <a:solidFill>
                    <a:srgbClr val="FF0000"/>
                  </a:solidFill>
                  <a:latin typeface="UTM Avo" panose="02040603050506020204" pitchFamily="18" charset="0"/>
                </a:rPr>
                <a:t>uồm</a:t>
              </a:r>
              <a:endParaRPr lang="en-US" sz="4800" b="1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4" name="Oval 3"/>
          <p:cNvSpPr/>
          <p:nvPr/>
        </p:nvSpPr>
        <p:spPr>
          <a:xfrm>
            <a:off x="8417859" y="6279776"/>
            <a:ext cx="67235" cy="6723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1" name="Picture 3" descr="C:\Users\Administrator\Pictures\anh 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1" t="2690"/>
          <a:stretch/>
        </p:blipFill>
        <p:spPr bwMode="auto">
          <a:xfrm>
            <a:off x="1963137" y="1412553"/>
            <a:ext cx="6178033" cy="311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529" y="3360363"/>
            <a:ext cx="2559241" cy="362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08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HOC10 TEMPLATE</Template>
  <TotalTime>160</TotalTime>
  <Words>316</Words>
  <Application>Microsoft Office PowerPoint</Application>
  <PresentationFormat>Widescreen</PresentationFormat>
  <Paragraphs>77</Paragraphs>
  <Slides>27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Utm avo</vt:lpstr>
      <vt:lpstr>Utm avo</vt:lpstr>
      <vt:lpstr>HOC10 TEMPLATE</vt:lpstr>
      <vt:lpstr>PowerPoint Presentation</vt:lpstr>
      <vt:lpstr> Khởi động Trò chơi: Bay lên nào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binhtam121810@gmail.com</dc:creator>
  <cp:lastModifiedBy>Ziczac</cp:lastModifiedBy>
  <cp:revision>43</cp:revision>
  <dcterms:created xsi:type="dcterms:W3CDTF">2021-11-01T14:34:16Z</dcterms:created>
  <dcterms:modified xsi:type="dcterms:W3CDTF">2022-01-26T04:27:16Z</dcterms:modified>
</cp:coreProperties>
</file>