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369" r:id="rId2"/>
    <p:sldId id="347" r:id="rId3"/>
    <p:sldId id="345" r:id="rId4"/>
    <p:sldId id="350" r:id="rId5"/>
    <p:sldId id="351" r:id="rId6"/>
    <p:sldId id="349" r:id="rId7"/>
    <p:sldId id="352" r:id="rId8"/>
    <p:sldId id="365" r:id="rId9"/>
    <p:sldId id="342" r:id="rId10"/>
    <p:sldId id="341" r:id="rId11"/>
    <p:sldId id="366" r:id="rId12"/>
    <p:sldId id="367" r:id="rId13"/>
    <p:sldId id="340" r:id="rId14"/>
    <p:sldId id="368" r:id="rId15"/>
    <p:sldId id="370" r:id="rId16"/>
  </p:sldIdLst>
  <p:sldSz cx="12192000" cy="6858000"/>
  <p:notesSz cx="6858000" cy="9144000"/>
  <p:embeddedFontLst>
    <p:embeddedFont>
      <p:font typeface="HP001 4 hàng" panose="020B0603050302020204" pitchFamily="34" charset="0"/>
      <p:regular r:id="rId18"/>
      <p:bold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宋体" panose="020B0604020202020204" charset="-122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19"/>
    <a:srgbClr val="FFFFFF"/>
    <a:srgbClr val="FF7707"/>
    <a:srgbClr val="FFAF6C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515" autoAdjust="0"/>
    <p:restoredTop sz="94660"/>
  </p:normalViewPr>
  <p:slideViewPr>
    <p:cSldViewPr snapToGrid="0">
      <p:cViewPr varScale="1">
        <p:scale>
          <a:sx n="73" d="100"/>
          <a:sy n="73" d="100"/>
        </p:scale>
        <p:origin x="39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5579F5-31EB-42C1-835C-4737734FE274}" type="datetimeFigureOut">
              <a:rPr lang="en-US" smtClean="0"/>
              <a:pPr/>
              <a:t>28/10/2024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1FBFE7-B0BB-4F8B-BB25-91C72A2288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896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254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28/10/2024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55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28/10/2024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28/10/2024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28/10/2024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28/10/2024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28/10/2024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28/10/2024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28/10/2024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8623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28/10/2024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71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28/10/2024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01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28/10/2024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28/10/2024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28/10/2024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28/10/2024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28/10/2024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pPr/>
              <a:t>28/10/2024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49" r:id="rId4"/>
    <p:sldLayoutId id="2147483650" r:id="rId5"/>
    <p:sldLayoutId id="2147483685" r:id="rId6"/>
    <p:sldLayoutId id="2147483652" r:id="rId7"/>
    <p:sldLayoutId id="2147483651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53" r:id="rId15"/>
    <p:sldLayoutId id="2147483686" r:id="rId16"/>
    <p:sldLayoutId id="2147483687" r:id="rId17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436311" y="1875530"/>
            <a:ext cx="7550465" cy="2492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Sau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42, 43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60528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38514" y="1553029"/>
            <a:ext cx="6342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71488" y="2228850"/>
            <a:ext cx="106299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0" b="1" dirty="0">
                <a:solidFill>
                  <a:schemeClr val="bg1"/>
                </a:solidFill>
                <a:latin typeface="HP001 4 hàng" pitchFamily="34" charset="0"/>
              </a:rPr>
              <a:t>Tập viết </a:t>
            </a:r>
            <a:endParaRPr lang="en-US" sz="16000" b="1" dirty="0">
              <a:solidFill>
                <a:schemeClr val="bg1"/>
              </a:solidFill>
              <a:latin typeface="HP001 4 hàng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8675"/>
            <a:ext cx="12192000" cy="602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04950" y="1223962"/>
            <a:ext cx="344805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0" b="1" dirty="0">
                <a:solidFill>
                  <a:schemeClr val="bg1"/>
                </a:solidFill>
                <a:latin typeface="HP001 4 hàng" pitchFamily="34" charset="0"/>
              </a:rPr>
              <a:t>im</a:t>
            </a:r>
            <a:r>
              <a:rPr lang="vi-VN" dirty="0">
                <a:latin typeface="HP001 4 hàng" pitchFamily="34" charset="0"/>
              </a:rPr>
              <a:t> </a:t>
            </a:r>
            <a:endParaRPr lang="en-US" dirty="0">
              <a:latin typeface="HP001 4 hàng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57325" y="4214812"/>
            <a:ext cx="928687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0" b="1" dirty="0">
                <a:solidFill>
                  <a:schemeClr val="bg1"/>
                </a:solidFill>
                <a:latin typeface="HP001 4 hàng" pitchFamily="34" charset="0"/>
              </a:rPr>
              <a:t>bìm bịp </a:t>
            </a:r>
            <a:r>
              <a:rPr lang="vi-VN" sz="15000" dirty="0">
                <a:latin typeface="HP001 4 hàng" pitchFamily="34" charset="0"/>
              </a:rPr>
              <a:t> </a:t>
            </a:r>
            <a:endParaRPr lang="en-US" sz="15000" dirty="0">
              <a:latin typeface="HP001 4 hàng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39114" y="1257299"/>
            <a:ext cx="344805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0" b="1" dirty="0">
                <a:solidFill>
                  <a:schemeClr val="bg1"/>
                </a:solidFill>
                <a:latin typeface="HP001 4 hàng" pitchFamily="34" charset="0"/>
              </a:rPr>
              <a:t>ip</a:t>
            </a:r>
            <a:r>
              <a:rPr lang="vi-VN" dirty="0">
                <a:latin typeface="HP001 4 hàng" pitchFamily="34" charset="0"/>
              </a:rPr>
              <a:t> </a:t>
            </a:r>
            <a:endParaRPr lang="en-US" dirty="0"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p:transition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10 chủ đề hình nền powerpoint cực đẹp">
            <a:extLst>
              <a:ext uri="{FF2B5EF4-FFF2-40B4-BE49-F238E27FC236}">
                <a16:creationId xmlns:a16="http://schemas.microsoft.com/office/drawing/2014/main" id="{923CB2C7-BEFF-44BB-A745-6794322EB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8912"/>
            <a:ext cx="12192000" cy="641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514209" y="3435971"/>
            <a:ext cx="6420409" cy="830995"/>
          </a:xfrm>
          <a:prstGeom prst="rect">
            <a:avLst/>
          </a:prstGeom>
          <a:noFill/>
        </p:spPr>
        <p:txBody>
          <a:bodyPr wrap="square" lIns="91439" tIns="45719" rIns="91439" bIns="45719">
            <a:spAutoFit/>
          </a:bodyPr>
          <a:lstStyle/>
          <a:p>
            <a:pPr algn="ctr" defTabSz="914416"/>
            <a:r>
              <a:rPr lang="en-US" sz="48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/>
              </a:rPr>
              <a:t>LUYỆN VIẾT VỞ</a:t>
            </a:r>
          </a:p>
        </p:txBody>
      </p:sp>
    </p:spTree>
  </p:cSld>
  <p:clrMapOvr>
    <a:masterClrMapping/>
  </p:clrMapOvr>
  <p:transition>
    <p:cover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286" y="733926"/>
            <a:ext cx="10452728" cy="560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964855"/>
      </p:ext>
    </p:extLst>
  </p:cSld>
  <p:clrMapOvr>
    <a:masterClrMapping/>
  </p:clrMapOvr>
  <p:transition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38514" y="1553029"/>
            <a:ext cx="6342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0e2589bf80614d3f147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7561" y="400050"/>
            <a:ext cx="5169696" cy="6457950"/>
          </a:xfrm>
          <a:prstGeom prst="rect">
            <a:avLst/>
          </a:prstGeom>
        </p:spPr>
      </p:pic>
      <p:pic>
        <p:nvPicPr>
          <p:cNvPr id="6" name="Picture 5" descr="AW311202_11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514" y="0"/>
            <a:ext cx="3048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p:transition>
    <p:wheel spokes="2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8403953c115271fa7bc1ec41daaef9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628" y="1459593"/>
            <a:ext cx="5080000" cy="5041900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6908800" y="1349829"/>
            <a:ext cx="4165600" cy="2757714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002060"/>
                </a:solidFill>
              </a:rPr>
              <a:t>Dặn dò </a:t>
            </a:r>
            <a:endParaRPr lang="en-US" sz="4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newsfla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848051" y="3149634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228080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38514" y="1553029"/>
            <a:ext cx="6342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914776" y="1700214"/>
            <a:ext cx="2428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  <a:latin typeface="HP001 4 hàng" pitchFamily="34" charset="0"/>
              </a:rPr>
              <a:t>Tập viết </a:t>
            </a:r>
            <a:endParaRPr lang="en-US" sz="3200" b="1" dirty="0">
              <a:solidFill>
                <a:schemeClr val="bg1"/>
              </a:solidFill>
              <a:latin typeface="HP001 4 hàng" pitchFamily="34" charset="0"/>
            </a:endParaRPr>
          </a:p>
        </p:txBody>
      </p:sp>
      <p:pic>
        <p:nvPicPr>
          <p:cNvPr id="6" name="Picture 5" descr="b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4387"/>
            <a:ext cx="12192000" cy="60436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00512" y="1814513"/>
            <a:ext cx="33718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chemeClr val="bg1"/>
                </a:solidFill>
                <a:latin typeface="HP001 4 hàng" pitchFamily="34" charset="0"/>
              </a:rPr>
              <a:t>Tập viết </a:t>
            </a:r>
            <a:endParaRPr lang="en-US" sz="6600" b="1" dirty="0">
              <a:solidFill>
                <a:schemeClr val="bg1"/>
              </a:solidFill>
              <a:latin typeface="HP001 4 hàng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271963" y="2786063"/>
            <a:ext cx="2928937" cy="1588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966914" y="4514852"/>
            <a:ext cx="100250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>
                <a:solidFill>
                  <a:srgbClr val="FFFF00"/>
                </a:solidFill>
                <a:latin typeface="HP001 4 hàng" pitchFamily="34" charset="0"/>
              </a:rPr>
              <a:t>đêm, bếp, bìm bịp</a:t>
            </a:r>
            <a:r>
              <a:rPr lang="vi-VN" sz="6000" b="1" dirty="0">
                <a:solidFill>
                  <a:srgbClr val="FFFF00"/>
                </a:solidFill>
                <a:latin typeface="HP001 4 hàng" pitchFamily="34" charset="0"/>
              </a:rPr>
              <a:t>, </a:t>
            </a:r>
            <a:endParaRPr lang="en-US" sz="6000" b="1" dirty="0">
              <a:solidFill>
                <a:srgbClr val="FFFF00"/>
              </a:solidFill>
              <a:latin typeface="HP001 4 hàng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14677" y="3200401"/>
            <a:ext cx="59150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>
                <a:solidFill>
                  <a:srgbClr val="FFFF00"/>
                </a:solidFill>
                <a:latin typeface="HP001 4 hàng" pitchFamily="34" charset="0"/>
              </a:rPr>
              <a:t>êm, êp, im, ip</a:t>
            </a:r>
            <a:r>
              <a:rPr lang="vi-VN" b="1" dirty="0">
                <a:solidFill>
                  <a:srgbClr val="FFFF00"/>
                </a:solidFill>
                <a:latin typeface="HP001 4 hàng" pitchFamily="34" charset="0"/>
              </a:rPr>
              <a:t>,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p:transition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38514" y="1553029"/>
            <a:ext cx="6342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914525" y="2771774"/>
            <a:ext cx="77866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Quan sát  </a:t>
            </a:r>
            <a:endParaRPr lang="en-US" sz="8800" b="1" dirty="0">
              <a:solidFill>
                <a:schemeClr val="bg1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pic>
        <p:nvPicPr>
          <p:cNvPr id="9" name="Picture 8" descr="9a82b5ff92424e2c952ba8a492e34ed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"/>
            <a:ext cx="12192000" cy="6400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56732" y="2230210"/>
            <a:ext cx="77866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Quan sát</a:t>
            </a:r>
            <a:endParaRPr lang="en-US" sz="88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p:transition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38514" y="1553029"/>
            <a:ext cx="6342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 descr="Chuyển trang Gửi lời nhắn Xem sách giáo khoa Clip giới thiệu sách Môn học  khác Tải về tài liệu Biên bản thẩm định Hoạt động trải nghiệm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3307" y="483845"/>
            <a:ext cx="1148693" cy="114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ập viết êm êp">
            <a:hlinkClick r:id="" action="ppaction://media"/>
            <a:extLst>
              <a:ext uri="{FF2B5EF4-FFF2-40B4-BE49-F238E27FC236}">
                <a16:creationId xmlns:a16="http://schemas.microsoft.com/office/drawing/2014/main" id="{B091A659-DD12-4DC7-9EE6-09C2037FA9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83844"/>
            <a:ext cx="12192000" cy="6374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1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38514" y="1553029"/>
            <a:ext cx="6342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istockphoto-628984264-170667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04088"/>
            <a:ext cx="12192001" cy="61539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04704" y="1575085"/>
            <a:ext cx="67825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Độ cao 2 li là các con chữ</a:t>
            </a:r>
            <a:r>
              <a:rPr lang="vi-VN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ê</a:t>
            </a:r>
            <a:r>
              <a:rPr lang="vi-VN" sz="4400" b="1" dirty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,</a:t>
            </a:r>
            <a:r>
              <a:rPr lang="en-US" sz="4400" b="1" dirty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vi-VN" sz="4400" b="1" dirty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m</a:t>
            </a:r>
            <a:endParaRPr lang="en-US" sz="4400" b="1" dirty="0">
              <a:solidFill>
                <a:srgbClr val="002060"/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15272" y="3516931"/>
            <a:ext cx="63722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Độ cao 4 li là con chữ </a:t>
            </a:r>
            <a:r>
              <a:rPr lang="en-SG" sz="3200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4400" b="1" dirty="0" smtClean="0">
                <a:solidFill>
                  <a:srgbClr val="002060"/>
                </a:solidFill>
                <a:latin typeface="HP001 4 hàng" pitchFamily="34" charset="0"/>
              </a:rPr>
              <a:t>p</a:t>
            </a:r>
            <a:r>
              <a:rPr lang="vi-VN" sz="4400" b="1" dirty="0">
                <a:solidFill>
                  <a:srgbClr val="002060"/>
                </a:solidFill>
                <a:latin typeface="HP001 4 hàng" pitchFamily="34" charset="0"/>
              </a:rPr>
              <a:t>,</a:t>
            </a:r>
            <a:r>
              <a:rPr lang="en-US" sz="4400" b="1" dirty="0">
                <a:solidFill>
                  <a:srgbClr val="002060"/>
                </a:solidFill>
                <a:latin typeface="HP001 4 hàng" pitchFamily="34" charset="0"/>
              </a:rPr>
              <a:t> </a:t>
            </a:r>
            <a:r>
              <a:rPr lang="vi-VN" sz="4400" b="1" dirty="0">
                <a:solidFill>
                  <a:srgbClr val="002060"/>
                </a:solidFill>
                <a:latin typeface="HP001 4 hàng" pitchFamily="34" charset="0"/>
              </a:rPr>
              <a:t>đ</a:t>
            </a:r>
            <a:endParaRPr lang="en-US" sz="4400" b="1" dirty="0">
              <a:solidFill>
                <a:srgbClr val="002060"/>
              </a:solidFill>
              <a:latin typeface="HP001 4 hàng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17393" y="5458778"/>
            <a:ext cx="63722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Độ cao 5 li là con chữ</a:t>
            </a:r>
            <a:r>
              <a:rPr lang="vi-VN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b="1" dirty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b</a:t>
            </a:r>
            <a:endParaRPr lang="en-US" sz="4400" b="1" dirty="0">
              <a:solidFill>
                <a:srgbClr val="00206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38514" y="1553029"/>
            <a:ext cx="6342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8675"/>
            <a:ext cx="12192000" cy="602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328987" y="1185862"/>
            <a:ext cx="44576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0" b="1" dirty="0">
                <a:solidFill>
                  <a:schemeClr val="bg1"/>
                </a:solidFill>
                <a:latin typeface="HP001 4 hàng" pitchFamily="34" charset="0"/>
              </a:rPr>
              <a:t>êm</a:t>
            </a:r>
            <a:r>
              <a:rPr lang="vi-VN" dirty="0">
                <a:latin typeface="HP001 4 hàng" pitchFamily="34" charset="0"/>
              </a:rPr>
              <a:t> </a:t>
            </a:r>
            <a:endParaRPr lang="en-US" dirty="0"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57475" y="4129086"/>
            <a:ext cx="830103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0" b="1" dirty="0">
                <a:solidFill>
                  <a:schemeClr val="bg1"/>
                </a:solidFill>
                <a:latin typeface="HP001 4 hàng" pitchFamily="34" charset="0"/>
              </a:rPr>
              <a:t>đêm</a:t>
            </a:r>
            <a:r>
              <a:rPr lang="vi-VN" dirty="0">
                <a:latin typeface="HP001 4 hàng" pitchFamily="34" charset="0"/>
              </a:rPr>
              <a:t> </a:t>
            </a:r>
            <a:endParaRPr lang="en-US" dirty="0"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p:transition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38514" y="1553029"/>
            <a:ext cx="6342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8675"/>
            <a:ext cx="12192000" cy="602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352800" y="1257300"/>
            <a:ext cx="344805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0" b="1" dirty="0">
                <a:solidFill>
                  <a:schemeClr val="bg1"/>
                </a:solidFill>
                <a:latin typeface="HP001 4 hàng" pitchFamily="34" charset="0"/>
              </a:rPr>
              <a:t>êp</a:t>
            </a:r>
            <a:r>
              <a:rPr lang="vi-VN" dirty="0">
                <a:latin typeface="HP001 4 hàng" pitchFamily="34" charset="0"/>
              </a:rPr>
              <a:t> </a:t>
            </a:r>
            <a:endParaRPr lang="en-US" dirty="0"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57525" y="4214811"/>
            <a:ext cx="830103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0" b="1" dirty="0">
                <a:solidFill>
                  <a:schemeClr val="bg1"/>
                </a:solidFill>
                <a:latin typeface="HP001 4 hàng" pitchFamily="34" charset="0"/>
              </a:rPr>
              <a:t>bếp</a:t>
            </a:r>
            <a:r>
              <a:rPr lang="vi-VN" dirty="0">
                <a:latin typeface="HP001 4 hàng" pitchFamily="34" charset="0"/>
              </a:rPr>
              <a:t> </a:t>
            </a:r>
            <a:endParaRPr lang="en-US" dirty="0"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38514" y="1553029"/>
            <a:ext cx="6342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914525" y="2771774"/>
            <a:ext cx="77866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Quan sát  </a:t>
            </a:r>
            <a:endParaRPr lang="en-US" sz="8800" b="1" dirty="0">
              <a:solidFill>
                <a:schemeClr val="bg1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pic>
        <p:nvPicPr>
          <p:cNvPr id="9" name="Picture 8" descr="9a82b5ff92424e2c952ba8a492e34ed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"/>
            <a:ext cx="12192000" cy="6400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56732" y="2230210"/>
            <a:ext cx="77866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Quan sát</a:t>
            </a:r>
            <a:endParaRPr lang="en-US" sz="88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38514" y="1553029"/>
            <a:ext cx="6342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3cf8adb12397c1ba57b3635ea431ad4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"/>
            <a:ext cx="3694281" cy="6400800"/>
          </a:xfrm>
          <a:prstGeom prst="rect">
            <a:avLst/>
          </a:prstGeom>
        </p:spPr>
      </p:pic>
      <p:pic>
        <p:nvPicPr>
          <p:cNvPr id="6" name="Picture 5" descr="40f34fbaf50c2fa35bda10142d9eb1d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0622" y="457200"/>
            <a:ext cx="3690756" cy="6400800"/>
          </a:xfrm>
          <a:prstGeom prst="rect">
            <a:avLst/>
          </a:prstGeom>
        </p:spPr>
      </p:pic>
      <p:pic>
        <p:nvPicPr>
          <p:cNvPr id="7" name="Picture 6" descr="32e8e31aef9af7899d1339f3c8ed76c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8426" y="457200"/>
            <a:ext cx="4123574" cy="6400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1476" y="2943225"/>
            <a:ext cx="302895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latin typeface="+mj-lt"/>
                <a:cs typeface="Times New Roman" pitchFamily="18" charset="0"/>
              </a:rPr>
              <a:t>Độ cao 2 li là con chữ </a:t>
            </a:r>
            <a:r>
              <a:rPr lang="vi-VN" sz="4400" b="1" dirty="0">
                <a:latin typeface="HP001 4 hàng" pitchFamily="34" charset="0"/>
                <a:cs typeface="Times New Roman" pitchFamily="18" charset="0"/>
              </a:rPr>
              <a:t>i</a:t>
            </a:r>
            <a:r>
              <a:rPr lang="vi-VN" sz="4400" b="1" dirty="0">
                <a:latin typeface="HP001 4 hàng" pitchFamily="34" charset="0"/>
              </a:rPr>
              <a:t>,</a:t>
            </a:r>
            <a:r>
              <a:rPr lang="en-US" sz="4400" b="1" dirty="0">
                <a:latin typeface="HP001 4 hàng" pitchFamily="34" charset="0"/>
              </a:rPr>
              <a:t> </a:t>
            </a:r>
            <a:r>
              <a:rPr lang="vi-VN" sz="4400" b="1" dirty="0">
                <a:latin typeface="HP001 4 hàng" pitchFamily="34" charset="0"/>
              </a:rPr>
              <a:t>m</a:t>
            </a:r>
            <a:endParaRPr lang="en-US" sz="4400" b="1" dirty="0">
              <a:latin typeface="HP001 4 hàng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73419" y="2893127"/>
            <a:ext cx="29909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/>
              <a:t> Độ cao 4 li là con chữ </a:t>
            </a:r>
            <a:r>
              <a:rPr lang="vi-VN" sz="4000" b="1" dirty="0">
                <a:latin typeface="HP001 4 hàng" pitchFamily="34" charset="0"/>
                <a:cs typeface="Times New Roman" pitchFamily="18" charset="0"/>
              </a:rPr>
              <a:t>p</a:t>
            </a:r>
            <a:endParaRPr lang="en-US" sz="4000" b="1" dirty="0"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72500" y="3200400"/>
            <a:ext cx="2828925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latin typeface="+mj-lt"/>
                <a:cs typeface="Times New Roman" pitchFamily="18" charset="0"/>
              </a:rPr>
              <a:t>Độ cao 5 li là con chữ </a:t>
            </a:r>
            <a:r>
              <a:rPr lang="vi-VN" sz="4400" b="1" dirty="0">
                <a:latin typeface="HP001 4 hàng" pitchFamily="34" charset="0"/>
                <a:cs typeface="Times New Roman" pitchFamily="18" charset="0"/>
              </a:rPr>
              <a:t>b</a:t>
            </a:r>
            <a:endParaRPr lang="en-US" sz="4400" b="1" dirty="0"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2256</TotalTime>
  <Words>121</Words>
  <Application>Microsoft Office PowerPoint</Application>
  <PresentationFormat>Widescreen</PresentationFormat>
  <Paragraphs>30</Paragraphs>
  <Slides>15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HP001 4 hàng</vt:lpstr>
      <vt:lpstr>Calibri</vt:lpstr>
      <vt:lpstr>Arial</vt:lpstr>
      <vt:lpstr>Times New Roman</vt:lpstr>
      <vt:lpstr>UTM Avo</vt:lpstr>
      <vt:lpstr>宋体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84</cp:revision>
  <dcterms:created xsi:type="dcterms:W3CDTF">2021-11-01T08:16:43Z</dcterms:created>
  <dcterms:modified xsi:type="dcterms:W3CDTF">2024-10-28T08:25:07Z</dcterms:modified>
</cp:coreProperties>
</file>