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等线" panose="020B0604020202020204" charset="0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微软雅黑 Light" panose="020B0502040204020203" pitchFamily="34" charset="-122"/>
      <p:regular r:id="rId38"/>
    </p:embeddedFont>
    <p:embeddedFont>
      <p:font typeface="#9Slide03 Comfortaa Light" panose="020B0604020202020204" charset="0"/>
      <p:regular r:id="rId39"/>
    </p:embeddedFont>
    <p:embeddedFont>
      <p:font typeface="等线 Light" panose="020B0604020202020204" charset="-122"/>
      <p:regular r:id="rId40"/>
    </p:embeddedFont>
    <p:embeddedFont>
      <p:font typeface="#9Slide07 Brankovic" panose="020B0604020202020204" charset="0"/>
      <p:regular r:id="rId41"/>
    </p:embeddedFont>
    <p:embeddedFont>
      <p:font typeface="UVF Valentine" panose="020B0604020202020204" charset="0"/>
      <p:regular r:id="rId42"/>
    </p:embeddedFont>
    <p:embeddedFont>
      <p:font typeface="#9Slide05 Amplify" panose="020B0604020202020204" charset="0"/>
      <p:regular r:id="rId43"/>
    </p:embeddedFont>
    <p:embeddedFont>
      <p:font typeface="#9Slide07 HoneyCream" panose="020B0604020202020204" charset="0"/>
      <p:regular r:id="rId44"/>
    </p:embeddedFont>
    <p:embeddedFont>
      <p:font typeface="#9Slide04 Taviraj Black" panose="020B0604020202020204" charset="-34"/>
      <p:bold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B1E"/>
    <a:srgbClr val="89BD37"/>
    <a:srgbClr val="76B143"/>
    <a:srgbClr val="8ABE38"/>
    <a:srgbClr val="2E6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6F44-739B-4570-9C72-22C153EE8959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806E0-96BD-468A-AFBD-FD262EC85B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7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8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4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8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2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1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2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7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5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3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4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8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0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733D2938-E7BA-4F03-B00E-EB43B01E7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542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8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6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slide" Target="slide20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8.xml"/><Relationship Id="rId18" Type="http://schemas.openxmlformats.org/officeDocument/2006/relationships/image" Target="../media/image29.png"/><Relationship Id="rId3" Type="http://schemas.openxmlformats.org/officeDocument/2006/relationships/tags" Target="../tags/tag1.xml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15" Type="http://schemas.openxmlformats.org/officeDocument/2006/relationships/slide" Target="slide17.xml"/><Relationship Id="rId10" Type="http://schemas.microsoft.com/office/2007/relationships/hdphoto" Target="../media/hdphoto7.wdp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76" y="194765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矩形 25">
            <a:extLst>
              <a:ext uri="{FF2B5EF4-FFF2-40B4-BE49-F238E27FC236}">
                <a16:creationId xmlns:a16="http://schemas.microsoft.com/office/drawing/2014/main" id="{83A8038F-07BC-457A-9675-7B7331D155A1}"/>
              </a:ext>
            </a:extLst>
          </p:cNvPr>
          <p:cNvSpPr/>
          <p:nvPr/>
        </p:nvSpPr>
        <p:spPr>
          <a:xfrm>
            <a:off x="1093179" y="1506149"/>
            <a:ext cx="109320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5">
            <a:extLst>
              <a:ext uri="{FF2B5EF4-FFF2-40B4-BE49-F238E27FC236}">
                <a16:creationId xmlns:a16="http://schemas.microsoft.com/office/drawing/2014/main" id="{E663A422-7B4D-4321-BA75-B6059F831164}"/>
              </a:ext>
            </a:extLst>
          </p:cNvPr>
          <p:cNvSpPr/>
          <p:nvPr/>
        </p:nvSpPr>
        <p:spPr>
          <a:xfrm>
            <a:off x="1400175" y="1453388"/>
            <a:ext cx="100566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4000">
                    <a:srgbClr val="669CCE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  <a:gs pos="52000">
                    <a:srgbClr val="5B9BD5">
                      <a:lumMod val="75000"/>
                    </a:srgb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129091" y="170776"/>
            <a:ext cx="1331342" cy="2093453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249997" y="3746189"/>
            <a:ext cx="41001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Trang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vi-VN" altLang="zh-CN" sz="3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25</a:t>
            </a:r>
            <a:endParaRPr kumimoji="0" lang="en-US" altLang="zh-CN" sz="3500" b="1" i="1" u="none" strike="noStrike" kern="1200" cap="none" spc="0" normalizeH="0" baseline="0" noProof="0" dirty="0">
              <a:ln>
                <a:noFill/>
              </a:ln>
              <a:solidFill>
                <a:srgbClr val="F95A02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3948" y="881794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TOÁN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0" name="图片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556825" y="112174"/>
            <a:ext cx="1985026" cy="19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72831"/>
            <a:ext cx="1112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8" y="2933700"/>
            <a:ext cx="4813434" cy="24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4289454" y="1042639"/>
            <a:ext cx="7357736" cy="3962401"/>
            <a:chOff x="3421228" y="649104"/>
            <a:chExt cx="7856174" cy="4986316"/>
          </a:xfrm>
        </p:grpSpPr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421228" y="649104"/>
              <a:ext cx="7856174" cy="49863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4362101" y="2616781"/>
              <a:ext cx="5974427" cy="220765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 thế nào để đo được góc các bạn nhỉ?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47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466897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E9926-ED1C-4499-ADEA-881F0F278A84}"/>
              </a:ext>
            </a:extLst>
          </p:cNvPr>
          <p:cNvGrpSpPr/>
          <p:nvPr/>
        </p:nvGrpSpPr>
        <p:grpSpPr>
          <a:xfrm>
            <a:off x="2381400" y="-256121"/>
            <a:ext cx="9157458" cy="8647946"/>
            <a:chOff x="168986" y="686114"/>
            <a:chExt cx="5483140" cy="67403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1359CC-0C01-47D5-B063-EC26110D19C5}"/>
                </a:ext>
              </a:extLst>
            </p:cNvPr>
            <p:cNvGrpSpPr/>
            <p:nvPr/>
          </p:nvGrpSpPr>
          <p:grpSpPr>
            <a:xfrm>
              <a:off x="551050" y="2515777"/>
              <a:ext cx="5101076" cy="3117563"/>
              <a:chOff x="-72847" y="-50931"/>
              <a:chExt cx="4751019" cy="266985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EAC6AE6-4AF7-4C00-8457-9307156FCDEE}"/>
                  </a:ext>
                </a:extLst>
              </p:cNvPr>
              <p:cNvSpPr/>
              <p:nvPr/>
            </p:nvSpPr>
            <p:spPr>
              <a:xfrm>
                <a:off x="-72847" y="-50931"/>
                <a:ext cx="4751019" cy="2669854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86" y="686114"/>
              <a:ext cx="4955404" cy="674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thước đo góc sao cho tâm của thước trùng với đỉnh của góc, một cạnh nằm trên đường kính của nửa hình tròn của thước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 còn lại đi qua một vạch trên nửa đường tròn của thước.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Graphic 13">
              <a:extLst>
                <a:ext uri="{FF2B5EF4-FFF2-40B4-BE49-F238E27FC236}">
                  <a16:creationId xmlns:a16="http://schemas.microsoft.com/office/drawing/2014/main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8986" y="2292991"/>
              <a:ext cx="1227187" cy="445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3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699395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65" y="2995095"/>
            <a:ext cx="6265685" cy="31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15"/>
          <a:stretch/>
        </p:blipFill>
        <p:spPr>
          <a:xfrm>
            <a:off x="3178332" y="3212258"/>
            <a:ext cx="4910311" cy="24700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36462" y="2687630"/>
            <a:ext cx="1423899" cy="1750157"/>
            <a:chOff x="9701302" y="1815327"/>
            <a:chExt cx="1423899" cy="1750157"/>
          </a:xfrm>
        </p:grpSpPr>
        <p:sp>
          <p:nvSpPr>
            <p:cNvPr id="16" name="Chord 15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Light" panose="00000400000000000000" pitchFamily="2" charset="0"/>
                    <a:ea typeface="+mn-ea"/>
                    <a:cs typeface="+mn-cs"/>
                  </a:rPr>
                  <a:t>60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Light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800" cap="none" spc="0" normalizeH="0" baseline="0" noProof="0" dirty="0">
                    <a:ln w="2222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少儿简体" panose="03000509000000000000" pitchFamily="65" charset="-122"/>
                    <a:cs typeface="+mn-cs"/>
                  </a:rPr>
                  <a:t>o</a:t>
                </a:r>
                <a:endParaRPr kumimoji="0" lang="en-US" sz="2000" b="0" i="0" u="none" strike="noStrike" kern="800" cap="none" spc="0" normalizeH="0" baseline="0" noProof="0" dirty="0">
                  <a:ln w="2222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endParaRPr>
              </a:p>
            </p:txBody>
          </p:sp>
        </p:grpSp>
        <p:sp>
          <p:nvSpPr>
            <p:cNvPr id="18" name="Isosceles Triangle 1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88014" y="1962262"/>
            <a:ext cx="5625383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just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B; cạnh BA, BC bằng ...... 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92607" y="2708714"/>
            <a:ext cx="1116530" cy="867090"/>
            <a:chOff x="12281836" y="1482030"/>
            <a:chExt cx="1116530" cy="867090"/>
          </a:xfrm>
        </p:grpSpPr>
        <p:sp>
          <p:nvSpPr>
            <p:cNvPr id="23" name="TextBox 22"/>
            <p:cNvSpPr txBox="1"/>
            <p:nvPr/>
          </p:nvSpPr>
          <p:spPr>
            <a:xfrm>
              <a:off x="13006347" y="1482030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81836" y="1579679"/>
              <a:ext cx="11165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60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25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>
            <a:stCxn id="18" idx="3"/>
          </p:cNvCxnSpPr>
          <p:nvPr/>
        </p:nvCxnSpPr>
        <p:spPr>
          <a:xfrm flipH="1">
            <a:off x="5609229" y="3455515"/>
            <a:ext cx="1266608" cy="224047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0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CÙNG NHÍM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44486" y="3246634"/>
            <a:ext cx="5199452" cy="4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398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42674" y="407022"/>
            <a:ext cx="11178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3: Dùng thước đo góc để đo các góc được tạo bởi hai kim đồng hồ khi đồng hồ chỉ 3 giờ, 4 giờ, 6 giờ và 2 giờ.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20" name="Picture 24" descr="https://img.loigiaihay.com/picture/2023/0310/20_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5" y="2791052"/>
            <a:ext cx="10817012" cy="294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1028703" y="6156149"/>
            <a:ext cx="985473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4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" y="0"/>
            <a:ext cx="12201945" cy="685800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722" y="1522034"/>
            <a:ext cx="6596784" cy="22044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5553" y="203365"/>
            <a:ext cx="8273565" cy="218189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1733" y="289474"/>
            <a:ext cx="697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A là ...?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34" b="73988" l="0" r="1984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36" b="23082"/>
          <a:stretch/>
        </p:blipFill>
        <p:spPr bwMode="auto">
          <a:xfrm>
            <a:off x="8201823" y="155357"/>
            <a:ext cx="2397427" cy="22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7088" y="3265103"/>
            <a:ext cx="2127100" cy="1015719"/>
            <a:chOff x="2017088" y="3265103"/>
            <a:chExt cx="2127100" cy="10157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3136" y="3265103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08255" y="3087000"/>
            <a:ext cx="2127100" cy="1015663"/>
            <a:chOff x="7608255" y="3087000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608255" y="3087000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16072" y="3131139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40386" y="5091226"/>
            <a:ext cx="2127100" cy="1037335"/>
            <a:chOff x="1540386" y="5091226"/>
            <a:chExt cx="2127100" cy="10373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78952" y="509122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9303" y="4975815"/>
            <a:ext cx="1614149" cy="1037573"/>
            <a:chOff x="7509303" y="4975815"/>
            <a:chExt cx="1614149" cy="10375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509303" y="4997725"/>
              <a:ext cx="1614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02156" y="497581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7170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B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7974" y="317975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4111" y="5110195"/>
            <a:ext cx="2127100" cy="1015663"/>
            <a:chOff x="1884111" y="5110195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884111" y="511019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19713" y="511678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41012" y="3305534"/>
            <a:ext cx="2127100" cy="1049168"/>
            <a:chOff x="7641012" y="3305534"/>
            <a:chExt cx="2127100" cy="10491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641012" y="333903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23522" y="330553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12383" y="5071730"/>
            <a:ext cx="1405117" cy="1015663"/>
            <a:chOff x="7812383" y="5071730"/>
            <a:chExt cx="1405117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812383" y="5071730"/>
              <a:ext cx="14051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99614" y="510173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3988" l="25827" r="4787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52893" b="24739"/>
          <a:stretch/>
        </p:blipFill>
        <p:spPr bwMode="auto">
          <a:xfrm>
            <a:off x="8545783" y="143005"/>
            <a:ext cx="2208944" cy="22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242576"/>
            <a:ext cx="6905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2092372" y="3132333"/>
            <a:ext cx="2127100" cy="1015663"/>
            <a:chOff x="2092372" y="3132333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2092372" y="3132333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8561" y="324005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3493" y="5135368"/>
            <a:ext cx="2127100" cy="1015663"/>
            <a:chOff x="1523493" y="5135368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523493" y="513536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81602" y="516408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5393" y="3277949"/>
            <a:ext cx="2127100" cy="1015663"/>
            <a:chOff x="7375393" y="3277949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375393" y="327794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71197" y="332778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35118" y="5052764"/>
            <a:ext cx="2459985" cy="1039297"/>
            <a:chOff x="7135118" y="5052764"/>
            <a:chExt cx="2459985" cy="103929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135118" y="5076398"/>
              <a:ext cx="2459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95642" y="505276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8035" l="52441" r="7338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8" r="26926" b="25407"/>
          <a:stretch/>
        </p:blipFill>
        <p:spPr bwMode="auto">
          <a:xfrm>
            <a:off x="8310311" y="135636"/>
            <a:ext cx="2157573" cy="219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283178" y="271471"/>
            <a:ext cx="7156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7" name="Group 6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13127" y="3251511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38883" y="5033474"/>
            <a:ext cx="2127100" cy="1025350"/>
            <a:chOff x="1738883" y="5033474"/>
            <a:chExt cx="2127100" cy="10253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738883" y="5043161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7629" y="503347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19341" y="3255932"/>
            <a:ext cx="2127100" cy="1017646"/>
            <a:chOff x="7519341" y="3255932"/>
            <a:chExt cx="2127100" cy="10176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519341" y="325791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40032" y="325593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41242" y="4955318"/>
            <a:ext cx="1933451" cy="1015663"/>
            <a:chOff x="7441242" y="4955318"/>
            <a:chExt cx="1933451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441242" y="4955318"/>
              <a:ext cx="19334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41954" y="502270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6" b="73410" l="80000" r="9952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40" b="23315"/>
          <a:stretch/>
        </p:blipFill>
        <p:spPr bwMode="auto">
          <a:xfrm>
            <a:off x="8365111" y="152491"/>
            <a:ext cx="2375428" cy="225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4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742795" y="1756195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1998674" y="1893838"/>
            <a:ext cx="9142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°, 90°, 120°, 180°.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795" y="129806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28" y="1683325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ơn các cháu rất nhiều! Các cháu thật giỏi!!!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745" y="1208176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1941942"/>
            <a:ext cx="4238775" cy="42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5292437" y="4029296"/>
            <a:ext cx="3948328" cy="30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3947" y="521378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DẶN DÒ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29333" y="1704070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1985212" y="2184878"/>
            <a:ext cx="11849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 tập.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720271" y="-495904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3046" y="1247454"/>
            <a:ext cx="7010399" cy="3046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VF Valentine" panose="02000603000000000000" pitchFamily="2" charset="0"/>
                <a:ea typeface="UVF Valentine" panose="02000603000000000000" pitchFamily="2" charset="0"/>
                <a:cs typeface="+mn-cs"/>
              </a:rPr>
              <a:t>TẠM BIỆT CÁC EM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UVF Valentine" panose="02000603000000000000" pitchFamily="2" charset="0"/>
              <a:ea typeface="UVF Valent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4" y="1699404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Bác chào các cháu,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Hôm nay, các con vật trong rừng tranh nhau thử sức các bài toán. Các cháu hãy giúp ta tìm ra những bài toán đúng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4832234" y="1950497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HƯƠU CAO CỔ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9" y="1189703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81000" y="5150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63" y="4858724"/>
            <a:ext cx="2092265" cy="19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82451"/>
              </p:ext>
            </p:extLst>
          </p:nvPr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A; cạnh AB, AD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002055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5755907"/>
            <a:ext cx="28850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9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439322" y="450966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B; cạnh BA, BC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531444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2569944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35969" y="4977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C; cạnh CB, CD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038377" y="4187885"/>
            <a:ext cx="1517463" cy="2586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31376" y="2335353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1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52334"/>
            <a:ext cx="1184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D; cạnh DA, DC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619678" y="3486256"/>
            <a:ext cx="1356799" cy="22682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471" y="5742174"/>
            <a:ext cx="3005991" cy="16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124224" y="2744300"/>
            <a:ext cx="2225943" cy="2763277"/>
            <a:chOff x="12088032" y="1482030"/>
            <a:chExt cx="1116530" cy="2763277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88032" y="1690762"/>
              <a:ext cx="1116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120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2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CHÚ CHIM 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4" y="2599403"/>
            <a:ext cx="3924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7000">
              <a:srgbClr val="91BE1E"/>
            </a:gs>
            <a:gs pos="100000">
              <a:srgbClr val="00B050"/>
            </a:gs>
          </a:gsLst>
          <a:lin ang="2700000" scaled="0"/>
        </a:gradFill>
        <a:ln w="19050">
          <a:solidFill>
            <a:schemeClr val="bg1"/>
          </a:solidFill>
        </a:ln>
      </a:spPr>
      <a:bodyPr rtlCol="0" anchor="ctr"/>
      <a:lstStyle>
        <a:defPPr algn="ctr">
          <a:defRPr sz="2400" dirty="0">
            <a:latin typeface="思源黑体 Bold" panose="020B0800000000000000" pitchFamily="34" charset="-122"/>
            <a:ea typeface="思源黑体 Bold" panose="020B08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587</Words>
  <Application>Microsoft Office PowerPoint</Application>
  <PresentationFormat>Widescreen</PresentationFormat>
  <Paragraphs>115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Calibri</vt:lpstr>
      <vt:lpstr>微软雅黑</vt:lpstr>
      <vt:lpstr>等线</vt:lpstr>
      <vt:lpstr>Arial</vt:lpstr>
      <vt:lpstr>Cambria</vt:lpstr>
      <vt:lpstr>UTM Seagull</vt:lpstr>
      <vt:lpstr>微软雅黑 Light</vt:lpstr>
      <vt:lpstr>#9Slide03 Comfortaa Light</vt:lpstr>
      <vt:lpstr>等线 Light</vt:lpstr>
      <vt:lpstr>#9Slide07 Brankovic</vt:lpstr>
      <vt:lpstr>UVF Valentine</vt:lpstr>
      <vt:lpstr>#9Slide05 Amplify</vt:lpstr>
      <vt:lpstr>方正少儿简体</vt:lpstr>
      <vt:lpstr>#9Slide03 BoosterNextFYBlack</vt:lpstr>
      <vt:lpstr>#9Slide07 HoneyCream</vt:lpstr>
      <vt:lpstr>UTM Avo</vt:lpstr>
      <vt:lpstr>UTM Cookies</vt:lpstr>
      <vt:lpstr>#9Slide04 Taviraj Black</vt:lpstr>
      <vt:lpstr>Calibri Light</vt:lpstr>
      <vt:lpstr>Times New Roman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17</cp:revision>
  <dcterms:created xsi:type="dcterms:W3CDTF">2023-07-18T13:19:23Z</dcterms:created>
  <dcterms:modified xsi:type="dcterms:W3CDTF">2023-09-24T15:06:32Z</dcterms:modified>
  <cp:contentStatus/>
</cp:coreProperties>
</file>