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13"/>
  </p:handoutMasterIdLst>
  <p:sldIdLst>
    <p:sldId id="524" r:id="rId3"/>
    <p:sldId id="527" r:id="rId4"/>
    <p:sldId id="549" r:id="rId5"/>
    <p:sldId id="551" r:id="rId6"/>
    <p:sldId id="552" r:id="rId7"/>
    <p:sldId id="556" r:id="rId8"/>
    <p:sldId id="565" r:id="rId9"/>
    <p:sldId id="558" r:id="rId10"/>
    <p:sldId id="557" r:id="rId11"/>
    <p:sldId id="5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429"/>
    <a:srgbClr val="B8D991"/>
    <a:srgbClr val="0F1D02"/>
    <a:srgbClr val="F08934"/>
    <a:srgbClr val="FBE8CF"/>
    <a:srgbClr val="9C5B0C"/>
    <a:srgbClr val="F1A03F"/>
    <a:srgbClr val="55A84B"/>
    <a:srgbClr val="75BA5B"/>
    <a:srgbClr val="F0A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p:cViewPr varScale="1">
        <p:scale>
          <a:sx n="64" d="100"/>
          <a:sy n="64" d="100"/>
        </p:scale>
        <p:origin x="984" y="84"/>
      </p:cViewPr>
      <p:guideLst/>
    </p:cSldViewPr>
  </p:slideViewPr>
  <p:notesTextViewPr>
    <p:cViewPr>
      <p:scale>
        <a:sx n="1" d="1"/>
        <a:sy n="1" d="1"/>
      </p:scale>
      <p:origin x="0" y="0"/>
    </p:cViewPr>
  </p:notesTextViewPr>
  <p:notesViewPr>
    <p:cSldViewPr snapToGrid="0">
      <p:cViewPr varScale="1">
        <p:scale>
          <a:sx n="49" d="100"/>
          <a:sy n="49" d="100"/>
        </p:scale>
        <p:origin x="20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A06F15-E2DA-64D7-DE96-93EC12289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DB540C-E84D-891B-3DE3-9F8BFB1766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EEDE1-CFB0-4F0B-B38D-24FEEE27D84F}" type="datetimeFigureOut">
              <a:rPr lang="en-US" smtClean="0"/>
              <a:t>9/20/2025</a:t>
            </a:fld>
            <a:endParaRPr lang="en-US"/>
          </a:p>
        </p:txBody>
      </p:sp>
      <p:sp>
        <p:nvSpPr>
          <p:cNvPr id="4" name="Footer Placeholder 3">
            <a:extLst>
              <a:ext uri="{FF2B5EF4-FFF2-40B4-BE49-F238E27FC236}">
                <a16:creationId xmlns:a16="http://schemas.microsoft.com/office/drawing/2014/main" id="{5FFF09E4-6925-589A-F5B1-B38833EB95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1AA821-2CA7-8B24-C28E-09B7B01B91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119B2-CD60-4639-A604-2ADF5479EE4A}" type="slidenum">
              <a:rPr lang="en-US" smtClean="0"/>
              <a:t>‹#›</a:t>
            </a:fld>
            <a:endParaRPr lang="en-US"/>
          </a:p>
        </p:txBody>
      </p:sp>
    </p:spTree>
    <p:extLst>
      <p:ext uri="{BB962C8B-B14F-4D97-AF65-F5344CB8AC3E}">
        <p14:creationId xmlns:p14="http://schemas.microsoft.com/office/powerpoint/2010/main" val="1588319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95BC-E4BE-85D6-8C17-7DCFFDEC3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01B7D-E69F-AFC9-5497-B9C1DD4CF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9A84D8-DC8B-878F-A9ED-3874D5D5CD84}"/>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5" name="Footer Placeholder 4">
            <a:extLst>
              <a:ext uri="{FF2B5EF4-FFF2-40B4-BE49-F238E27FC236}">
                <a16:creationId xmlns:a16="http://schemas.microsoft.com/office/drawing/2014/main" id="{4AF11598-1B7B-245F-AF40-3C85E86A6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C2C29-315B-4819-2EAC-BEC63EBED30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919981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54DC-B3B8-18B1-5982-458940A54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B5605-9B05-DE46-5B39-F017D67B7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859B-B6C3-DBAF-6D6D-271E29B7F481}"/>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5" name="Footer Placeholder 4">
            <a:extLst>
              <a:ext uri="{FF2B5EF4-FFF2-40B4-BE49-F238E27FC236}">
                <a16:creationId xmlns:a16="http://schemas.microsoft.com/office/drawing/2014/main" id="{D9E8003E-DF8D-8F66-577E-DF2FE7BC1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A97180-1C14-93EA-FE3E-FB5DD420AF59}"/>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265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0EF0D83-02D0-0D67-B3C6-DA67F4DE1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5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236651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5348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982470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152010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3249264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3130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0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41849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3355-EF6C-EC31-89EE-E4496F8B9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5B1AC-29E9-F127-03BC-302D89330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8B68-CDEA-9C88-75B5-4BD8DF39B90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5" name="Footer Placeholder 4">
            <a:extLst>
              <a:ext uri="{FF2B5EF4-FFF2-40B4-BE49-F238E27FC236}">
                <a16:creationId xmlns:a16="http://schemas.microsoft.com/office/drawing/2014/main" id="{8A0C0A69-0316-4ABD-E5F9-8EC699811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FEC64B-48CA-E7FA-1C78-93AB07EBBD7E}"/>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491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31791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569350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985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1989-6E6C-42D4-0982-9178B9C9E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826B60-29FB-5699-58A6-EFA77FBC8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1CBE1-B069-3752-51A3-8252B799BE3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5" name="Footer Placeholder 4">
            <a:extLst>
              <a:ext uri="{FF2B5EF4-FFF2-40B4-BE49-F238E27FC236}">
                <a16:creationId xmlns:a16="http://schemas.microsoft.com/office/drawing/2014/main" id="{3B30391D-104C-1A82-3D51-0D5BE38FC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8C121C-6CB2-766A-1313-0CE397115962}"/>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81366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EA84-CFE9-EEE1-8128-95DDE349F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45B649-123F-BBD0-A3E6-A79727CEE0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CDF70-7211-3670-10FB-7BE476AD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BF3AD-8B45-3725-74C5-E77073EDEA18}"/>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6" name="Footer Placeholder 5">
            <a:extLst>
              <a:ext uri="{FF2B5EF4-FFF2-40B4-BE49-F238E27FC236}">
                <a16:creationId xmlns:a16="http://schemas.microsoft.com/office/drawing/2014/main" id="{139657B6-A3DF-0FA3-6C43-0E8D0558B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E5E0AC-A9FB-052A-8B22-4781B267B60B}"/>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951508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C25-3D2B-FD72-36A2-5671E42BF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F62ED-641B-B060-0AC5-3E2092145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A7D13-2360-161B-E83A-A63555C05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F2610-D6FC-62C7-AB75-151E0A72C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18AF3-F175-BCDB-47AB-FBF2CC920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811076-DBE1-97D1-6224-20D02131DC37}"/>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8" name="Footer Placeholder 7">
            <a:extLst>
              <a:ext uri="{FF2B5EF4-FFF2-40B4-BE49-F238E27FC236}">
                <a16:creationId xmlns:a16="http://schemas.microsoft.com/office/drawing/2014/main" id="{B578BFFB-38F2-57B5-E83F-4CE889ED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A6CA38-4452-091F-A206-E9C3467DA653}"/>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55797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2B42-33AC-D32D-04D7-B057D59AD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701FB-1ACC-942F-9F72-6DE49B03C35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4" name="Footer Placeholder 3">
            <a:extLst>
              <a:ext uri="{FF2B5EF4-FFF2-40B4-BE49-F238E27FC236}">
                <a16:creationId xmlns:a16="http://schemas.microsoft.com/office/drawing/2014/main" id="{8BAFF781-FFEB-9553-AFE5-F50AFE395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7D6D33-7FD7-BF97-E967-D2A73C3133F0}"/>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96380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A2924-BE7B-9941-73BB-E07AC87D3019}"/>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3" name="Footer Placeholder 2">
            <a:extLst>
              <a:ext uri="{FF2B5EF4-FFF2-40B4-BE49-F238E27FC236}">
                <a16:creationId xmlns:a16="http://schemas.microsoft.com/office/drawing/2014/main" id="{4C90C912-CF7E-29FF-95BB-690F650E7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0E82AC-D3B4-72B2-7C5D-15D308CDBBA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42796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353-D545-A87D-B827-C02E72EE9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E639-E449-AF49-C031-9989DC310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657BB-A6F0-896D-DF6D-E31AD96D1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CF60E-CFE3-F5EC-DB0E-3310B50DA92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6" name="Footer Placeholder 5">
            <a:extLst>
              <a:ext uri="{FF2B5EF4-FFF2-40B4-BE49-F238E27FC236}">
                <a16:creationId xmlns:a16="http://schemas.microsoft.com/office/drawing/2014/main" id="{467D3E90-96B2-667D-6867-C23A3D222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637B26-9009-8EC8-E7CC-AC8F2C2DFD7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50778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BFE-E269-21EC-A9C2-F42508737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A3B09-881C-3C04-C671-DC7BB7236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9AB62-13DD-5D25-62EE-C1D732FC4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BB3B8-3912-CEC6-7C4B-CACB433AE182}"/>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9/20/2025</a:t>
            </a:fld>
            <a:endParaRPr lang="en-US"/>
          </a:p>
        </p:txBody>
      </p:sp>
      <p:sp>
        <p:nvSpPr>
          <p:cNvPr id="6" name="Footer Placeholder 5">
            <a:extLst>
              <a:ext uri="{FF2B5EF4-FFF2-40B4-BE49-F238E27FC236}">
                <a16:creationId xmlns:a16="http://schemas.microsoft.com/office/drawing/2014/main" id="{5DE057CF-0CF0-0DB7-827B-93F219E6E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4A8AB3-8EBC-81CC-C088-0CF557816E9F}"/>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41629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EA1D6-B7DD-3380-42B3-30AE883C3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B36EC-4B8D-B4E2-CEDB-F0072689A8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80D9287-D43A-59BB-4224-144D46668A8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782C3C7A-DFFE-1BA5-8B70-412169B436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976E6F3B-1572-BEBC-65A3-95F4E69AA3F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1328FDB9-EBE9-64B7-3A5A-C54C91163F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3A668CB-7E83-0A39-F87B-3AA7F265500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F2F04527-0920-5FE7-4168-DC79D222652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7"/>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8"/>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Picture 5">
            <a:extLst>
              <a:ext uri="{FF2B5EF4-FFF2-40B4-BE49-F238E27FC236}">
                <a16:creationId xmlns:a16="http://schemas.microsoft.com/office/drawing/2014/main" id="{CF1188BB-F0F1-701A-C0A5-92A4106117D5}"/>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2D8B0A6-02AF-D185-ED4C-89DE2C4949A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8FC47219-C268-E05A-2424-4B045450CE70}"/>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8C28239-235D-FE3D-F496-4AECAC40C26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72FAE26-4C23-C3A2-937A-47665A189DC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圆角矩形 173"/>
          <p:cNvSpPr/>
          <p:nvPr>
            <p:custDataLst>
              <p:tags r:id="rId1"/>
            </p:custDataLst>
          </p:nvPr>
        </p:nvSpPr>
        <p:spPr>
          <a:xfrm>
            <a:off x="4040100" y="349193"/>
            <a:ext cx="4111163"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5"/>
          <a:srcRect/>
          <a:stretch>
            <a:fillRect/>
          </a:stretch>
        </p:blipFill>
        <p:spPr>
          <a:xfrm>
            <a:off x="20980" y="2197343"/>
            <a:ext cx="1414099" cy="549032"/>
          </a:xfrm>
          <a:prstGeom prst="rect">
            <a:avLst/>
          </a:prstGeom>
        </p:spPr>
      </p:pic>
      <p:pic>
        <p:nvPicPr>
          <p:cNvPr id="3" name="Picture 2">
            <a:extLst>
              <a:ext uri="{FF2B5EF4-FFF2-40B4-BE49-F238E27FC236}">
                <a16:creationId xmlns:a16="http://schemas.microsoft.com/office/drawing/2014/main" id="{E42F609E-5557-A39B-BCAA-1E045B758C2C}"/>
              </a:ext>
            </a:extLst>
          </p:cNvPr>
          <p:cNvPicPr>
            <a:picLocks noChangeAspect="1"/>
          </p:cNvPicPr>
          <p:nvPr/>
        </p:nvPicPr>
        <p:blipFill>
          <a:blip r:embed="rId6"/>
          <a:stretch>
            <a:fillRect/>
          </a:stretch>
        </p:blipFill>
        <p:spPr>
          <a:xfrm>
            <a:off x="1005746" y="889982"/>
            <a:ext cx="10662828" cy="37127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3CE5DB6-EBFA-926C-9E3A-581DA03CFF0F}"/>
              </a:ext>
            </a:extLst>
          </p:cNvPr>
          <p:cNvGraphicFramePr>
            <a:graphicFrameLocks noGrp="1"/>
          </p:cNvGraphicFramePr>
          <p:nvPr>
            <p:extLst>
              <p:ext uri="{D42A27DB-BD31-4B8C-83A1-F6EECF244321}">
                <p14:modId xmlns:p14="http://schemas.microsoft.com/office/powerpoint/2010/main" val="28613655"/>
              </p:ext>
            </p:extLst>
          </p:nvPr>
        </p:nvGraphicFramePr>
        <p:xfrm>
          <a:off x="554985" y="733700"/>
          <a:ext cx="11082030" cy="539059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val="1659285219"/>
                    </a:ext>
                  </a:extLst>
                </a:gridCol>
                <a:gridCol w="4821383">
                  <a:extLst>
                    <a:ext uri="{9D8B030D-6E8A-4147-A177-3AD203B41FA5}">
                      <a16:colId xmlns:a16="http://schemas.microsoft.com/office/drawing/2014/main"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tỉnh</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vi-VN" sz="3600" b="1" dirty="0">
                          <a:solidFill>
                            <a:srgbClr val="C00000"/>
                          </a:solidFill>
                          <a:latin typeface="Calibri" panose="020F0502020204030204" pitchFamily="34" charset="0"/>
                          <a:cs typeface="Calibri" panose="020F0502020204030204" pitchFamily="34" charset="0"/>
                        </a:rPr>
                        <a:t>Thái Nguyên, Vĩnh Phúc</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Hà Nam, Hòa Bình</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Bắc Giang, Bắc Ninh, Hưng Yên</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Hòa Bình, Phú Thọ</a:t>
                      </a:r>
                      <a:endParaRPr lang="vi-VN" sz="3600" b="1" i="0" dirty="0">
                        <a:solidFill>
                          <a:srgbClr val="C00000"/>
                        </a:solidFill>
                        <a:effectLst/>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49005"/>
                  </a:ext>
                </a:extLst>
              </a:tr>
              <a:tr h="1367239">
                <a:tc>
                  <a:txBody>
                    <a:bodyPr/>
                    <a:lstStyle/>
                    <a:p>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mùa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dirty="0">
                          <a:solidFill>
                            <a:srgbClr val="C00000"/>
                          </a:solidFill>
                          <a:latin typeface="Calibri" panose="020F0502020204030204" pitchFamily="34" charset="0"/>
                          <a:cs typeface="Calibri" panose="020F0502020204030204" pitchFamily="34" charset="0"/>
                        </a:rPr>
                        <a:t>Xuân – </a:t>
                      </a:r>
                      <a:r>
                        <a:rPr lang="en-US" sz="3600" b="1" dirty="0" err="1">
                          <a:solidFill>
                            <a:srgbClr val="C00000"/>
                          </a:solidFill>
                          <a:latin typeface="Calibri" panose="020F0502020204030204" pitchFamily="34" charset="0"/>
                          <a:cs typeface="Calibri" panose="020F0502020204030204" pitchFamily="34" charset="0"/>
                        </a:rPr>
                        <a:t>Hạ</a:t>
                      </a:r>
                      <a:r>
                        <a:rPr lang="en-US" sz="3600" b="1" dirty="0">
                          <a:solidFill>
                            <a:srgbClr val="C00000"/>
                          </a:solidFill>
                          <a:latin typeface="Calibri" panose="020F0502020204030204" pitchFamily="34" charset="0"/>
                          <a:cs typeface="Calibri" panose="020F0502020204030204" pitchFamily="34" charset="0"/>
                        </a:rPr>
                        <a:t> - Thu - </a:t>
                      </a:r>
                      <a:r>
                        <a:rPr lang="en-US" sz="3600" b="1" dirty="0" err="1">
                          <a:solidFill>
                            <a:srgbClr val="C00000"/>
                          </a:solidFill>
                          <a:latin typeface="Calibri" panose="020F0502020204030204" pitchFamily="34" charset="0"/>
                          <a:cs typeface="Calibri" panose="020F0502020204030204" pitchFamily="34" charset="0"/>
                        </a:rPr>
                        <a:t>Đông</a:t>
                      </a:r>
                      <a:endParaRPr lang="en-US" sz="3600" b="1" dirty="0">
                        <a:solidFill>
                          <a:srgbClr val="C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892069"/>
                  </a:ext>
                </a:extLst>
              </a:tr>
            </a:tbl>
          </a:graphicData>
        </a:graphic>
      </p:graphicFrame>
    </p:spTree>
    <p:extLst>
      <p:ext uri="{BB962C8B-B14F-4D97-AF65-F5344CB8AC3E}">
        <p14:creationId xmlns:p14="http://schemas.microsoft.com/office/powerpoint/2010/main" val="27222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AC724-5A64-FF52-3456-C93C6C343AD8}"/>
              </a:ext>
            </a:extLst>
          </p:cNvPr>
          <p:cNvSpPr txBox="1"/>
          <p:nvPr/>
        </p:nvSpPr>
        <p:spPr>
          <a:xfrm>
            <a:off x="2228233" y="957845"/>
            <a:ext cx="7148052" cy="2862322"/>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Núi rừng đây là của chúng ta</a:t>
            </a:r>
          </a:p>
          <a:p>
            <a:pPr algn="ctr"/>
            <a:r>
              <a:rPr lang="vi-VN" sz="3600" b="0" i="0" dirty="0">
                <a:solidFill>
                  <a:srgbClr val="333333"/>
                </a:solidFill>
                <a:effectLst/>
                <a:latin typeface="Cambria" panose="02040503050406030204" pitchFamily="18" charset="0"/>
              </a:rPr>
              <a:t>Những cánh đồng thơm mát</a:t>
            </a:r>
          </a:p>
          <a:p>
            <a:pPr algn="ctr"/>
            <a:r>
              <a:rPr lang="vi-VN" sz="3600" b="0" i="0" dirty="0">
                <a:solidFill>
                  <a:srgbClr val="333333"/>
                </a:solidFill>
                <a:effectLst/>
                <a:latin typeface="Cambria" panose="02040503050406030204" pitchFamily="18" charset="0"/>
              </a:rPr>
              <a:t>Những ngả đường bát ngát</a:t>
            </a:r>
          </a:p>
          <a:p>
            <a:pPr algn="ctr"/>
            <a:r>
              <a:rPr lang="vi-VN" sz="3600" b="0" i="0" dirty="0">
                <a:solidFill>
                  <a:srgbClr val="333333"/>
                </a:solidFill>
                <a:effectLst/>
                <a:latin typeface="Cambria" panose="02040503050406030204" pitchFamily="18" charset="0"/>
              </a:rPr>
              <a:t>Những dòng sông đỏ nặng phù sa</a:t>
            </a:r>
            <a:r>
              <a:rPr lang="en-US" sz="3600" b="0" i="0" dirty="0">
                <a:solidFill>
                  <a:srgbClr val="333333"/>
                </a:solidFill>
                <a:effectLst/>
                <a:latin typeface="Cambria" panose="02040503050406030204" pitchFamily="18" charset="0"/>
              </a:rPr>
              <a:t>.</a:t>
            </a:r>
          </a:p>
          <a:p>
            <a:pPr algn="r"/>
            <a:r>
              <a:rPr lang="en-US" sz="3600" dirty="0">
                <a:solidFill>
                  <a:srgbClr val="333333"/>
                </a:solidFill>
                <a:latin typeface="Cambria" panose="02040503050406030204" pitchFamily="18" charset="0"/>
              </a:rPr>
              <a:t>(</a:t>
            </a:r>
            <a:r>
              <a:rPr lang="en-US" sz="3600" dirty="0" err="1">
                <a:solidFill>
                  <a:srgbClr val="333333"/>
                </a:solidFill>
                <a:latin typeface="Cambria" panose="02040503050406030204" pitchFamily="18" charset="0"/>
              </a:rPr>
              <a:t>Nguyễn</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Đình</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Thi</a:t>
            </a:r>
            <a:r>
              <a:rPr lang="en-US" sz="3600" dirty="0">
                <a:solidFill>
                  <a:srgbClr val="333333"/>
                </a:solidFill>
                <a:latin typeface="Cambria" panose="02040503050406030204" pitchFamily="18" charset="0"/>
              </a:rPr>
              <a:t>)</a:t>
            </a:r>
            <a:endParaRPr lang="vi-VN" sz="3600" b="0" i="0" dirty="0">
              <a:solidFill>
                <a:srgbClr val="333333"/>
              </a:solidFill>
              <a:effectLst/>
              <a:latin typeface="Cambria" panose="02040503050406030204" pitchFamily="18" charset="0"/>
            </a:endParaRPr>
          </a:p>
        </p:txBody>
      </p:sp>
      <p:grpSp>
        <p:nvGrpSpPr>
          <p:cNvPr id="7" name="Group 6">
            <a:extLst>
              <a:ext uri="{FF2B5EF4-FFF2-40B4-BE49-F238E27FC236}">
                <a16:creationId xmlns:a16="http://schemas.microsoft.com/office/drawing/2014/main" id="{476ED6A8-A358-30F6-8C76-560C5CCC8E2C}"/>
              </a:ext>
            </a:extLst>
          </p:cNvPr>
          <p:cNvGrpSpPr/>
          <p:nvPr/>
        </p:nvGrpSpPr>
        <p:grpSpPr>
          <a:xfrm>
            <a:off x="1327354" y="4306528"/>
            <a:ext cx="9645445" cy="1474839"/>
            <a:chOff x="1327354" y="4306528"/>
            <a:chExt cx="9645445" cy="1474839"/>
          </a:xfrm>
        </p:grpSpPr>
        <p:sp>
          <p:nvSpPr>
            <p:cNvPr id="4" name="Rectangle: Rounded Corners 3">
              <a:extLst>
                <a:ext uri="{FF2B5EF4-FFF2-40B4-BE49-F238E27FC236}">
                  <a16:creationId xmlns:a16="http://schemas.microsoft.com/office/drawing/2014/main"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F029E8-0F6F-296A-562C-E8F01BC6216F}"/>
                </a:ext>
              </a:extLst>
            </p:cNvPr>
            <p:cNvSpPr txBox="1"/>
            <p:nvPr/>
          </p:nvSpPr>
          <p:spPr>
            <a:xfrm>
              <a:off x="1526457" y="4443782"/>
              <a:ext cx="8964561" cy="1200329"/>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Đoạn thơ trên giúp em liên tưởng đến cảnh đẹp thiên nhiên nào ở địa phương em?</a:t>
              </a: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CBF098-D96F-2807-5074-FCE8ADD8CC2C}"/>
              </a:ext>
            </a:extLst>
          </p:cNvPr>
          <p:cNvGrpSpPr/>
          <p:nvPr/>
        </p:nvGrpSpPr>
        <p:grpSpPr>
          <a:xfrm>
            <a:off x="4086013" y="5901997"/>
            <a:ext cx="4019973" cy="643326"/>
            <a:chOff x="1526458" y="4306528"/>
            <a:chExt cx="8964562" cy="1508060"/>
          </a:xfrm>
        </p:grpSpPr>
        <p:sp>
          <p:nvSpPr>
            <p:cNvPr id="4" name="Rectangle: Rounded Corners 3">
              <a:extLst>
                <a:ext uri="{FF2B5EF4-FFF2-40B4-BE49-F238E27FC236}">
                  <a16:creationId xmlns:a16="http://schemas.microsoft.com/office/drawing/2014/main" id="{32B7331A-B86A-FAD7-4647-7ED25FC9D412}"/>
                </a:ext>
              </a:extLst>
            </p:cNvPr>
            <p:cNvSpPr/>
            <p:nvPr/>
          </p:nvSpPr>
          <p:spPr>
            <a:xfrm>
              <a:off x="1727256" y="4306528"/>
              <a:ext cx="8564660"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D0ABE830-856D-6D13-6644-2D8023393349}"/>
                </a:ext>
              </a:extLst>
            </p:cNvPr>
            <p:cNvSpPr txBox="1"/>
            <p:nvPr/>
          </p:nvSpPr>
          <p:spPr>
            <a:xfrm>
              <a:off x="1526458" y="4443781"/>
              <a:ext cx="8964562" cy="1370807"/>
            </a:xfrm>
            <a:prstGeom prst="rect">
              <a:avLst/>
            </a:prstGeom>
            <a:noFill/>
          </p:spPr>
          <p:txBody>
            <a:bodyPr wrap="square">
              <a:spAutoFit/>
            </a:bodyPr>
            <a:lstStyle/>
            <a:p>
              <a:pPr algn="ctr"/>
              <a:r>
                <a:rPr lang="en-US" sz="3200" b="1" i="0" dirty="0">
                  <a:solidFill>
                    <a:srgbClr val="333333"/>
                  </a:solidFill>
                  <a:effectLst/>
                  <a:latin typeface="Cambria" panose="02040503050406030204" pitchFamily="18" charset="0"/>
                </a:rPr>
                <a:t>Thành </a:t>
              </a:r>
              <a:r>
                <a:rPr lang="en-US" sz="3200" b="1" i="0" dirty="0" err="1">
                  <a:solidFill>
                    <a:srgbClr val="333333"/>
                  </a:solidFill>
                  <a:effectLst/>
                  <a:latin typeface="Cambria" panose="02040503050406030204" pitchFamily="18" charset="0"/>
                </a:rPr>
                <a:t>phố</a:t>
              </a:r>
              <a:r>
                <a:rPr lang="en-US" sz="3200" b="1" i="0" dirty="0">
                  <a:solidFill>
                    <a:srgbClr val="333333"/>
                  </a:solidFill>
                  <a:effectLst/>
                  <a:latin typeface="Cambria" panose="02040503050406030204" pitchFamily="18" charset="0"/>
                </a:rPr>
                <a:t> </a:t>
              </a:r>
              <a:r>
                <a:rPr lang="en-US" sz="3200" b="1" dirty="0">
                  <a:solidFill>
                    <a:srgbClr val="333333"/>
                  </a:solidFill>
                  <a:latin typeface="Cambria" panose="02040503050406030204" pitchFamily="18" charset="0"/>
                </a:rPr>
                <a:t>Hà </a:t>
              </a:r>
              <a:r>
                <a:rPr lang="en-US" sz="3200" b="1" dirty="0" err="1">
                  <a:solidFill>
                    <a:srgbClr val="333333"/>
                  </a:solidFill>
                  <a:latin typeface="Cambria" panose="02040503050406030204" pitchFamily="18" charset="0"/>
                </a:rPr>
                <a:t>Nội</a:t>
              </a:r>
              <a:endParaRPr lang="vi-VN" sz="3200" b="1" i="0" dirty="0">
                <a:solidFill>
                  <a:srgbClr val="333333"/>
                </a:solidFill>
                <a:effectLst/>
                <a:latin typeface="Cambria" panose="02040503050406030204" pitchFamily="18" charset="0"/>
              </a:endParaRPr>
            </a:p>
          </p:txBody>
        </p:sp>
      </p:grpSp>
      <p:pic>
        <p:nvPicPr>
          <p:cNvPr id="6" name="Picture 5">
            <a:extLst>
              <a:ext uri="{FF2B5EF4-FFF2-40B4-BE49-F238E27FC236}">
                <a16:creationId xmlns:a16="http://schemas.microsoft.com/office/drawing/2014/main" id="{B74DCD48-509F-06E0-07A6-254365334EE7}"/>
              </a:ext>
            </a:extLst>
          </p:cNvPr>
          <p:cNvPicPr>
            <a:picLocks noChangeAspect="1"/>
          </p:cNvPicPr>
          <p:nvPr/>
        </p:nvPicPr>
        <p:blipFill>
          <a:blip r:embed="rId2"/>
          <a:stretch>
            <a:fillRect/>
          </a:stretch>
        </p:blipFill>
        <p:spPr>
          <a:xfrm>
            <a:off x="1809587" y="802433"/>
            <a:ext cx="8572823" cy="4822213"/>
          </a:xfrm>
          <a:prstGeom prst="rect">
            <a:avLst/>
          </a:prstGeom>
        </p:spPr>
      </p:pic>
    </p:spTree>
    <p:extLst>
      <p:ext uri="{BB962C8B-B14F-4D97-AF65-F5344CB8AC3E}">
        <p14:creationId xmlns:p14="http://schemas.microsoft.com/office/powerpoint/2010/main" val="405261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98005-E930-A89C-220D-A2992E7127D7}"/>
              </a:ext>
            </a:extLst>
          </p:cNvPr>
          <p:cNvPicPr>
            <a:picLocks noChangeAspect="1"/>
          </p:cNvPicPr>
          <p:nvPr/>
        </p:nvPicPr>
        <p:blipFill rotWithShape="1">
          <a:blip r:embed="rId2">
            <a:extLst>
              <a:ext uri="{28A0092B-C50C-407E-A947-70E740481C1C}">
                <a14:useLocalDpi xmlns:a14="http://schemas.microsoft.com/office/drawing/2010/main" val="0"/>
              </a:ext>
            </a:extLst>
          </a:blip>
          <a:srcRect l="3446" t="10542" r="53090" b="45458"/>
          <a:stretch/>
        </p:blipFill>
        <p:spPr>
          <a:xfrm>
            <a:off x="485192" y="802433"/>
            <a:ext cx="3732245" cy="2626567"/>
          </a:xfrm>
          <a:prstGeom prst="rect">
            <a:avLst/>
          </a:prstGeom>
        </p:spPr>
      </p:pic>
      <p:pic>
        <p:nvPicPr>
          <p:cNvPr id="7" name="Picture 6">
            <a:extLst>
              <a:ext uri="{FF2B5EF4-FFF2-40B4-BE49-F238E27FC236}">
                <a16:creationId xmlns:a16="http://schemas.microsoft.com/office/drawing/2014/main" id="{98ED54AD-8FF3-0D83-310E-F35EE3F7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36" y="404723"/>
            <a:ext cx="4523491" cy="6048554"/>
          </a:xfrm>
          <a:prstGeom prst="rect">
            <a:avLst/>
          </a:prstGeom>
        </p:spPr>
      </p:pic>
      <p:pic>
        <p:nvPicPr>
          <p:cNvPr id="4" name="Picture 3">
            <a:extLst>
              <a:ext uri="{FF2B5EF4-FFF2-40B4-BE49-F238E27FC236}">
                <a16:creationId xmlns:a16="http://schemas.microsoft.com/office/drawing/2014/main" id="{9E639CDD-D65F-837E-C85C-89E96902EDA7}"/>
              </a:ext>
            </a:extLst>
          </p:cNvPr>
          <p:cNvPicPr>
            <a:picLocks noChangeAspect="1"/>
          </p:cNvPicPr>
          <p:nvPr/>
        </p:nvPicPr>
        <p:blipFill>
          <a:blip r:embed="rId4"/>
          <a:stretch>
            <a:fillRect/>
          </a:stretch>
        </p:blipFill>
        <p:spPr>
          <a:xfrm>
            <a:off x="4310019" y="404723"/>
            <a:ext cx="7651248" cy="3833448"/>
          </a:xfrm>
          <a:prstGeom prst="rect">
            <a:avLst/>
          </a:prstGeom>
        </p:spPr>
      </p:pic>
      <p:sp>
        <p:nvSpPr>
          <p:cNvPr id="10" name="Oval 9">
            <a:extLst>
              <a:ext uri="{FF2B5EF4-FFF2-40B4-BE49-F238E27FC236}">
                <a16:creationId xmlns:a16="http://schemas.microsoft.com/office/drawing/2014/main" id="{629E1323-9486-6309-1C48-9DD3CA2151A4}"/>
              </a:ext>
            </a:extLst>
          </p:cNvPr>
          <p:cNvSpPr/>
          <p:nvPr/>
        </p:nvSpPr>
        <p:spPr>
          <a:xfrm>
            <a:off x="7954600" y="2456148"/>
            <a:ext cx="537833" cy="745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758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7207B-7C9C-A2FB-9C6D-3CE19AA87ABC}"/>
              </a:ext>
            </a:extLst>
          </p:cNvPr>
          <p:cNvPicPr>
            <a:picLocks noChangeAspect="1"/>
          </p:cNvPicPr>
          <p:nvPr/>
        </p:nvPicPr>
        <p:blipFill rotWithShape="1">
          <a:blip r:embed="rId2">
            <a:extLst>
              <a:ext uri="{28A0092B-C50C-407E-A947-70E740481C1C}">
                <a14:useLocalDpi xmlns:a14="http://schemas.microsoft.com/office/drawing/2010/main" val="0"/>
              </a:ext>
            </a:extLst>
          </a:blip>
          <a:srcRect l="52031" t="8716" r="1400" b="38622"/>
          <a:stretch/>
        </p:blipFill>
        <p:spPr>
          <a:xfrm>
            <a:off x="317239" y="605960"/>
            <a:ext cx="4807974" cy="4581860"/>
          </a:xfrm>
          <a:prstGeom prst="rect">
            <a:avLst/>
          </a:prstGeom>
        </p:spPr>
      </p:pic>
      <p:grpSp>
        <p:nvGrpSpPr>
          <p:cNvPr id="11" name="Group 10">
            <a:extLst>
              <a:ext uri="{FF2B5EF4-FFF2-40B4-BE49-F238E27FC236}">
                <a16:creationId xmlns:a16="http://schemas.microsoft.com/office/drawing/2014/main" id="{3612DB50-4A0E-D1E1-5E73-43C3CB048708}"/>
              </a:ext>
            </a:extLst>
          </p:cNvPr>
          <p:cNvGrpSpPr/>
          <p:nvPr/>
        </p:nvGrpSpPr>
        <p:grpSpPr>
          <a:xfrm>
            <a:off x="5827512" y="1956068"/>
            <a:ext cx="4807974" cy="653056"/>
            <a:chOff x="5409377" y="1706686"/>
            <a:chExt cx="4807974" cy="653056"/>
          </a:xfrm>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2348B0-7642-A04D-15A1-208F4E1B8080}"/>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endParaRPr lang="vi-VN" sz="28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812A8E7D-31CB-7833-A9B4-9256FC8003B9}"/>
              </a:ext>
            </a:extLst>
          </p:cNvPr>
          <p:cNvGrpSpPr/>
          <p:nvPr/>
        </p:nvGrpSpPr>
        <p:grpSpPr>
          <a:xfrm>
            <a:off x="5827511" y="2985997"/>
            <a:ext cx="4807974" cy="653056"/>
            <a:chOff x="5409377" y="1706686"/>
            <a:chExt cx="4807974" cy="653056"/>
          </a:xfrm>
        </p:grpSpPr>
        <p:sp>
          <p:nvSpPr>
            <p:cNvPr id="13" name="Rectangle: Rounded Corners 12">
              <a:extLst>
                <a:ext uri="{FF2B5EF4-FFF2-40B4-BE49-F238E27FC236}">
                  <a16:creationId xmlns:a16="http://schemas.microsoft.com/office/drawing/2014/main"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1998BD-D367-0394-ACED-5EB1CEF4A063}"/>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endParaRPr lang="vi-VN" sz="28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00BA8CD5-04AC-1F61-5A94-842BDFC4FE70}"/>
              </a:ext>
            </a:extLst>
          </p:cNvPr>
          <p:cNvGrpSpPr/>
          <p:nvPr/>
        </p:nvGrpSpPr>
        <p:grpSpPr>
          <a:xfrm>
            <a:off x="5883370" y="4015926"/>
            <a:ext cx="4807974" cy="653056"/>
            <a:chOff x="5409377" y="1706686"/>
            <a:chExt cx="4807974" cy="653056"/>
          </a:xfrm>
        </p:grpSpPr>
        <p:sp>
          <p:nvSpPr>
            <p:cNvPr id="16" name="Rectangle: Rounded Corners 15">
              <a:extLst>
                <a:ext uri="{FF2B5EF4-FFF2-40B4-BE49-F238E27FC236}">
                  <a16:creationId xmlns:a16="http://schemas.microsoft.com/office/drawing/2014/main"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B50038-EFA6-28E5-ADD9-696B680097C1}"/>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endParaRPr lang="vi-VN" sz="28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id="{4A87E00B-4F28-235D-8A3E-0EA66F118545}"/>
              </a:ext>
            </a:extLst>
          </p:cNvPr>
          <p:cNvPicPr>
            <a:picLocks noChangeAspect="1"/>
          </p:cNvPicPr>
          <p:nvPr/>
        </p:nvPicPr>
        <p:blipFill>
          <a:blip r:embed="rId3"/>
          <a:stretch>
            <a:fillRect/>
          </a:stretch>
        </p:blipFill>
        <p:spPr>
          <a:xfrm>
            <a:off x="4954469" y="758125"/>
            <a:ext cx="6267231" cy="951058"/>
          </a:xfrm>
          <a:prstGeom prst="rect">
            <a:avLst/>
          </a:prstGeom>
        </p:spPr>
      </p:pic>
    </p:spTree>
    <p:extLst>
      <p:ext uri="{BB962C8B-B14F-4D97-AF65-F5344CB8AC3E}">
        <p14:creationId xmlns:p14="http://schemas.microsoft.com/office/powerpoint/2010/main" val="110201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845665" cy="3539430"/>
          </a:xfrm>
          <a:prstGeom prst="rect">
            <a:avLst/>
          </a:prstGeom>
          <a:noFill/>
        </p:spPr>
        <p:txBody>
          <a:bodyPr wrap="square">
            <a:spAutoFit/>
          </a:bodyPr>
          <a:lstStyle/>
          <a:p>
            <a:pPr algn="just"/>
            <a:r>
              <a:rPr lang="vi-VN" sz="2800" dirty="0">
                <a:latin typeface="Cambria" panose="02040503050406030204" pitchFamily="18" charset="0"/>
              </a:rPr>
              <a:t>Địa hình Hà Nội vừa có đồi, núi và đồng bằng, trong đó diện tích của đồng bằng là lớn nhất (chiếm khoảng 3/4 diện tích tự nhiên của thành phố. Độ cao trung bình từ 5 - 20… so với mực nước biển. Địa hình thấp dần từ Bắc xuống Nam, các đồi núi cao chủ yếu đều tập trung ở phía Bắc và phía Tây. Đỉnh cao nhất là Ba Vì, Gia Dê, Chân Chim…</a:t>
            </a:r>
            <a:endParaRPr lang="vi-VN" sz="2800" i="0" dirty="0">
              <a:effectLst/>
              <a:latin typeface="Cambria" panose="02040503050406030204" pitchFamily="18" charset="0"/>
            </a:endParaRP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7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901649" cy="526297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a:p>
            <a:pPr algn="just"/>
            <a:r>
              <a:rPr lang="vi-VN" sz="2800" dirty="0">
                <a:latin typeface="Cambria" panose="02040503050406030204" pitchFamily="18" charset="0"/>
              </a:rPr>
              <a:t>Trong đó, đoạn sông Hồng chảy qua Hà Nội dài tới 163km (chiếm 1/3 chiều dài của con sông này chảy qua lãnh thổ Việt nam). Trong nội thành Hà Nội, ngoài 2 con sông Tô Lịch và sông Kim ngưu</a:t>
            </a:r>
            <a:r>
              <a:rPr lang="en-US" sz="2800" dirty="0">
                <a:latin typeface="Cambria" panose="02040503050406030204" pitchFamily="18" charset="0"/>
              </a:rPr>
              <a:t> </a:t>
            </a:r>
            <a:r>
              <a:rPr lang="vi-VN" sz="2800" dirty="0">
                <a:latin typeface="Cambria" panose="02040503050406030204" pitchFamily="18" charset="0"/>
              </a:rPr>
              <a:t>còn có hệ thống hồ đầm là những đường tiêu thoát nước thải của Hà Nội.</a:t>
            </a: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90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elay 9">
            <a:extLst>
              <a:ext uri="{FF2B5EF4-FFF2-40B4-BE49-F238E27FC236}">
                <a16:creationId xmlns:a16="http://schemas.microsoft.com/office/drawing/2014/main" id="{6683760B-90B3-8D94-168E-85F95C254BB9}"/>
              </a:ext>
            </a:extLst>
          </p:cNvPr>
          <p:cNvSpPr/>
          <p:nvPr/>
        </p:nvSpPr>
        <p:spPr>
          <a:xfrm>
            <a:off x="-678427" y="-412955"/>
            <a:ext cx="8583561" cy="8052620"/>
          </a:xfrm>
          <a:prstGeom prst="flowChartDelay">
            <a:avLst/>
          </a:prstGeom>
          <a:solidFill>
            <a:srgbClr val="497429">
              <a:alpha val="76000"/>
            </a:srgbClr>
          </a:solidFill>
          <a:effectLst>
            <a:glow rad="838200">
              <a:srgbClr val="B8D991">
                <a:alpha val="40000"/>
              </a:srgbClr>
            </a:glow>
            <a:outerShdw blurRad="1270000" dir="1200000" algn="ctr" rotWithShape="0">
              <a:srgbClr val="497429">
                <a:alpha val="0"/>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B9F57D6-CB51-88FB-43F0-1121B754E4FF}"/>
              </a:ext>
            </a:extLst>
          </p:cNvPr>
          <p:cNvGrpSpPr/>
          <p:nvPr/>
        </p:nvGrpSpPr>
        <p:grpSpPr>
          <a:xfrm>
            <a:off x="2970012" y="501341"/>
            <a:ext cx="6433761"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C35A424B-B145-0CBC-3599-631BCF31EE7B}"/>
              </a:ext>
            </a:extLst>
          </p:cNvPr>
          <p:cNvSpPr txBox="1"/>
          <p:nvPr/>
        </p:nvSpPr>
        <p:spPr>
          <a:xfrm>
            <a:off x="472007" y="1466603"/>
            <a:ext cx="6433761" cy="5262979"/>
          </a:xfrm>
          <a:prstGeom prst="rect">
            <a:avLst/>
          </a:prstGeom>
          <a:noFill/>
        </p:spPr>
        <p:txBody>
          <a:bodyPr wrap="square">
            <a:spAutoFit/>
          </a:bodyPr>
          <a:lstStyle/>
          <a:p>
            <a:pPr algn="just"/>
            <a:r>
              <a:rPr lang="vi-VN" sz="2800" b="1" dirty="0">
                <a:solidFill>
                  <a:schemeClr val="bg1"/>
                </a:solidFill>
                <a:latin typeface="Cambria" panose="02040503050406030204" pitchFamily="18" charset="0"/>
              </a:rPr>
              <a:t>+ Nằm trong vùng nhiệt đới gió mùa, thời tiết Hà Nội có đặc trưng nổi bật là gió mùa ẩm, nóng và mưa nhiều về mùa hè, lạnh và ít mưa về mùa đồng. Một năm khi hậu được chia thành bốn mùa rõ rệt trong năm: Xuân, Hạ, Thu, Đông. Thời gian các mùa diễn ra ở các năm có thể khác nhau vì Hà Nội có năm rét sớm, có năm rét muộn, có năm nắng nóng kéo dài, nhiệt độ lên tới 40°C, có năm nhiệt độ lại thấp dưới 5°C. </a:t>
            </a:r>
          </a:p>
        </p:txBody>
      </p:sp>
      <p:sp>
        <p:nvSpPr>
          <p:cNvPr id="8" name="Arrow: Pentagon 7">
            <a:extLst>
              <a:ext uri="{FF2B5EF4-FFF2-40B4-BE49-F238E27FC236}">
                <a16:creationId xmlns:a16="http://schemas.microsoft.com/office/drawing/2014/main" id="{29A6877C-CEE0-5659-5F5C-70D32F31B410}"/>
              </a:ext>
            </a:extLst>
          </p:cNvPr>
          <p:cNvSpPr/>
          <p:nvPr/>
        </p:nvSpPr>
        <p:spPr>
          <a:xfrm>
            <a:off x="0" y="0"/>
            <a:ext cx="88490" cy="4571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87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4991610" y="387662"/>
            <a:ext cx="6899829" cy="523220"/>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589921"/>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7" name="TextBox 6">
            <a:extLst>
              <a:ext uri="{FF2B5EF4-FFF2-40B4-BE49-F238E27FC236}">
                <a16:creationId xmlns:a16="http://schemas.microsoft.com/office/drawing/2014/main" id="{A6BCB0B2-BD63-957F-E782-5C15A2B06333}"/>
              </a:ext>
            </a:extLst>
          </p:cNvPr>
          <p:cNvSpPr txBox="1"/>
          <p:nvPr/>
        </p:nvSpPr>
        <p:spPr>
          <a:xfrm>
            <a:off x="5071774" y="1182231"/>
            <a:ext cx="6739500" cy="224676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p:txBody>
      </p:sp>
      <p:sp>
        <p:nvSpPr>
          <p:cNvPr id="11" name="TextBox 10">
            <a:extLst>
              <a:ext uri="{FF2B5EF4-FFF2-40B4-BE49-F238E27FC236}">
                <a16:creationId xmlns:a16="http://schemas.microsoft.com/office/drawing/2014/main" id="{D4E66CAE-46D8-4C8A-1F63-A4F2232EF5A5}"/>
              </a:ext>
            </a:extLst>
          </p:cNvPr>
          <p:cNvSpPr txBox="1"/>
          <p:nvPr/>
        </p:nvSpPr>
        <p:spPr>
          <a:xfrm>
            <a:off x="658089" y="5053441"/>
            <a:ext cx="4032961" cy="523220"/>
          </a:xfrm>
          <a:prstGeom prst="rect">
            <a:avLst/>
          </a:prstGeom>
          <a:noFill/>
        </p:spPr>
        <p:txBody>
          <a:bodyPr wrap="square">
            <a:spAutoFit/>
          </a:bodyPr>
          <a:lstStyle/>
          <a:p>
            <a:pPr algn="ctr"/>
            <a:r>
              <a:rPr lang="en-US" sz="2800" b="0" i="0" dirty="0" err="1">
                <a:effectLst/>
                <a:latin typeface="Cambria" panose="02040503050406030204" pitchFamily="18" charset="0"/>
              </a:rPr>
              <a:t>Bản</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dirty="0" err="1">
                <a:latin typeface="Cambria" panose="02040503050406030204" pitchFamily="18" charset="0"/>
              </a:rPr>
              <a:t>thành</a:t>
            </a:r>
            <a:r>
              <a:rPr lang="en-US" sz="2800" dirty="0">
                <a:latin typeface="Cambria" panose="02040503050406030204" pitchFamily="18" charset="0"/>
              </a:rPr>
              <a:t> </a:t>
            </a:r>
            <a:r>
              <a:rPr lang="en-US" sz="2800" b="0" i="0" dirty="0" err="1">
                <a:effectLst/>
                <a:latin typeface="Cambria" panose="02040503050406030204" pitchFamily="18" charset="0"/>
              </a:rPr>
              <a:t>phố</a:t>
            </a:r>
            <a:r>
              <a:rPr lang="en-US" sz="2800" b="0" i="0" dirty="0">
                <a:effectLst/>
                <a:latin typeface="Cambria" panose="02040503050406030204" pitchFamily="18" charset="0"/>
              </a:rPr>
              <a:t> Hà </a:t>
            </a:r>
            <a:r>
              <a:rPr lang="en-US" sz="2800" b="0" i="0" dirty="0" err="1">
                <a:effectLst/>
                <a:latin typeface="Cambria" panose="02040503050406030204" pitchFamily="18" charset="0"/>
              </a:rPr>
              <a:t>Nội</a:t>
            </a:r>
            <a:endParaRPr lang="en-US" sz="2800" dirty="0">
              <a:latin typeface="Cambria" panose="02040503050406030204" pitchFamily="18" charset="0"/>
            </a:endParaRPr>
          </a:p>
        </p:txBody>
      </p:sp>
      <p:pic>
        <p:nvPicPr>
          <p:cNvPr id="1026" name="Picture 2" descr="ban do hanh chinh thanh pho ha noi moi nhat scaled - BẢN ĐỒ HÀNH CHÍNH HÀ NỘI VÀ CÁC QUẬN HUYỆN MỚI NHẤT">
            <a:extLst>
              <a:ext uri="{FF2B5EF4-FFF2-40B4-BE49-F238E27FC236}">
                <a16:creationId xmlns:a16="http://schemas.microsoft.com/office/drawing/2014/main" id="{2A15611F-DC13-FA42-A9E1-EFEBB5745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20" y="627634"/>
            <a:ext cx="4266966" cy="41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68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546</Words>
  <Application>Microsoft Office PowerPoint</Application>
  <PresentationFormat>Widescreen</PresentationFormat>
  <Paragraphs>27</Paragraphs>
  <Slides>10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#9Slide07 HoneyCream</vt:lpstr>
      <vt:lpstr>Arial</vt:lpstr>
      <vt:lpstr>Calibri</vt:lpstr>
      <vt:lpstr>Calibri Light</vt:lpstr>
      <vt:lpstr>Cambria</vt:lpstr>
      <vt:lpstr>SVN-Ready</vt:lpstr>
      <vt:lpstr>Vogue-ExtraBold</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Laptop</cp:lastModifiedBy>
  <cp:revision>9</cp:revision>
  <dcterms:created xsi:type="dcterms:W3CDTF">2023-06-19T10:14:23Z</dcterms:created>
  <dcterms:modified xsi:type="dcterms:W3CDTF">2025-09-20T14:08:10Z</dcterms:modified>
  <cp:version>MNT37</cp:version>
</cp:coreProperties>
</file>