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notesMasterIdLst>
    <p:notesMasterId r:id="rId21"/>
  </p:notesMasterIdLst>
  <p:sldIdLst>
    <p:sldId id="294" r:id="rId2"/>
    <p:sldId id="257" r:id="rId3"/>
    <p:sldId id="262" r:id="rId4"/>
    <p:sldId id="277" r:id="rId5"/>
    <p:sldId id="278" r:id="rId6"/>
    <p:sldId id="279" r:id="rId7"/>
    <p:sldId id="280" r:id="rId8"/>
    <p:sldId id="281" r:id="rId9"/>
    <p:sldId id="263" r:id="rId10"/>
    <p:sldId id="283" r:id="rId11"/>
    <p:sldId id="282" r:id="rId12"/>
    <p:sldId id="284" r:id="rId13"/>
    <p:sldId id="285" r:id="rId14"/>
    <p:sldId id="266" r:id="rId15"/>
    <p:sldId id="267" r:id="rId16"/>
    <p:sldId id="286" r:id="rId17"/>
    <p:sldId id="287" r:id="rId18"/>
    <p:sldId id="264" r:id="rId19"/>
    <p:sldId id="288" r:id="rId20"/>
  </p:sldIdLst>
  <p:sldSz cx="12192000" cy="6858000"/>
  <p:notesSz cx="6858000" cy="9144000"/>
  <p:embeddedFontLst>
    <p:embeddedFont>
      <p:font typeface="#9Slide03 AmpleSoft" panose="020B0604020202020204" charset="0"/>
      <p:regular r:id="rId22"/>
    </p:embeddedFon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Calibri Light" panose="020F0302020204030204" pitchFamily="34" charset="0"/>
      <p:regular r:id="rId27"/>
      <p:italic r:id="rId28"/>
    </p:embeddedFont>
    <p:embeddedFont>
      <p:font typeface="Cambria" panose="02040503050406030204" pitchFamily="18" charset="0"/>
      <p:regular r:id="rId29"/>
      <p:bold r:id="rId30"/>
      <p:italic r:id="rId31"/>
      <p:boldItalic r:id="rId3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E4A1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763" autoAdjust="0"/>
    <p:restoredTop sz="94660"/>
  </p:normalViewPr>
  <p:slideViewPr>
    <p:cSldViewPr snapToGrid="0">
      <p:cViewPr varScale="1">
        <p:scale>
          <a:sx n="69" d="100"/>
          <a:sy n="69" d="100"/>
        </p:scale>
        <p:origin x="82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C33640-CBC1-4094-9859-499AA17154A9}" type="datetimeFigureOut">
              <a:rPr lang="en-US" smtClean="0"/>
              <a:t>9/20/2025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328C9B-B25F-4C5D-A03C-35246BA573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74765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2C6648-606D-4106-BCB9-EDE15F7FFE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91889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2C6648-606D-4106-BCB9-EDE15F7FFE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745294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2C6648-606D-4106-BCB9-EDE15F7FFE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898763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2C6648-606D-4106-BCB9-EDE15F7FFE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45267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2C6648-606D-4106-BCB9-EDE15F7FFE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327276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2C6648-606D-4106-BCB9-EDE15F7FFE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607303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2C6648-606D-4106-BCB9-EDE15F7FFE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781057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2C6648-606D-4106-BCB9-EDE15F7FFE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617741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2C6648-606D-4106-BCB9-EDE15F7FFE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847658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2C6648-606D-4106-BCB9-EDE15F7FFE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089903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2C6648-606D-4106-BCB9-EDE15F7FFE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57777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2C6648-606D-4106-BCB9-EDE15F7FFE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56728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2C6648-606D-4106-BCB9-EDE15F7FFE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07195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2C6648-606D-4106-BCB9-EDE15F7FFE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19540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2C6648-606D-4106-BCB9-EDE15F7FFE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41509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2C6648-606D-4106-BCB9-EDE15F7FFE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05290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2C6648-606D-4106-BCB9-EDE15F7FFE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90554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2C6648-606D-4106-BCB9-EDE15F7FFE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39438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2C6648-606D-4106-BCB9-EDE15F7FFE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55890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273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810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5530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032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533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935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813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588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363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84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5221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9398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7.png"/><Relationship Id="rId4" Type="http://schemas.openxmlformats.org/officeDocument/2006/relationships/image" Target="../media/image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7.png"/><Relationship Id="rId4" Type="http://schemas.openxmlformats.org/officeDocument/2006/relationships/image" Target="../media/image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7.png"/><Relationship Id="rId4" Type="http://schemas.openxmlformats.org/officeDocument/2006/relationships/image" Target="../media/image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7.png"/><Relationship Id="rId4" Type="http://schemas.openxmlformats.org/officeDocument/2006/relationships/image" Target="../media/image2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2.jpe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microsoft.com/office/2007/relationships/hdphoto" Target="../media/hdphoto2.wdp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1.png"/><Relationship Id="rId4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6.png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microsoft.com/office/2007/relationships/hdphoto" Target="../media/hdphoto1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microsoft.com/office/2007/relationships/hdphoto" Target="../media/hdphoto1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microsoft.com/office/2007/relationships/hdphoto" Target="../media/hdphoto1.wd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7.png"/><Relationship Id="rId4" Type="http://schemas.openxmlformats.org/officeDocument/2006/relationships/image" Target="../media/image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圆角矩形 1"/>
          <p:cNvSpPr/>
          <p:nvPr/>
        </p:nvSpPr>
        <p:spPr>
          <a:xfrm>
            <a:off x="1530350" y="295879"/>
            <a:ext cx="10280650" cy="3033713"/>
          </a:xfrm>
          <a:prstGeom prst="roundRect">
            <a:avLst>
              <a:gd name="adj" fmla="val 13107"/>
            </a:avLst>
          </a:prstGeom>
          <a:solidFill>
            <a:schemeClr val="bg1"/>
          </a:solidFill>
          <a:ln>
            <a:noFill/>
          </a:ln>
          <a:effectLst>
            <a:outerShdw blurRad="127000" dist="88900" dir="24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6000" dirty="0">
                <a:solidFill>
                  <a:schemeClr val="accent6">
                    <a:lumMod val="50000"/>
                  </a:schemeClr>
                </a:solidFill>
              </a:rPr>
              <a:t>HS </a:t>
            </a:r>
            <a:r>
              <a:rPr lang="fr-FR" sz="6000" dirty="0" err="1">
                <a:solidFill>
                  <a:schemeClr val="accent6">
                    <a:lumMod val="50000"/>
                  </a:schemeClr>
                </a:solidFill>
              </a:rPr>
              <a:t>lên</a:t>
            </a:r>
            <a:r>
              <a:rPr lang="fr-FR" sz="60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fr-FR" sz="6000" dirty="0" err="1">
                <a:solidFill>
                  <a:schemeClr val="accent6">
                    <a:lumMod val="50000"/>
                  </a:schemeClr>
                </a:solidFill>
              </a:rPr>
              <a:t>miêu</a:t>
            </a:r>
            <a:r>
              <a:rPr lang="fr-FR" sz="60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fr-FR" sz="6000" dirty="0" err="1">
                <a:solidFill>
                  <a:schemeClr val="accent6">
                    <a:lumMod val="50000"/>
                  </a:schemeClr>
                </a:solidFill>
              </a:rPr>
              <a:t>tả</a:t>
            </a:r>
            <a:r>
              <a:rPr lang="fr-FR" sz="60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fr-FR" sz="6000" dirty="0" err="1">
                <a:solidFill>
                  <a:schemeClr val="accent6">
                    <a:lumMod val="50000"/>
                  </a:schemeClr>
                </a:solidFill>
              </a:rPr>
              <a:t>hành</a:t>
            </a:r>
            <a:r>
              <a:rPr lang="fr-FR" sz="60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fr-FR" sz="6000" dirty="0" err="1">
                <a:solidFill>
                  <a:schemeClr val="accent6">
                    <a:lumMod val="50000"/>
                  </a:schemeClr>
                </a:solidFill>
              </a:rPr>
              <a:t>động</a:t>
            </a:r>
            <a:r>
              <a:rPr lang="fr-FR" sz="60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fr-FR" sz="6000" dirty="0" err="1">
                <a:solidFill>
                  <a:schemeClr val="accent6">
                    <a:lumMod val="50000"/>
                  </a:schemeClr>
                </a:solidFill>
              </a:rPr>
              <a:t>về</a:t>
            </a:r>
            <a:r>
              <a:rPr lang="fr-FR" sz="60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fr-FR" sz="6000" dirty="0" err="1">
                <a:solidFill>
                  <a:schemeClr val="accent6">
                    <a:lumMod val="50000"/>
                  </a:schemeClr>
                </a:solidFill>
              </a:rPr>
              <a:t>nghề</a:t>
            </a:r>
            <a:r>
              <a:rPr lang="fr-FR" sz="60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fr-FR" sz="6000" dirty="0" err="1">
                <a:solidFill>
                  <a:schemeClr val="accent6">
                    <a:lumMod val="50000"/>
                  </a:schemeClr>
                </a:solidFill>
              </a:rPr>
              <a:t>nghiệp</a:t>
            </a:r>
            <a:r>
              <a:rPr lang="fr-FR" sz="6000" dirty="0">
                <a:solidFill>
                  <a:schemeClr val="accent6">
                    <a:lumMod val="50000"/>
                  </a:schemeClr>
                </a:solidFill>
              </a:rPr>
              <a:t>. HS </a:t>
            </a:r>
            <a:r>
              <a:rPr lang="fr-FR" sz="6000" dirty="0" err="1">
                <a:solidFill>
                  <a:schemeClr val="accent6">
                    <a:lumMod val="50000"/>
                  </a:schemeClr>
                </a:solidFill>
              </a:rPr>
              <a:t>cả</a:t>
            </a:r>
            <a:r>
              <a:rPr lang="fr-FR" sz="60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fr-FR" sz="6000" dirty="0" err="1">
                <a:solidFill>
                  <a:schemeClr val="accent6">
                    <a:lumMod val="50000"/>
                  </a:schemeClr>
                </a:solidFill>
              </a:rPr>
              <a:t>lớp</a:t>
            </a:r>
            <a:r>
              <a:rPr lang="fr-FR" sz="60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fr-FR" sz="6000" dirty="0" err="1">
                <a:solidFill>
                  <a:schemeClr val="accent6">
                    <a:lumMod val="50000"/>
                  </a:schemeClr>
                </a:solidFill>
              </a:rPr>
              <a:t>đoán</a:t>
            </a:r>
            <a:r>
              <a:rPr lang="fr-FR" sz="60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fr-FR" sz="6000" dirty="0" err="1">
                <a:solidFill>
                  <a:schemeClr val="accent6">
                    <a:lumMod val="50000"/>
                  </a:schemeClr>
                </a:solidFill>
              </a:rPr>
              <a:t>tên</a:t>
            </a:r>
            <a:r>
              <a:rPr lang="fr-FR" sz="60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fr-FR" sz="6000" dirty="0" err="1">
                <a:solidFill>
                  <a:schemeClr val="accent6">
                    <a:lumMod val="50000"/>
                  </a:schemeClr>
                </a:solidFill>
              </a:rPr>
              <a:t>nghề</a:t>
            </a:r>
            <a:r>
              <a:rPr lang="fr-FR" sz="60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fr-FR" sz="6000" dirty="0" err="1">
                <a:solidFill>
                  <a:schemeClr val="accent6">
                    <a:lumMod val="50000"/>
                  </a:schemeClr>
                </a:solidFill>
              </a:rPr>
              <a:t>nghiệp</a:t>
            </a:r>
            <a:r>
              <a:rPr lang="fr-FR" sz="6000" dirty="0">
                <a:solidFill>
                  <a:schemeClr val="accent6">
                    <a:lumMod val="50000"/>
                  </a:schemeClr>
                </a:solidFill>
              </a:rPr>
              <a:t>. </a:t>
            </a:r>
            <a:endParaRPr lang="en-US" sz="6000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0534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0" name="圆角矩形 1"/>
          <p:cNvSpPr/>
          <p:nvPr/>
        </p:nvSpPr>
        <p:spPr>
          <a:xfrm>
            <a:off x="501650" y="164510"/>
            <a:ext cx="11188700" cy="6372225"/>
          </a:xfrm>
          <a:prstGeom prst="roundRect">
            <a:avLst>
              <a:gd name="adj" fmla="val 13107"/>
            </a:avLst>
          </a:prstGeom>
          <a:solidFill>
            <a:schemeClr val="bg1"/>
          </a:solidFill>
          <a:ln>
            <a:noFill/>
          </a:ln>
          <a:effectLst>
            <a:outerShdw blurRad="127000" dist="88900" dir="24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2316015" y="80187"/>
            <a:ext cx="8154938" cy="2573928"/>
            <a:chOff x="2183009" y="350063"/>
            <a:chExt cx="8154938" cy="2573928"/>
          </a:xfrm>
        </p:grpSpPr>
        <p:grpSp>
          <p:nvGrpSpPr>
            <p:cNvPr id="27" name="Group 26"/>
            <p:cNvGrpSpPr/>
            <p:nvPr/>
          </p:nvGrpSpPr>
          <p:grpSpPr>
            <a:xfrm>
              <a:off x="2322027" y="658245"/>
              <a:ext cx="7876902" cy="2265746"/>
              <a:chOff x="2116184" y="1499991"/>
              <a:chExt cx="7876902" cy="2265746"/>
            </a:xfrm>
          </p:grpSpPr>
          <p:sp>
            <p:nvSpPr>
              <p:cNvPr id="28" name="Rounded Rectangle 27"/>
              <p:cNvSpPr/>
              <p:nvPr/>
            </p:nvSpPr>
            <p:spPr>
              <a:xfrm>
                <a:off x="2116184" y="1499991"/>
                <a:ext cx="7876902" cy="2187932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rgbClr val="FF6699"/>
                </a:solidFill>
                <a:prstDash val="dash"/>
              </a:ln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2434937" y="2011411"/>
                <a:ext cx="7344000" cy="17543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6699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Việc</a:t>
                </a:r>
                <a:r>
                  <a:rPr kumimoji="0" lang="vi-VN" sz="3600" b="1" i="0" u="none" strike="noStrike" kern="1200" cap="none" spc="0" normalizeH="0" noProof="0" dirty="0">
                    <a:ln>
                      <a:noFill/>
                    </a:ln>
                    <a:solidFill>
                      <a:srgbClr val="FF6699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làm của bạn nào dưới đây thể hiện hoặc không thể hiện sự biết ơn của người lao động? Vì sao?</a:t>
                </a:r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669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p:grpSp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96400" l="0" r="97899">
                          <a14:foregroundMark x1="6303" y1="57600" x2="17227" y2="656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04546" y="350063"/>
              <a:ext cx="1133401" cy="1190548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183009" y="350063"/>
              <a:ext cx="1055124" cy="1009514"/>
            </a:xfrm>
            <a:prstGeom prst="rect">
              <a:avLst/>
            </a:prstGeom>
          </p:spPr>
        </p:pic>
      </p:grpSp>
      <p:pic>
        <p:nvPicPr>
          <p:cNvPr id="34" name="Picture 3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64142" y="4574321"/>
            <a:ext cx="2346819" cy="224537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932688" y="2966354"/>
            <a:ext cx="1047228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800" dirty="0">
                <a:latin typeface="+mj-lt"/>
              </a:rPr>
              <a:t>b) Châu muốn sau này lớn lên sẽ trở thành một người giáo viên như bố mình.</a:t>
            </a:r>
            <a:endParaRPr lang="en-US" sz="4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895121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0" name="圆角矩形 1"/>
          <p:cNvSpPr/>
          <p:nvPr/>
        </p:nvSpPr>
        <p:spPr>
          <a:xfrm>
            <a:off x="501650" y="164510"/>
            <a:ext cx="11188700" cy="6372225"/>
          </a:xfrm>
          <a:prstGeom prst="roundRect">
            <a:avLst>
              <a:gd name="adj" fmla="val 13107"/>
            </a:avLst>
          </a:prstGeom>
          <a:solidFill>
            <a:schemeClr val="bg1"/>
          </a:solidFill>
          <a:ln>
            <a:noFill/>
          </a:ln>
          <a:effectLst>
            <a:outerShdw blurRad="127000" dist="88900" dir="24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2316015" y="80187"/>
            <a:ext cx="8154938" cy="2573928"/>
            <a:chOff x="2183009" y="350063"/>
            <a:chExt cx="8154938" cy="2573928"/>
          </a:xfrm>
        </p:grpSpPr>
        <p:grpSp>
          <p:nvGrpSpPr>
            <p:cNvPr id="27" name="Group 26"/>
            <p:cNvGrpSpPr/>
            <p:nvPr/>
          </p:nvGrpSpPr>
          <p:grpSpPr>
            <a:xfrm>
              <a:off x="2322027" y="658245"/>
              <a:ext cx="7876902" cy="2265746"/>
              <a:chOff x="2116184" y="1499991"/>
              <a:chExt cx="7876902" cy="2265746"/>
            </a:xfrm>
          </p:grpSpPr>
          <p:sp>
            <p:nvSpPr>
              <p:cNvPr id="28" name="Rounded Rectangle 27"/>
              <p:cNvSpPr/>
              <p:nvPr/>
            </p:nvSpPr>
            <p:spPr>
              <a:xfrm>
                <a:off x="2116184" y="1499991"/>
                <a:ext cx="7876902" cy="2187932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rgbClr val="FF6699"/>
                </a:solidFill>
                <a:prstDash val="dash"/>
              </a:ln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2434937" y="2011411"/>
                <a:ext cx="7344000" cy="17543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6699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Việc</a:t>
                </a:r>
                <a:r>
                  <a:rPr kumimoji="0" lang="vi-VN" sz="3600" b="1" i="0" u="none" strike="noStrike" kern="1200" cap="none" spc="0" normalizeH="0" noProof="0" dirty="0">
                    <a:ln>
                      <a:noFill/>
                    </a:ln>
                    <a:solidFill>
                      <a:srgbClr val="FF6699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làm của bạn nào dưới đây thể hiện hoặc không thể hiện sự biết ơn của người lao động? Vì sao?</a:t>
                </a:r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669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p:grpSp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96400" l="0" r="97899">
                          <a14:foregroundMark x1="6303" y1="57600" x2="17227" y2="656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04546" y="350063"/>
              <a:ext cx="1133401" cy="1190548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183009" y="350063"/>
              <a:ext cx="1055124" cy="1009514"/>
            </a:xfrm>
            <a:prstGeom prst="rect">
              <a:avLst/>
            </a:prstGeom>
          </p:spPr>
        </p:pic>
      </p:grpSp>
      <p:pic>
        <p:nvPicPr>
          <p:cNvPr id="34" name="Picture 3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40474" y="4574321"/>
            <a:ext cx="2077312" cy="198751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665171" y="3087721"/>
            <a:ext cx="917287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800" dirty="0">
                <a:latin typeface="+mj-lt"/>
              </a:rPr>
              <a:t>c) Thanh lấy cốc nước mời chú thợ điện và cảm ơn chú đã sửa điện cho nhà mình.</a:t>
            </a:r>
            <a:endParaRPr lang="en-US" sz="4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421865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0" name="圆角矩形 1"/>
          <p:cNvSpPr/>
          <p:nvPr/>
        </p:nvSpPr>
        <p:spPr>
          <a:xfrm>
            <a:off x="501650" y="164510"/>
            <a:ext cx="11188700" cy="6372225"/>
          </a:xfrm>
          <a:prstGeom prst="roundRect">
            <a:avLst>
              <a:gd name="adj" fmla="val 13107"/>
            </a:avLst>
          </a:prstGeom>
          <a:solidFill>
            <a:schemeClr val="bg1"/>
          </a:solidFill>
          <a:ln>
            <a:noFill/>
          </a:ln>
          <a:effectLst>
            <a:outerShdw blurRad="127000" dist="88900" dir="24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2316015" y="80187"/>
            <a:ext cx="8154938" cy="2573928"/>
            <a:chOff x="2183009" y="350063"/>
            <a:chExt cx="8154938" cy="2573928"/>
          </a:xfrm>
        </p:grpSpPr>
        <p:grpSp>
          <p:nvGrpSpPr>
            <p:cNvPr id="27" name="Group 26"/>
            <p:cNvGrpSpPr/>
            <p:nvPr/>
          </p:nvGrpSpPr>
          <p:grpSpPr>
            <a:xfrm>
              <a:off x="2322027" y="658245"/>
              <a:ext cx="7876902" cy="2265746"/>
              <a:chOff x="2116184" y="1499991"/>
              <a:chExt cx="7876902" cy="2265746"/>
            </a:xfrm>
          </p:grpSpPr>
          <p:sp>
            <p:nvSpPr>
              <p:cNvPr id="28" name="Rounded Rectangle 27"/>
              <p:cNvSpPr/>
              <p:nvPr/>
            </p:nvSpPr>
            <p:spPr>
              <a:xfrm>
                <a:off x="2116184" y="1499991"/>
                <a:ext cx="7876902" cy="2187932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rgbClr val="FF6699"/>
                </a:solidFill>
                <a:prstDash val="dash"/>
              </a:ln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2434937" y="2011411"/>
                <a:ext cx="7344000" cy="17543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6699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Việc</a:t>
                </a:r>
                <a:r>
                  <a:rPr kumimoji="0" lang="vi-VN" sz="3600" b="1" i="0" u="none" strike="noStrike" kern="1200" cap="none" spc="0" normalizeH="0" noProof="0" dirty="0">
                    <a:ln>
                      <a:noFill/>
                    </a:ln>
                    <a:solidFill>
                      <a:srgbClr val="FF6699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làm của bạn nào dưới đây thể hiện hoặc không thể hiện sự biết ơn của người lao động? Vì sao?</a:t>
                </a:r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669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p:grpSp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96400" l="0" r="97899">
                          <a14:foregroundMark x1="6303" y1="57600" x2="17227" y2="656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04546" y="350063"/>
              <a:ext cx="1133401" cy="1190548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183009" y="350063"/>
              <a:ext cx="1055124" cy="1009514"/>
            </a:xfrm>
            <a:prstGeom prst="rect">
              <a:avLst/>
            </a:prstGeom>
          </p:spPr>
        </p:pic>
      </p:grpSp>
      <p:pic>
        <p:nvPicPr>
          <p:cNvPr id="34" name="Picture 3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98672" y="3974540"/>
            <a:ext cx="2945220" cy="281790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665171" y="3087721"/>
            <a:ext cx="91728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800" dirty="0">
                <a:latin typeface="+mj-lt"/>
              </a:rPr>
              <a:t>d) Chi yêu quý bác giúp việc như người nhà.</a:t>
            </a:r>
            <a:endParaRPr lang="en-US" sz="4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532778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0" name="圆角矩形 1"/>
          <p:cNvSpPr/>
          <p:nvPr/>
        </p:nvSpPr>
        <p:spPr>
          <a:xfrm>
            <a:off x="501650" y="164510"/>
            <a:ext cx="11188700" cy="6372225"/>
          </a:xfrm>
          <a:prstGeom prst="roundRect">
            <a:avLst>
              <a:gd name="adj" fmla="val 13107"/>
            </a:avLst>
          </a:prstGeom>
          <a:solidFill>
            <a:schemeClr val="bg1"/>
          </a:solidFill>
          <a:ln>
            <a:noFill/>
          </a:ln>
          <a:effectLst>
            <a:outerShdw blurRad="127000" dist="88900" dir="24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2316015" y="80187"/>
            <a:ext cx="8154938" cy="2573928"/>
            <a:chOff x="2183009" y="350063"/>
            <a:chExt cx="8154938" cy="2573928"/>
          </a:xfrm>
        </p:grpSpPr>
        <p:grpSp>
          <p:nvGrpSpPr>
            <p:cNvPr id="27" name="Group 26"/>
            <p:cNvGrpSpPr/>
            <p:nvPr/>
          </p:nvGrpSpPr>
          <p:grpSpPr>
            <a:xfrm>
              <a:off x="2322027" y="658245"/>
              <a:ext cx="7876902" cy="2265746"/>
              <a:chOff x="2116184" y="1499991"/>
              <a:chExt cx="7876902" cy="2265746"/>
            </a:xfrm>
          </p:grpSpPr>
          <p:sp>
            <p:nvSpPr>
              <p:cNvPr id="28" name="Rounded Rectangle 27"/>
              <p:cNvSpPr/>
              <p:nvPr/>
            </p:nvSpPr>
            <p:spPr>
              <a:xfrm>
                <a:off x="2116184" y="1499991"/>
                <a:ext cx="7876902" cy="2187932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rgbClr val="FF6699"/>
                </a:solidFill>
                <a:prstDash val="dash"/>
              </a:ln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2434937" y="2011411"/>
                <a:ext cx="7344000" cy="17543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6699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Việc</a:t>
                </a:r>
                <a:r>
                  <a:rPr kumimoji="0" lang="vi-VN" sz="3600" b="1" i="0" u="none" strike="noStrike" kern="1200" cap="none" spc="0" normalizeH="0" noProof="0" dirty="0">
                    <a:ln>
                      <a:noFill/>
                    </a:ln>
                    <a:solidFill>
                      <a:srgbClr val="FF6699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làm của bạn nào dưới đây thể hiện hoặc không thể hiện sự biết ơn của người lao động? Vì sao?</a:t>
                </a:r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669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p:grpSp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96400" l="0" r="97899">
                          <a14:foregroundMark x1="6303" y1="57600" x2="17227" y2="656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04546" y="350063"/>
              <a:ext cx="1133401" cy="1190548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183009" y="350063"/>
              <a:ext cx="1055124" cy="1009514"/>
            </a:xfrm>
            <a:prstGeom prst="rect">
              <a:avLst/>
            </a:prstGeom>
          </p:spPr>
        </p:pic>
      </p:grpSp>
      <p:pic>
        <p:nvPicPr>
          <p:cNvPr id="35" name="Picture 3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6400" l="0" r="97899">
                        <a14:foregroundMark x1="6303" y1="57600" x2="17227" y2="65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9784" y="4393287"/>
            <a:ext cx="2308002" cy="242437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665171" y="3087721"/>
            <a:ext cx="91728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800" dirty="0">
                <a:latin typeface="+mj-lt"/>
              </a:rPr>
              <a:t>e) Bảo nhận hàng xong đi vào nhà ngay mà không chào chú giao hàng.</a:t>
            </a:r>
            <a:endParaRPr lang="en-US" sz="4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265063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圆角矩形 1"/>
          <p:cNvSpPr/>
          <p:nvPr/>
        </p:nvSpPr>
        <p:spPr>
          <a:xfrm>
            <a:off x="666750" y="485775"/>
            <a:ext cx="10877550" cy="5886450"/>
          </a:xfrm>
          <a:prstGeom prst="roundRect">
            <a:avLst>
              <a:gd name="adj" fmla="val 13107"/>
            </a:avLst>
          </a:prstGeom>
          <a:solidFill>
            <a:schemeClr val="bg1"/>
          </a:solidFill>
          <a:ln>
            <a:noFill/>
          </a:ln>
          <a:effectLst>
            <a:outerShdw blurRad="127000" dist="88900" dir="24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29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5279" y="3809601"/>
            <a:ext cx="2949776" cy="294977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91856" y="3645260"/>
            <a:ext cx="6864724" cy="3114117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096000" y="4102388"/>
            <a:ext cx="326563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Thảo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luận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nhóm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4: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860571" y="4497008"/>
            <a:ext cx="409718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-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Em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đưa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ra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khuyên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gì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</a:p>
        </p:txBody>
      </p:sp>
      <p:sp>
        <p:nvSpPr>
          <p:cNvPr id="15" name="Rectangle 14"/>
          <p:cNvSpPr/>
          <p:nvPr/>
        </p:nvSpPr>
        <p:spPr>
          <a:xfrm>
            <a:off x="5222221" y="5338275"/>
            <a:ext cx="599060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-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Vì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sao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em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đưa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ra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khuyên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/>
          <a:srcRect l="16454" t="27635" r="35142" b="29433"/>
          <a:stretch/>
        </p:blipFill>
        <p:spPr>
          <a:xfrm>
            <a:off x="889965" y="1146973"/>
            <a:ext cx="4936794" cy="246297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7"/>
          <a:srcRect l="13475" t="16289" r="43546" b="22246"/>
          <a:stretch/>
        </p:blipFill>
        <p:spPr>
          <a:xfrm>
            <a:off x="6105524" y="1328251"/>
            <a:ext cx="4702175" cy="231700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8"/>
          <a:srcRect l="36029" t="16667" r="21843" b="27352"/>
          <a:stretch/>
        </p:blipFill>
        <p:spPr>
          <a:xfrm>
            <a:off x="972073" y="3615032"/>
            <a:ext cx="3513548" cy="262628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070100" y="570449"/>
            <a:ext cx="98933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rgbClr val="C00000"/>
                </a:solidFill>
                <a:latin typeface="#9Slide03 AmpleSoft" panose="02000000000000000000" pitchFamily="2" charset="0"/>
              </a:rPr>
              <a:t>Bài 3: Xử lí tình huống</a:t>
            </a:r>
            <a:endParaRPr lang="en-US" sz="3600" b="1" dirty="0">
              <a:solidFill>
                <a:srgbClr val="C00000"/>
              </a:solidFill>
              <a:latin typeface="#9Slide03 AmpleSoft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1828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圆角矩形 1"/>
          <p:cNvSpPr/>
          <p:nvPr/>
        </p:nvSpPr>
        <p:spPr>
          <a:xfrm>
            <a:off x="666750" y="485775"/>
            <a:ext cx="10877550" cy="5886450"/>
          </a:xfrm>
          <a:prstGeom prst="roundRect">
            <a:avLst>
              <a:gd name="adj" fmla="val 13107"/>
            </a:avLst>
          </a:prstGeom>
          <a:solidFill>
            <a:schemeClr val="bg1"/>
          </a:solidFill>
          <a:ln>
            <a:noFill/>
          </a:ln>
          <a:effectLst>
            <a:outerShdw blurRad="127000" dist="88900" dir="24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8" name="Group 7"/>
          <p:cNvGrpSpPr/>
          <p:nvPr/>
        </p:nvGrpSpPr>
        <p:grpSpPr>
          <a:xfrm flipH="1">
            <a:off x="2781300" y="-1697534"/>
            <a:ext cx="11049000" cy="10646007"/>
            <a:chOff x="-481791" y="-417788"/>
            <a:chExt cx="9805902" cy="6641462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481791" y="-417788"/>
              <a:ext cx="9805902" cy="6641462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1643366" y="1625992"/>
              <a:ext cx="4810988" cy="16896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Nếu</a:t>
              </a:r>
              <a:r>
                <a:rPr kumimoji="0" lang="vi-VN" sz="34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là Phương, em sẽ thuyết phục Khánh qua nhặt đồ giúp bác. </a:t>
              </a:r>
              <a:r>
                <a:rPr lang="vi-VN" sz="34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Nếu bạn còn e ngại, em sẽ chạy đến giúp bác trước.</a:t>
              </a:r>
              <a:endPara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429" b="97321" l="3056" r="94167">
                        <a14:foregroundMark x1="37778" y1="25357" x2="41667" y2="30714"/>
                        <a14:foregroundMark x1="58889" y1="26429" x2="65278" y2="30000"/>
                        <a14:foregroundMark x1="44167" y1="36071" x2="44444" y2="39464"/>
                        <a14:foregroundMark x1="66944" y1="85000" x2="68056" y2="95000"/>
                        <a14:foregroundMark x1="14444" y1="69286" x2="20000" y2="70536"/>
                        <a14:foregroundMark x1="13611" y1="69107" x2="17222" y2="68036"/>
                        <a14:foregroundMark x1="12222" y1="67321" x2="15833" y2="67857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563128" y="3625470"/>
            <a:ext cx="2181592" cy="339358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/>
          <a:srcRect l="16454" t="27635" r="35142" b="29433"/>
          <a:stretch/>
        </p:blipFill>
        <p:spPr>
          <a:xfrm rot="21399662">
            <a:off x="483315" y="383990"/>
            <a:ext cx="4936794" cy="3135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204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圆角矩形 1"/>
          <p:cNvSpPr/>
          <p:nvPr/>
        </p:nvSpPr>
        <p:spPr>
          <a:xfrm>
            <a:off x="666750" y="485775"/>
            <a:ext cx="10877550" cy="5886450"/>
          </a:xfrm>
          <a:prstGeom prst="roundRect">
            <a:avLst>
              <a:gd name="adj" fmla="val 13107"/>
            </a:avLst>
          </a:prstGeom>
          <a:solidFill>
            <a:schemeClr val="bg1"/>
          </a:solidFill>
          <a:ln>
            <a:noFill/>
          </a:ln>
          <a:effectLst>
            <a:outerShdw blurRad="127000" dist="88900" dir="24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2578100" y="-1894005"/>
            <a:ext cx="11049000" cy="10646007"/>
            <a:chOff x="-1203145" y="-773253"/>
            <a:chExt cx="9805902" cy="6641462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-1203145" y="-773253"/>
              <a:ext cx="9805902" cy="6641462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1809439" y="1309635"/>
              <a:ext cx="4810988" cy="16896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Nếu</a:t>
              </a:r>
              <a:r>
                <a:rPr kumimoji="0" lang="vi-VN" sz="34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là Mai, em sẽ nhẹ nhàng giải thích cho bạn thấy nghề nghiệp nào cũng quan trọng như nhau.</a:t>
              </a:r>
              <a:endPara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/>
          <a:srcRect l="13475" t="16289" r="43546" b="22246"/>
          <a:stretch/>
        </p:blipFill>
        <p:spPr>
          <a:xfrm rot="21367917">
            <a:off x="227013" y="498499"/>
            <a:ext cx="4702175" cy="319485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429" b="97321" l="3056" r="94167">
                        <a14:foregroundMark x1="37778" y1="25357" x2="41667" y2="30714"/>
                        <a14:foregroundMark x1="58889" y1="26429" x2="65278" y2="30000"/>
                        <a14:foregroundMark x1="44167" y1="36071" x2="44444" y2="39464"/>
                        <a14:foregroundMark x1="66944" y1="85000" x2="68056" y2="95000"/>
                        <a14:foregroundMark x1="14444" y1="69286" x2="20000" y2="70536"/>
                        <a14:foregroundMark x1="13611" y1="69107" x2="17222" y2="68036"/>
                        <a14:foregroundMark x1="12222" y1="67321" x2="15833" y2="67857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0446" y="3095898"/>
            <a:ext cx="2574636" cy="4004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322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圆角矩形 1"/>
          <p:cNvSpPr/>
          <p:nvPr/>
        </p:nvSpPr>
        <p:spPr>
          <a:xfrm>
            <a:off x="666750" y="485775"/>
            <a:ext cx="10877550" cy="5886450"/>
          </a:xfrm>
          <a:prstGeom prst="roundRect">
            <a:avLst>
              <a:gd name="adj" fmla="val 13107"/>
            </a:avLst>
          </a:prstGeom>
          <a:solidFill>
            <a:schemeClr val="bg1"/>
          </a:solidFill>
          <a:ln>
            <a:noFill/>
          </a:ln>
          <a:effectLst>
            <a:outerShdw blurRad="127000" dist="88900" dir="24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3390900" y="-1324208"/>
            <a:ext cx="11049000" cy="10646007"/>
            <a:chOff x="-481791" y="-417788"/>
            <a:chExt cx="9805902" cy="6641462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481791" y="-417788"/>
              <a:ext cx="9805902" cy="6641462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1688836" y="1800294"/>
              <a:ext cx="4810988" cy="13632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Nếu</a:t>
              </a:r>
              <a:r>
                <a:rPr kumimoji="0" lang="vi-VN" sz="34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là Nhung, em sẽ mang các loại rau củ đó sang biếu cho các cô chú hàng xóm.</a:t>
              </a:r>
              <a:endPara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429" b="97321" l="3056" r="94167">
                        <a14:foregroundMark x1="37778" y1="25357" x2="41667" y2="30714"/>
                        <a14:foregroundMark x1="58889" y1="26429" x2="65278" y2="30000"/>
                        <a14:foregroundMark x1="44167" y1="36071" x2="44444" y2="39464"/>
                        <a14:foregroundMark x1="66944" y1="85000" x2="68056" y2="95000"/>
                        <a14:foregroundMark x1="14444" y1="69286" x2="20000" y2="70536"/>
                        <a14:foregroundMark x1="13611" y1="69107" x2="17222" y2="68036"/>
                        <a14:foregroundMark x1="12222" y1="67321" x2="15833" y2="67857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7352" y="3095898"/>
            <a:ext cx="2574636" cy="400499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/>
          <a:srcRect l="36029" t="16667" r="21843" b="27352"/>
          <a:stretch/>
        </p:blipFill>
        <p:spPr>
          <a:xfrm>
            <a:off x="1074634" y="789438"/>
            <a:ext cx="3513548" cy="2626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424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圆角矩形 1"/>
          <p:cNvSpPr/>
          <p:nvPr/>
        </p:nvSpPr>
        <p:spPr>
          <a:xfrm>
            <a:off x="666750" y="485775"/>
            <a:ext cx="10877550" cy="5886450"/>
          </a:xfrm>
          <a:prstGeom prst="roundRect">
            <a:avLst>
              <a:gd name="adj" fmla="val 13107"/>
            </a:avLst>
          </a:prstGeom>
          <a:solidFill>
            <a:schemeClr val="bg1"/>
          </a:solidFill>
          <a:ln>
            <a:noFill/>
          </a:ln>
          <a:effectLst>
            <a:outerShdw blurRad="127000" dist="88900" dir="24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952500" y="1718762"/>
            <a:ext cx="5153025" cy="1811838"/>
            <a:chOff x="796835" y="4754879"/>
            <a:chExt cx="2604182" cy="1343727"/>
          </a:xfrm>
        </p:grpSpPr>
        <p:grpSp>
          <p:nvGrpSpPr>
            <p:cNvPr id="15" name="Group 14"/>
            <p:cNvGrpSpPr/>
            <p:nvPr/>
          </p:nvGrpSpPr>
          <p:grpSpPr>
            <a:xfrm>
              <a:off x="796835" y="4754879"/>
              <a:ext cx="2604182" cy="1343727"/>
              <a:chOff x="796835" y="4754880"/>
              <a:chExt cx="2604182" cy="653793"/>
            </a:xfrm>
          </p:grpSpPr>
          <p:sp>
            <p:nvSpPr>
              <p:cNvPr id="17" name="Rectangle 16"/>
              <p:cNvSpPr/>
              <p:nvPr/>
            </p:nvSpPr>
            <p:spPr>
              <a:xfrm>
                <a:off x="796835" y="4754880"/>
                <a:ext cx="2569667" cy="640080"/>
              </a:xfrm>
              <a:prstGeom prst="rect">
                <a:avLst/>
              </a:prstGeom>
              <a:solidFill>
                <a:srgbClr val="00CC00"/>
              </a:solidFill>
              <a:ln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831350" y="4768593"/>
                <a:ext cx="2569667" cy="64008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6" name="TextBox 15"/>
            <p:cNvSpPr txBox="1"/>
            <p:nvPr/>
          </p:nvSpPr>
          <p:spPr>
            <a:xfrm>
              <a:off x="848608" y="4754879"/>
              <a:ext cx="2535152" cy="6829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800" b="1" i="1" u="none" strike="noStrike" kern="1200" cap="none" spc="0" normalizeH="0" baseline="0" noProof="0" dirty="0">
                  <a:ln>
                    <a:noFill/>
                  </a:ln>
                  <a:solidFill>
                    <a:srgbClr val="00CC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Huy giẫm</a:t>
              </a:r>
              <a:r>
                <a:rPr kumimoji="0" lang="vi-VN" sz="3800" b="1" i="1" u="none" strike="noStrike" kern="1200" cap="none" spc="0" normalizeH="0" noProof="0" dirty="0">
                  <a:ln>
                    <a:noFill/>
                  </a:ln>
                  <a:solidFill>
                    <a:srgbClr val="00CC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chân bẩn lên hành lang mà bác lao công vừa lau sạch.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78" b="18984"/>
          <a:stretch/>
        </p:blipFill>
        <p:spPr>
          <a:xfrm>
            <a:off x="-204223" y="353463"/>
            <a:ext cx="4040199" cy="175495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/>
          <a:srcRect l="18767" t="1" b="7001"/>
          <a:stretch/>
        </p:blipFill>
        <p:spPr>
          <a:xfrm>
            <a:off x="3347048" y="685233"/>
            <a:ext cx="8265549" cy="71437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/>
          <a:srcRect l="38055" t="17407" r="23751" b="43086"/>
          <a:stretch/>
        </p:blipFill>
        <p:spPr>
          <a:xfrm>
            <a:off x="6033099" y="1487619"/>
            <a:ext cx="5579498" cy="24106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19" name="Group 18"/>
          <p:cNvGrpSpPr/>
          <p:nvPr/>
        </p:nvGrpSpPr>
        <p:grpSpPr>
          <a:xfrm>
            <a:off x="860425" y="3949992"/>
            <a:ext cx="10490200" cy="2576921"/>
            <a:chOff x="4331974" y="1534802"/>
            <a:chExt cx="6859901" cy="938823"/>
          </a:xfrm>
        </p:grpSpPr>
        <p:sp>
          <p:nvSpPr>
            <p:cNvPr id="20" name="Rounded Rectangle 19"/>
            <p:cNvSpPr/>
            <p:nvPr/>
          </p:nvSpPr>
          <p:spPr>
            <a:xfrm>
              <a:off x="4331974" y="1554820"/>
              <a:ext cx="6859901" cy="918805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7030A0"/>
              </a:solidFill>
              <a:prstDash val="sysDash"/>
            </a:ln>
            <a:effectLst>
              <a:glow rad="139700">
                <a:srgbClr val="7030A0">
                  <a:alpha val="40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4338303" y="1534802"/>
              <a:ext cx="6829013" cy="9306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Em sẽ</a:t>
              </a:r>
              <a:r>
                <a:rPr kumimoji="0" lang="vi-VN" sz="32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3200" b="1" noProof="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huyên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Huy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không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nên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làm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như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vậy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vì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đó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hành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động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không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tôn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trọng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thành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quả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người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lao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động</a:t>
              </a:r>
              <a:r>
                <a:rPr lang="vi-VN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ần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sau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Huy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nên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chờ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sàn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nhà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khô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rồi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hãy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bước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vào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hoặc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chọn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đi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lối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khác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không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giẫm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chân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bẩn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lên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hành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lang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đã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được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lau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sạch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15041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圆角矩形 1"/>
          <p:cNvSpPr/>
          <p:nvPr/>
        </p:nvSpPr>
        <p:spPr>
          <a:xfrm>
            <a:off x="575310" y="439916"/>
            <a:ext cx="10877550" cy="5886450"/>
          </a:xfrm>
          <a:prstGeom prst="roundRect">
            <a:avLst>
              <a:gd name="adj" fmla="val 13107"/>
            </a:avLst>
          </a:prstGeom>
          <a:solidFill>
            <a:schemeClr val="bg1"/>
          </a:solidFill>
          <a:ln>
            <a:noFill/>
          </a:ln>
          <a:effectLst>
            <a:outerShdw blurRad="127000" dist="88900" dir="24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952500" y="1718761"/>
            <a:ext cx="5996940" cy="2246769"/>
            <a:chOff x="796835" y="4754879"/>
            <a:chExt cx="2604182" cy="1666288"/>
          </a:xfrm>
        </p:grpSpPr>
        <p:grpSp>
          <p:nvGrpSpPr>
            <p:cNvPr id="15" name="Group 14"/>
            <p:cNvGrpSpPr/>
            <p:nvPr/>
          </p:nvGrpSpPr>
          <p:grpSpPr>
            <a:xfrm>
              <a:off x="796835" y="4754879"/>
              <a:ext cx="2604182" cy="1343727"/>
              <a:chOff x="796835" y="4754880"/>
              <a:chExt cx="2604182" cy="653793"/>
            </a:xfrm>
          </p:grpSpPr>
          <p:sp>
            <p:nvSpPr>
              <p:cNvPr id="17" name="Rectangle 16"/>
              <p:cNvSpPr/>
              <p:nvPr/>
            </p:nvSpPr>
            <p:spPr>
              <a:xfrm>
                <a:off x="796835" y="4754880"/>
                <a:ext cx="2569667" cy="640080"/>
              </a:xfrm>
              <a:prstGeom prst="rect">
                <a:avLst/>
              </a:prstGeom>
              <a:solidFill>
                <a:srgbClr val="00CC00"/>
              </a:solidFill>
              <a:ln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831350" y="4768593"/>
                <a:ext cx="2569667" cy="64008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6" name="TextBox 15"/>
            <p:cNvSpPr txBox="1"/>
            <p:nvPr/>
          </p:nvSpPr>
          <p:spPr>
            <a:xfrm>
              <a:off x="848608" y="4754879"/>
              <a:ext cx="2535152" cy="16662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1" u="none" strike="noStrike" kern="1200" cap="none" spc="0" normalizeH="0" baseline="0" noProof="0" dirty="0">
                  <a:ln>
                    <a:noFill/>
                  </a:ln>
                  <a:solidFill>
                    <a:srgbClr val="00CC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Tổng</a:t>
              </a:r>
              <a:r>
                <a:rPr kumimoji="0" lang="vi-VN" sz="2800" b="1" i="1" u="none" strike="noStrike" kern="1200" cap="none" spc="0" normalizeH="0" noProof="0" dirty="0">
                  <a:ln>
                    <a:noFill/>
                  </a:ln>
                  <a:solidFill>
                    <a:srgbClr val="00CC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kết năm học, cả lớp được đi ăn liên hoan tại nhà hàng tự chọn. Một số bạn lấy rất nhiều đồ ăn mà không ăn hết.</a:t>
              </a:r>
              <a:endPara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78" b="18984"/>
          <a:stretch/>
        </p:blipFill>
        <p:spPr>
          <a:xfrm>
            <a:off x="-273421" y="-69701"/>
            <a:ext cx="2862744" cy="124350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/>
          <a:srcRect l="18767" t="1" b="7001"/>
          <a:stretch/>
        </p:blipFill>
        <p:spPr>
          <a:xfrm>
            <a:off x="2589323" y="510750"/>
            <a:ext cx="8265549" cy="714379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768985" y="4938141"/>
            <a:ext cx="10490200" cy="2555912"/>
            <a:chOff x="4331974" y="1534802"/>
            <a:chExt cx="6859901" cy="1359722"/>
          </a:xfrm>
        </p:grpSpPr>
        <p:sp>
          <p:nvSpPr>
            <p:cNvPr id="20" name="Rounded Rectangle 19"/>
            <p:cNvSpPr/>
            <p:nvPr/>
          </p:nvSpPr>
          <p:spPr>
            <a:xfrm>
              <a:off x="4331974" y="1554820"/>
              <a:ext cx="6859901" cy="918805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7030A0"/>
              </a:solidFill>
              <a:prstDash val="sysDash"/>
            </a:ln>
            <a:effectLst>
              <a:glow rad="139700">
                <a:srgbClr val="7030A0">
                  <a:alpha val="40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4338303" y="1534802"/>
              <a:ext cx="6829013" cy="13597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just"/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Em sẽ</a:t>
              </a:r>
              <a:r>
                <a:rPr kumimoji="0" lang="vi-VN" sz="36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lang="vi-VN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huyên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bạn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không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nên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lấy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quá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nhiều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đồ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ăn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vì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nếu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không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ăn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hết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sẽ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lãng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phí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công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sức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người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lao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động</a:t>
              </a:r>
              <a:r>
                <a:rPr lang="vi-VN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/>
          <a:srcRect l="13473" t="23580" r="49584" b="20617"/>
          <a:stretch/>
        </p:blipFill>
        <p:spPr>
          <a:xfrm>
            <a:off x="7118798" y="1167687"/>
            <a:ext cx="4442576" cy="37745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88813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94" y="-43980"/>
            <a:ext cx="1091609" cy="109160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44BD167-978C-EA7E-0F70-1C2C18EEF93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3200" b="39023"/>
          <a:stretch/>
        </p:blipFill>
        <p:spPr>
          <a:xfrm>
            <a:off x="2724481" y="197024"/>
            <a:ext cx="9092765" cy="5959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0431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圆角矩形 1"/>
          <p:cNvSpPr/>
          <p:nvPr/>
        </p:nvSpPr>
        <p:spPr>
          <a:xfrm>
            <a:off x="543381" y="164510"/>
            <a:ext cx="11188700" cy="6372225"/>
          </a:xfrm>
          <a:prstGeom prst="roundRect">
            <a:avLst>
              <a:gd name="adj" fmla="val 13107"/>
            </a:avLst>
          </a:prstGeom>
          <a:solidFill>
            <a:schemeClr val="bg1"/>
          </a:solidFill>
          <a:ln>
            <a:noFill/>
          </a:ln>
          <a:effectLst>
            <a:outerShdw blurRad="127000" dist="88900" dir="24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556985" y="448562"/>
            <a:ext cx="10779927" cy="3779908"/>
            <a:chOff x="1977166" y="1499991"/>
            <a:chExt cx="8015920" cy="1948928"/>
          </a:xfrm>
        </p:grpSpPr>
        <p:sp>
          <p:nvSpPr>
            <p:cNvPr id="5" name="Rounded Rectangle 4"/>
            <p:cNvSpPr/>
            <p:nvPr/>
          </p:nvSpPr>
          <p:spPr>
            <a:xfrm>
              <a:off x="2116184" y="1499991"/>
              <a:ext cx="7876902" cy="66620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00CC00"/>
              </a:solidFill>
              <a:prstDash val="dash"/>
            </a:ln>
            <a:effectLst>
              <a:glow rad="1016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977166" y="1509927"/>
              <a:ext cx="7908709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CC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1. Em đồng tình hay không đồng tình  với ý kiến nào dưới đây? Vì sao?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743933" y="2097780"/>
            <a:ext cx="10972317" cy="636428"/>
            <a:chOff x="796835" y="4694484"/>
            <a:chExt cx="2604182" cy="1404122"/>
          </a:xfrm>
        </p:grpSpPr>
        <p:grpSp>
          <p:nvGrpSpPr>
            <p:cNvPr id="9" name="Group 8"/>
            <p:cNvGrpSpPr/>
            <p:nvPr/>
          </p:nvGrpSpPr>
          <p:grpSpPr>
            <a:xfrm>
              <a:off x="796835" y="4754879"/>
              <a:ext cx="2604182" cy="1343727"/>
              <a:chOff x="796835" y="4754880"/>
              <a:chExt cx="2604182" cy="653793"/>
            </a:xfrm>
          </p:grpSpPr>
          <p:sp>
            <p:nvSpPr>
              <p:cNvPr id="8" name="Rectangle 7"/>
              <p:cNvSpPr/>
              <p:nvPr/>
            </p:nvSpPr>
            <p:spPr>
              <a:xfrm>
                <a:off x="796835" y="4754880"/>
                <a:ext cx="2569667" cy="640080"/>
              </a:xfrm>
              <a:prstGeom prst="rect">
                <a:avLst/>
              </a:prstGeom>
              <a:solidFill>
                <a:srgbClr val="00CC00"/>
              </a:solidFill>
              <a:ln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" name="Rectangle 16"/>
              <p:cNvSpPr/>
              <p:nvPr/>
            </p:nvSpPr>
            <p:spPr>
              <a:xfrm>
                <a:off x="831350" y="4768593"/>
                <a:ext cx="2569667" cy="64008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0" name="TextBox 9"/>
            <p:cNvSpPr txBox="1"/>
            <p:nvPr/>
          </p:nvSpPr>
          <p:spPr>
            <a:xfrm>
              <a:off x="796835" y="4694484"/>
              <a:ext cx="2535152" cy="11543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a) Cần phải biết ơn người lao động vì họ đã tạo ra của cải cho xã hội.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743951" y="2782315"/>
            <a:ext cx="10990641" cy="954107"/>
            <a:chOff x="796835" y="4694483"/>
            <a:chExt cx="2604182" cy="1466854"/>
          </a:xfrm>
        </p:grpSpPr>
        <p:grpSp>
          <p:nvGrpSpPr>
            <p:cNvPr id="20" name="Group 19"/>
            <p:cNvGrpSpPr/>
            <p:nvPr/>
          </p:nvGrpSpPr>
          <p:grpSpPr>
            <a:xfrm>
              <a:off x="796835" y="4754879"/>
              <a:ext cx="2604182" cy="1343727"/>
              <a:chOff x="796835" y="4754880"/>
              <a:chExt cx="2604182" cy="653793"/>
            </a:xfrm>
          </p:grpSpPr>
          <p:sp>
            <p:nvSpPr>
              <p:cNvPr id="22" name="Rectangle 21"/>
              <p:cNvSpPr/>
              <p:nvPr/>
            </p:nvSpPr>
            <p:spPr>
              <a:xfrm>
                <a:off x="796835" y="4754880"/>
                <a:ext cx="2569667" cy="640080"/>
              </a:xfrm>
              <a:prstGeom prst="rect">
                <a:avLst/>
              </a:prstGeom>
              <a:solidFill>
                <a:srgbClr val="00CC00"/>
              </a:solidFill>
              <a:ln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" name="Rectangle 23"/>
              <p:cNvSpPr/>
              <p:nvPr/>
            </p:nvSpPr>
            <p:spPr>
              <a:xfrm>
                <a:off x="831350" y="4768593"/>
                <a:ext cx="2569667" cy="64008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1" name="TextBox 20"/>
            <p:cNvSpPr txBox="1"/>
            <p:nvPr/>
          </p:nvSpPr>
          <p:spPr>
            <a:xfrm>
              <a:off x="796835" y="4694483"/>
              <a:ext cx="2535152" cy="14668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b) Không cần biết ơn người lao động vì chúng ta đã trả tiền để mua sản phẩm của họ.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743938" y="3775235"/>
            <a:ext cx="10977536" cy="617116"/>
            <a:chOff x="796835" y="4694484"/>
            <a:chExt cx="2604182" cy="1404122"/>
          </a:xfrm>
        </p:grpSpPr>
        <p:grpSp>
          <p:nvGrpSpPr>
            <p:cNvPr id="26" name="Group 25"/>
            <p:cNvGrpSpPr/>
            <p:nvPr/>
          </p:nvGrpSpPr>
          <p:grpSpPr>
            <a:xfrm>
              <a:off x="796835" y="4754879"/>
              <a:ext cx="2604182" cy="1343727"/>
              <a:chOff x="796835" y="4754880"/>
              <a:chExt cx="2604182" cy="653793"/>
            </a:xfrm>
          </p:grpSpPr>
          <p:sp>
            <p:nvSpPr>
              <p:cNvPr id="28" name="Rectangle 27"/>
              <p:cNvSpPr/>
              <p:nvPr/>
            </p:nvSpPr>
            <p:spPr>
              <a:xfrm>
                <a:off x="796835" y="4754880"/>
                <a:ext cx="2569667" cy="640080"/>
              </a:xfrm>
              <a:prstGeom prst="rect">
                <a:avLst/>
              </a:prstGeom>
              <a:solidFill>
                <a:srgbClr val="00CC00"/>
              </a:solidFill>
              <a:ln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" name="Rectangle 28"/>
              <p:cNvSpPr/>
              <p:nvPr/>
            </p:nvSpPr>
            <p:spPr>
              <a:xfrm>
                <a:off x="831350" y="4768593"/>
                <a:ext cx="2569667" cy="64008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7" name="TextBox 26"/>
            <p:cNvSpPr txBox="1"/>
            <p:nvPr/>
          </p:nvSpPr>
          <p:spPr>
            <a:xfrm>
              <a:off x="796835" y="4694484"/>
              <a:ext cx="2535152" cy="11904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c) Chỉ cần biết ơn những người lao động xung quanh ta.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755066" y="4461622"/>
            <a:ext cx="11013103" cy="601576"/>
            <a:chOff x="796835" y="4694484"/>
            <a:chExt cx="2604182" cy="1404122"/>
          </a:xfrm>
        </p:grpSpPr>
        <p:grpSp>
          <p:nvGrpSpPr>
            <p:cNvPr id="31" name="Group 30"/>
            <p:cNvGrpSpPr/>
            <p:nvPr/>
          </p:nvGrpSpPr>
          <p:grpSpPr>
            <a:xfrm>
              <a:off x="796835" y="4754879"/>
              <a:ext cx="2604182" cy="1343727"/>
              <a:chOff x="796835" y="4754880"/>
              <a:chExt cx="2604182" cy="653793"/>
            </a:xfrm>
          </p:grpSpPr>
          <p:sp>
            <p:nvSpPr>
              <p:cNvPr id="33" name="Rectangle 32"/>
              <p:cNvSpPr/>
              <p:nvPr/>
            </p:nvSpPr>
            <p:spPr>
              <a:xfrm>
                <a:off x="796835" y="4754880"/>
                <a:ext cx="2569667" cy="640080"/>
              </a:xfrm>
              <a:prstGeom prst="rect">
                <a:avLst/>
              </a:prstGeom>
              <a:solidFill>
                <a:srgbClr val="00CC00"/>
              </a:solidFill>
              <a:ln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" name="Rectangle 33"/>
              <p:cNvSpPr/>
              <p:nvPr/>
            </p:nvSpPr>
            <p:spPr>
              <a:xfrm>
                <a:off x="831350" y="4768593"/>
                <a:ext cx="2569667" cy="64008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2" name="TextBox 31"/>
            <p:cNvSpPr txBox="1"/>
            <p:nvPr/>
          </p:nvSpPr>
          <p:spPr>
            <a:xfrm>
              <a:off x="796835" y="4694484"/>
              <a:ext cx="2535152" cy="12212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d) Không cần coi trọng những người lao động chân tay.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743973" y="5174851"/>
            <a:ext cx="11013103" cy="601576"/>
            <a:chOff x="796835" y="4694484"/>
            <a:chExt cx="2604182" cy="1404122"/>
          </a:xfrm>
        </p:grpSpPr>
        <p:grpSp>
          <p:nvGrpSpPr>
            <p:cNvPr id="37" name="Group 36"/>
            <p:cNvGrpSpPr/>
            <p:nvPr/>
          </p:nvGrpSpPr>
          <p:grpSpPr>
            <a:xfrm>
              <a:off x="796835" y="4754879"/>
              <a:ext cx="2604182" cy="1343727"/>
              <a:chOff x="796835" y="4754880"/>
              <a:chExt cx="2604182" cy="653793"/>
            </a:xfrm>
          </p:grpSpPr>
          <p:sp>
            <p:nvSpPr>
              <p:cNvPr id="39" name="Rectangle 38"/>
              <p:cNvSpPr/>
              <p:nvPr/>
            </p:nvSpPr>
            <p:spPr>
              <a:xfrm>
                <a:off x="796835" y="4754880"/>
                <a:ext cx="2569667" cy="640080"/>
              </a:xfrm>
              <a:prstGeom prst="rect">
                <a:avLst/>
              </a:prstGeom>
              <a:solidFill>
                <a:srgbClr val="00CC00"/>
              </a:solidFill>
              <a:ln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" name="Rectangle 39"/>
              <p:cNvSpPr/>
              <p:nvPr/>
            </p:nvSpPr>
            <p:spPr>
              <a:xfrm>
                <a:off x="831350" y="4768593"/>
                <a:ext cx="2569667" cy="64008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8" name="TextBox 37"/>
            <p:cNvSpPr txBox="1"/>
            <p:nvPr/>
          </p:nvSpPr>
          <p:spPr>
            <a:xfrm>
              <a:off x="796835" y="4694484"/>
              <a:ext cx="2535152" cy="12212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e) Trân trọng thành quả của người lao động là biết ơn người lao động.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76796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圆角矩形 1"/>
          <p:cNvSpPr/>
          <p:nvPr/>
        </p:nvSpPr>
        <p:spPr>
          <a:xfrm>
            <a:off x="543381" y="164510"/>
            <a:ext cx="11188700" cy="6372225"/>
          </a:xfrm>
          <a:prstGeom prst="roundRect">
            <a:avLst>
              <a:gd name="adj" fmla="val 13107"/>
            </a:avLst>
          </a:prstGeom>
          <a:solidFill>
            <a:schemeClr val="bg1"/>
          </a:solidFill>
          <a:ln>
            <a:noFill/>
          </a:ln>
          <a:effectLst>
            <a:outerShdw blurRad="127000" dist="88900" dir="24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748676" y="957615"/>
            <a:ext cx="10983405" cy="636428"/>
            <a:chOff x="796835" y="4694484"/>
            <a:chExt cx="2604182" cy="1404122"/>
          </a:xfrm>
        </p:grpSpPr>
        <p:grpSp>
          <p:nvGrpSpPr>
            <p:cNvPr id="9" name="Group 8"/>
            <p:cNvGrpSpPr/>
            <p:nvPr/>
          </p:nvGrpSpPr>
          <p:grpSpPr>
            <a:xfrm>
              <a:off x="796835" y="4754879"/>
              <a:ext cx="2604182" cy="1343727"/>
              <a:chOff x="796835" y="4754880"/>
              <a:chExt cx="2604182" cy="653793"/>
            </a:xfrm>
          </p:grpSpPr>
          <p:sp>
            <p:nvSpPr>
              <p:cNvPr id="8" name="Rectangle 7"/>
              <p:cNvSpPr/>
              <p:nvPr/>
            </p:nvSpPr>
            <p:spPr>
              <a:xfrm>
                <a:off x="796835" y="4754880"/>
                <a:ext cx="2569667" cy="640080"/>
              </a:xfrm>
              <a:prstGeom prst="rect">
                <a:avLst/>
              </a:prstGeom>
              <a:solidFill>
                <a:srgbClr val="00CC00"/>
              </a:solidFill>
              <a:ln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" name="Rectangle 16"/>
              <p:cNvSpPr/>
              <p:nvPr/>
            </p:nvSpPr>
            <p:spPr>
              <a:xfrm>
                <a:off x="831350" y="4768593"/>
                <a:ext cx="2569667" cy="64008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0" name="TextBox 9"/>
            <p:cNvSpPr txBox="1"/>
            <p:nvPr/>
          </p:nvSpPr>
          <p:spPr>
            <a:xfrm>
              <a:off x="796835" y="4694484"/>
              <a:ext cx="2535152" cy="8352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a) Cần phải biết ơn người lao động vì họ đã tạo ra của cải cho xã hội.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35" name="Picture 3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79884" y="1719329"/>
            <a:ext cx="3082031" cy="2948802"/>
          </a:xfrm>
          <a:prstGeom prst="rect">
            <a:avLst/>
          </a:prstGeom>
        </p:spPr>
      </p:pic>
      <p:grpSp>
        <p:nvGrpSpPr>
          <p:cNvPr id="48" name="Group 47"/>
          <p:cNvGrpSpPr/>
          <p:nvPr/>
        </p:nvGrpSpPr>
        <p:grpSpPr>
          <a:xfrm>
            <a:off x="1427014" y="4181994"/>
            <a:ext cx="9337972" cy="2584657"/>
            <a:chOff x="1403192" y="4547600"/>
            <a:chExt cx="9337972" cy="1825647"/>
          </a:xfrm>
        </p:grpSpPr>
        <p:grpSp>
          <p:nvGrpSpPr>
            <p:cNvPr id="49" name="Group 48"/>
            <p:cNvGrpSpPr/>
            <p:nvPr/>
          </p:nvGrpSpPr>
          <p:grpSpPr>
            <a:xfrm>
              <a:off x="1403192" y="4547600"/>
              <a:ext cx="9337972" cy="1825647"/>
              <a:chOff x="1274387" y="4567477"/>
              <a:chExt cx="9337972" cy="1825647"/>
            </a:xfrm>
          </p:grpSpPr>
          <p:grpSp>
            <p:nvGrpSpPr>
              <p:cNvPr id="51" name="Group 50"/>
              <p:cNvGrpSpPr/>
              <p:nvPr/>
            </p:nvGrpSpPr>
            <p:grpSpPr>
              <a:xfrm>
                <a:off x="1724188" y="4999350"/>
                <a:ext cx="8888171" cy="1069981"/>
                <a:chOff x="1632805" y="5316232"/>
                <a:chExt cx="8562673" cy="784652"/>
              </a:xfrm>
            </p:grpSpPr>
            <p:sp>
              <p:nvSpPr>
                <p:cNvPr id="53" name="Rounded Rectangle 52"/>
                <p:cNvSpPr/>
                <p:nvPr/>
              </p:nvSpPr>
              <p:spPr>
                <a:xfrm>
                  <a:off x="1632805" y="5316232"/>
                  <a:ext cx="8562673" cy="705394"/>
                </a:xfrm>
                <a:prstGeom prst="roundRect">
                  <a:avLst/>
                </a:prstGeom>
                <a:solidFill>
                  <a:srgbClr val="FF6699"/>
                </a:solidFill>
                <a:ln>
                  <a:solidFill>
                    <a:srgbClr val="FF669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4" name="Rounded Rectangle 53"/>
                <p:cNvSpPr/>
                <p:nvPr/>
              </p:nvSpPr>
              <p:spPr>
                <a:xfrm>
                  <a:off x="1632805" y="5395490"/>
                  <a:ext cx="8562673" cy="705394"/>
                </a:xfrm>
                <a:prstGeom prst="roundRect">
                  <a:avLst/>
                </a:prstGeom>
                <a:solidFill>
                  <a:schemeClr val="bg1"/>
                </a:solidFill>
                <a:ln w="28575">
                  <a:solidFill>
                    <a:srgbClr val="FF6699"/>
                  </a:solidFill>
                  <a:prstDash val="lgDash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pic>
            <p:nvPicPr>
              <p:cNvPr id="52" name="图片 2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74387" y="4567477"/>
                <a:ext cx="1825647" cy="1825647"/>
              </a:xfrm>
              <a:prstGeom prst="rect">
                <a:avLst/>
              </a:prstGeom>
            </p:spPr>
          </p:pic>
        </p:grpSp>
        <p:sp>
          <p:nvSpPr>
            <p:cNvPr id="50" name="TextBox 49"/>
            <p:cNvSpPr txBox="1"/>
            <p:nvPr/>
          </p:nvSpPr>
          <p:spPr>
            <a:xfrm>
              <a:off x="3228839" y="5254002"/>
              <a:ext cx="7406167" cy="6739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ì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nhờ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người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lao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động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chúng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ta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mới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thể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duy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trì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cuộc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sống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40562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圆角矩形 1"/>
          <p:cNvSpPr/>
          <p:nvPr/>
        </p:nvSpPr>
        <p:spPr>
          <a:xfrm>
            <a:off x="543381" y="164510"/>
            <a:ext cx="11188700" cy="6372225"/>
          </a:xfrm>
          <a:prstGeom prst="roundRect">
            <a:avLst>
              <a:gd name="adj" fmla="val 13107"/>
            </a:avLst>
          </a:prstGeom>
          <a:solidFill>
            <a:schemeClr val="bg1"/>
          </a:solidFill>
          <a:ln>
            <a:noFill/>
          </a:ln>
          <a:effectLst>
            <a:outerShdw blurRad="127000" dist="88900" dir="24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41" name="Group 40"/>
          <p:cNvGrpSpPr/>
          <p:nvPr/>
        </p:nvGrpSpPr>
        <p:grpSpPr>
          <a:xfrm>
            <a:off x="1427013" y="4181994"/>
            <a:ext cx="9844169" cy="2584657"/>
            <a:chOff x="1403192" y="4547600"/>
            <a:chExt cx="9337972" cy="1825647"/>
          </a:xfrm>
        </p:grpSpPr>
        <p:grpSp>
          <p:nvGrpSpPr>
            <p:cNvPr id="42" name="Group 41"/>
            <p:cNvGrpSpPr/>
            <p:nvPr/>
          </p:nvGrpSpPr>
          <p:grpSpPr>
            <a:xfrm>
              <a:off x="1403192" y="4547600"/>
              <a:ext cx="9337972" cy="1825647"/>
              <a:chOff x="1274387" y="4567477"/>
              <a:chExt cx="9337972" cy="1825647"/>
            </a:xfrm>
          </p:grpSpPr>
          <p:grpSp>
            <p:nvGrpSpPr>
              <p:cNvPr id="44" name="Group 43"/>
              <p:cNvGrpSpPr/>
              <p:nvPr/>
            </p:nvGrpSpPr>
            <p:grpSpPr>
              <a:xfrm>
                <a:off x="1724188" y="4999350"/>
                <a:ext cx="8888171" cy="1069981"/>
                <a:chOff x="1632805" y="5316232"/>
                <a:chExt cx="8562673" cy="784652"/>
              </a:xfrm>
            </p:grpSpPr>
            <p:sp>
              <p:nvSpPr>
                <p:cNvPr id="46" name="Rounded Rectangle 45"/>
                <p:cNvSpPr/>
                <p:nvPr/>
              </p:nvSpPr>
              <p:spPr>
                <a:xfrm>
                  <a:off x="1632805" y="5316232"/>
                  <a:ext cx="8562673" cy="705394"/>
                </a:xfrm>
                <a:prstGeom prst="roundRect">
                  <a:avLst/>
                </a:prstGeom>
                <a:solidFill>
                  <a:srgbClr val="FF6699"/>
                </a:solidFill>
                <a:ln>
                  <a:solidFill>
                    <a:srgbClr val="FF669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7" name="Rounded Rectangle 46"/>
                <p:cNvSpPr/>
                <p:nvPr/>
              </p:nvSpPr>
              <p:spPr>
                <a:xfrm>
                  <a:off x="1632805" y="5395490"/>
                  <a:ext cx="8562673" cy="705394"/>
                </a:xfrm>
                <a:prstGeom prst="roundRect">
                  <a:avLst/>
                </a:prstGeom>
                <a:solidFill>
                  <a:schemeClr val="bg1"/>
                </a:solidFill>
                <a:ln w="28575">
                  <a:solidFill>
                    <a:srgbClr val="FF6699"/>
                  </a:solidFill>
                  <a:prstDash val="lgDash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pic>
            <p:nvPicPr>
              <p:cNvPr id="45" name="图片 2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74387" y="4567477"/>
                <a:ext cx="1825647" cy="1825647"/>
              </a:xfrm>
              <a:prstGeom prst="rect">
                <a:avLst/>
              </a:prstGeom>
            </p:spPr>
          </p:pic>
        </p:grpSp>
        <p:sp>
          <p:nvSpPr>
            <p:cNvPr id="43" name="TextBox 42"/>
            <p:cNvSpPr txBox="1"/>
            <p:nvPr/>
          </p:nvSpPr>
          <p:spPr>
            <a:xfrm>
              <a:off x="3165095" y="5057287"/>
              <a:ext cx="7406167" cy="11087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just"/>
              <a:r>
                <a:rPr lang="vi-VN" sz="24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Vì </a:t>
              </a:r>
              <a:r>
                <a:rPr lang="en-US" sz="24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dù</a:t>
              </a:r>
              <a:r>
                <a:rPr lang="en-US" sz="24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chúng</a:t>
              </a:r>
              <a:r>
                <a:rPr lang="en-US" sz="24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ta </a:t>
              </a:r>
              <a:r>
                <a:rPr lang="en-US" sz="24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đã</a:t>
              </a:r>
              <a:r>
                <a:rPr lang="en-US" sz="24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trả</a:t>
              </a:r>
              <a:r>
                <a:rPr lang="en-US" sz="24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tiền</a:t>
              </a:r>
              <a:r>
                <a:rPr lang="en-US" sz="24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lang="en-US" sz="24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mua</a:t>
              </a:r>
              <a:r>
                <a:rPr lang="en-US" sz="24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hàng</a:t>
              </a:r>
              <a:r>
                <a:rPr lang="en-US" sz="24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hoá</a:t>
              </a:r>
              <a:r>
                <a:rPr lang="en-US" sz="24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24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người</a:t>
              </a:r>
              <a:r>
                <a:rPr lang="en-US" sz="24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lao</a:t>
              </a:r>
              <a:r>
                <a:rPr lang="en-US" sz="24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động</a:t>
              </a:r>
              <a:r>
                <a:rPr lang="en-US" sz="24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thì</a:t>
              </a:r>
              <a:r>
                <a:rPr lang="en-US" sz="24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chúng</a:t>
              </a:r>
              <a:r>
                <a:rPr lang="en-US" sz="24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ta </a:t>
              </a:r>
              <a:r>
                <a:rPr lang="en-US" sz="24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vẫn</a:t>
              </a:r>
              <a:r>
                <a:rPr lang="en-US" sz="24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cần</a:t>
              </a:r>
              <a:r>
                <a:rPr lang="en-US" sz="24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biết</a:t>
              </a:r>
              <a:r>
                <a:rPr lang="en-US" sz="24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ơn</a:t>
              </a:r>
              <a:r>
                <a:rPr lang="en-US" sz="24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họ</a:t>
              </a:r>
              <a:r>
                <a:rPr lang="en-US" sz="24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vì</a:t>
              </a:r>
              <a:r>
                <a:rPr lang="en-US" sz="24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nếu</a:t>
              </a:r>
              <a:r>
                <a:rPr lang="en-US" sz="24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không</a:t>
              </a:r>
              <a:r>
                <a:rPr lang="en-US" sz="24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24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họ</a:t>
              </a:r>
              <a:r>
                <a:rPr lang="en-US" sz="24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thì</a:t>
              </a:r>
              <a:r>
                <a:rPr lang="en-US" sz="24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chúng</a:t>
              </a:r>
              <a:r>
                <a:rPr lang="en-US" sz="24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ta </a:t>
              </a:r>
              <a:r>
                <a:rPr lang="en-US" sz="24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không</a:t>
              </a:r>
              <a:r>
                <a:rPr lang="en-US" sz="24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thể</a:t>
              </a:r>
              <a:r>
                <a:rPr lang="en-US" sz="24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mua</a:t>
              </a:r>
              <a:r>
                <a:rPr lang="en-US" sz="24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hàng</a:t>
              </a:r>
              <a:r>
                <a:rPr lang="en-US" sz="24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hoá</a:t>
              </a:r>
              <a:r>
                <a:rPr lang="en-US" sz="24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được</a:t>
              </a:r>
              <a:r>
                <a:rPr lang="en-US" sz="24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709641" y="569285"/>
            <a:ext cx="11001747" cy="2021934"/>
            <a:chOff x="796835" y="4694483"/>
            <a:chExt cx="2604182" cy="3108543"/>
          </a:xfrm>
        </p:grpSpPr>
        <p:grpSp>
          <p:nvGrpSpPr>
            <p:cNvPr id="19" name="Group 18"/>
            <p:cNvGrpSpPr/>
            <p:nvPr/>
          </p:nvGrpSpPr>
          <p:grpSpPr>
            <a:xfrm>
              <a:off x="796835" y="4754879"/>
              <a:ext cx="2604182" cy="1343727"/>
              <a:chOff x="796835" y="4754880"/>
              <a:chExt cx="2604182" cy="653793"/>
            </a:xfrm>
          </p:grpSpPr>
          <p:sp>
            <p:nvSpPr>
              <p:cNvPr id="21" name="Rectangle 20"/>
              <p:cNvSpPr/>
              <p:nvPr/>
            </p:nvSpPr>
            <p:spPr>
              <a:xfrm>
                <a:off x="796835" y="4754880"/>
                <a:ext cx="2569667" cy="640080"/>
              </a:xfrm>
              <a:prstGeom prst="rect">
                <a:avLst/>
              </a:prstGeom>
              <a:solidFill>
                <a:srgbClr val="00CC00"/>
              </a:solidFill>
              <a:ln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831350" y="4768593"/>
                <a:ext cx="2569667" cy="64008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0" name="TextBox 19"/>
            <p:cNvSpPr txBox="1"/>
            <p:nvPr/>
          </p:nvSpPr>
          <p:spPr>
            <a:xfrm>
              <a:off x="796835" y="4694483"/>
              <a:ext cx="2535152" cy="31085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b) Không cần biết ơn người lao động vì chúng ta đã trả tiền để mua sản phẩm của họ.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24" name="Picture 23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6400" l="0" r="97899">
                        <a14:foregroundMark x1="6303" y1="57600" x2="17227" y2="65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1788" y="922301"/>
            <a:ext cx="4058008" cy="4262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346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圆角矩形 1"/>
          <p:cNvSpPr/>
          <p:nvPr/>
        </p:nvSpPr>
        <p:spPr>
          <a:xfrm>
            <a:off x="543381" y="164510"/>
            <a:ext cx="11188700" cy="6372225"/>
          </a:xfrm>
          <a:prstGeom prst="roundRect">
            <a:avLst>
              <a:gd name="adj" fmla="val 13107"/>
            </a:avLst>
          </a:prstGeom>
          <a:solidFill>
            <a:schemeClr val="bg1"/>
          </a:solidFill>
          <a:ln>
            <a:noFill/>
          </a:ln>
          <a:effectLst>
            <a:outerShdw blurRad="127000" dist="88900" dir="24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867599" y="858781"/>
            <a:ext cx="10988629" cy="617116"/>
            <a:chOff x="796835" y="4694484"/>
            <a:chExt cx="2604182" cy="1404122"/>
          </a:xfrm>
        </p:grpSpPr>
        <p:grpSp>
          <p:nvGrpSpPr>
            <p:cNvPr id="26" name="Group 25"/>
            <p:cNvGrpSpPr/>
            <p:nvPr/>
          </p:nvGrpSpPr>
          <p:grpSpPr>
            <a:xfrm>
              <a:off x="796835" y="4754879"/>
              <a:ext cx="2604182" cy="1343727"/>
              <a:chOff x="796835" y="4754880"/>
              <a:chExt cx="2604182" cy="653793"/>
            </a:xfrm>
          </p:grpSpPr>
          <p:sp>
            <p:nvSpPr>
              <p:cNvPr id="28" name="Rectangle 27"/>
              <p:cNvSpPr/>
              <p:nvPr/>
            </p:nvSpPr>
            <p:spPr>
              <a:xfrm>
                <a:off x="796835" y="4754880"/>
                <a:ext cx="2569667" cy="640080"/>
              </a:xfrm>
              <a:prstGeom prst="rect">
                <a:avLst/>
              </a:prstGeom>
              <a:solidFill>
                <a:srgbClr val="00CC00"/>
              </a:solidFill>
              <a:ln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" name="Rectangle 28"/>
              <p:cNvSpPr/>
              <p:nvPr/>
            </p:nvSpPr>
            <p:spPr>
              <a:xfrm>
                <a:off x="831350" y="4768593"/>
                <a:ext cx="2569667" cy="64008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7" name="TextBox 26"/>
            <p:cNvSpPr txBox="1"/>
            <p:nvPr/>
          </p:nvSpPr>
          <p:spPr>
            <a:xfrm>
              <a:off x="796835" y="4694484"/>
              <a:ext cx="2535152" cy="11904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c) Chỉ cần biết ơn những người lao động xung quanh ta.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1427014" y="4181994"/>
            <a:ext cx="9337972" cy="2584657"/>
            <a:chOff x="1403192" y="4547600"/>
            <a:chExt cx="9337972" cy="1825647"/>
          </a:xfrm>
        </p:grpSpPr>
        <p:grpSp>
          <p:nvGrpSpPr>
            <p:cNvPr id="41" name="Group 40"/>
            <p:cNvGrpSpPr/>
            <p:nvPr/>
          </p:nvGrpSpPr>
          <p:grpSpPr>
            <a:xfrm>
              <a:off x="1403192" y="4547600"/>
              <a:ext cx="9337972" cy="1825647"/>
              <a:chOff x="1274387" y="4567477"/>
              <a:chExt cx="9337972" cy="1825647"/>
            </a:xfrm>
          </p:grpSpPr>
          <p:grpSp>
            <p:nvGrpSpPr>
              <p:cNvPr id="43" name="Group 42"/>
              <p:cNvGrpSpPr/>
              <p:nvPr/>
            </p:nvGrpSpPr>
            <p:grpSpPr>
              <a:xfrm>
                <a:off x="1724188" y="4999351"/>
                <a:ext cx="8888171" cy="961902"/>
                <a:chOff x="1632805" y="5316232"/>
                <a:chExt cx="8562673" cy="705394"/>
              </a:xfrm>
            </p:grpSpPr>
            <p:sp>
              <p:nvSpPr>
                <p:cNvPr id="45" name="Rounded Rectangle 44"/>
                <p:cNvSpPr/>
                <p:nvPr/>
              </p:nvSpPr>
              <p:spPr>
                <a:xfrm>
                  <a:off x="1632805" y="5316232"/>
                  <a:ext cx="8562673" cy="705394"/>
                </a:xfrm>
                <a:prstGeom prst="roundRect">
                  <a:avLst/>
                </a:prstGeom>
                <a:solidFill>
                  <a:srgbClr val="FF6699"/>
                </a:solidFill>
                <a:ln>
                  <a:solidFill>
                    <a:srgbClr val="FF669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6" name="Rounded Rectangle 45"/>
                <p:cNvSpPr/>
                <p:nvPr/>
              </p:nvSpPr>
              <p:spPr>
                <a:xfrm>
                  <a:off x="1632805" y="5395490"/>
                  <a:ext cx="8562673" cy="399351"/>
                </a:xfrm>
                <a:prstGeom prst="roundRect">
                  <a:avLst/>
                </a:prstGeom>
                <a:solidFill>
                  <a:schemeClr val="bg1"/>
                </a:solidFill>
                <a:ln w="28575">
                  <a:solidFill>
                    <a:srgbClr val="FF6699"/>
                  </a:solidFill>
                  <a:prstDash val="lgDash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pic>
            <p:nvPicPr>
              <p:cNvPr id="44" name="图片 2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74387" y="4567477"/>
                <a:ext cx="1825647" cy="1825647"/>
              </a:xfrm>
              <a:prstGeom prst="rect">
                <a:avLst/>
              </a:prstGeom>
            </p:spPr>
          </p:pic>
        </p:grpSp>
        <p:sp>
          <p:nvSpPr>
            <p:cNvPr id="42" name="TextBox 41"/>
            <p:cNvSpPr txBox="1"/>
            <p:nvPr/>
          </p:nvSpPr>
          <p:spPr>
            <a:xfrm>
              <a:off x="3136219" y="5208750"/>
              <a:ext cx="7406167" cy="3695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2800" b="1" noProof="0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Chúng ta nên biết ơn tất cả người lao động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669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47" name="Picture 4650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6400" l="0" r="97899">
                        <a14:foregroundMark x1="6303" y1="57600" x2="17227" y2="65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1710" y="1071334"/>
            <a:ext cx="4058008" cy="4262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894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圆角矩形 1"/>
          <p:cNvSpPr/>
          <p:nvPr/>
        </p:nvSpPr>
        <p:spPr>
          <a:xfrm>
            <a:off x="543381" y="164510"/>
            <a:ext cx="11188700" cy="6372225"/>
          </a:xfrm>
          <a:prstGeom prst="roundRect">
            <a:avLst>
              <a:gd name="adj" fmla="val 13107"/>
            </a:avLst>
          </a:prstGeom>
          <a:solidFill>
            <a:schemeClr val="bg1"/>
          </a:solidFill>
          <a:ln>
            <a:noFill/>
          </a:ln>
          <a:effectLst>
            <a:outerShdw blurRad="127000" dist="88900" dir="24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30" name="Group 29"/>
          <p:cNvGrpSpPr/>
          <p:nvPr/>
        </p:nvGrpSpPr>
        <p:grpSpPr>
          <a:xfrm>
            <a:off x="732845" y="544140"/>
            <a:ext cx="11024232" cy="962596"/>
            <a:chOff x="796835" y="4694484"/>
            <a:chExt cx="2604182" cy="2246769"/>
          </a:xfrm>
        </p:grpSpPr>
        <p:grpSp>
          <p:nvGrpSpPr>
            <p:cNvPr id="31" name="Group 30"/>
            <p:cNvGrpSpPr/>
            <p:nvPr/>
          </p:nvGrpSpPr>
          <p:grpSpPr>
            <a:xfrm>
              <a:off x="796835" y="4754879"/>
              <a:ext cx="2604182" cy="1343727"/>
              <a:chOff x="796835" y="4754880"/>
              <a:chExt cx="2604182" cy="653793"/>
            </a:xfrm>
          </p:grpSpPr>
          <p:sp>
            <p:nvSpPr>
              <p:cNvPr id="33" name="Rectangle 32"/>
              <p:cNvSpPr/>
              <p:nvPr/>
            </p:nvSpPr>
            <p:spPr>
              <a:xfrm>
                <a:off x="796835" y="4754880"/>
                <a:ext cx="2569667" cy="640080"/>
              </a:xfrm>
              <a:prstGeom prst="rect">
                <a:avLst/>
              </a:prstGeom>
              <a:solidFill>
                <a:srgbClr val="00CC00"/>
              </a:solidFill>
              <a:ln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" name="Rectangle 33"/>
              <p:cNvSpPr/>
              <p:nvPr/>
            </p:nvSpPr>
            <p:spPr>
              <a:xfrm>
                <a:off x="831350" y="4768593"/>
                <a:ext cx="2569667" cy="64008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2" name="TextBox 31"/>
            <p:cNvSpPr txBox="1"/>
            <p:nvPr/>
          </p:nvSpPr>
          <p:spPr>
            <a:xfrm>
              <a:off x="796835" y="4694484"/>
              <a:ext cx="2535152" cy="22467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d) Không cần coi trọng những người lao động chân tay.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1299097" y="3658496"/>
            <a:ext cx="10037840" cy="3551813"/>
            <a:chOff x="1403192" y="4547600"/>
            <a:chExt cx="9337972" cy="1825647"/>
          </a:xfrm>
        </p:grpSpPr>
        <p:grpSp>
          <p:nvGrpSpPr>
            <p:cNvPr id="41" name="Group 40"/>
            <p:cNvGrpSpPr/>
            <p:nvPr/>
          </p:nvGrpSpPr>
          <p:grpSpPr>
            <a:xfrm>
              <a:off x="1403192" y="4547600"/>
              <a:ext cx="9337972" cy="1825647"/>
              <a:chOff x="1274387" y="4567477"/>
              <a:chExt cx="9337972" cy="1825647"/>
            </a:xfrm>
          </p:grpSpPr>
          <p:grpSp>
            <p:nvGrpSpPr>
              <p:cNvPr id="43" name="Group 42"/>
              <p:cNvGrpSpPr/>
              <p:nvPr/>
            </p:nvGrpSpPr>
            <p:grpSpPr>
              <a:xfrm>
                <a:off x="1724188" y="4999351"/>
                <a:ext cx="8888171" cy="961902"/>
                <a:chOff x="1632805" y="5316232"/>
                <a:chExt cx="8562673" cy="705394"/>
              </a:xfrm>
            </p:grpSpPr>
            <p:sp>
              <p:nvSpPr>
                <p:cNvPr id="45" name="Rounded Rectangle 44"/>
                <p:cNvSpPr/>
                <p:nvPr/>
              </p:nvSpPr>
              <p:spPr>
                <a:xfrm>
                  <a:off x="1632805" y="5316232"/>
                  <a:ext cx="8562673" cy="705394"/>
                </a:xfrm>
                <a:prstGeom prst="roundRect">
                  <a:avLst/>
                </a:prstGeom>
                <a:solidFill>
                  <a:srgbClr val="FF6699"/>
                </a:solidFill>
                <a:ln>
                  <a:solidFill>
                    <a:srgbClr val="FF669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6" name="Rounded Rectangle 45"/>
                <p:cNvSpPr/>
                <p:nvPr/>
              </p:nvSpPr>
              <p:spPr>
                <a:xfrm>
                  <a:off x="1632805" y="5395490"/>
                  <a:ext cx="8562673" cy="583088"/>
                </a:xfrm>
                <a:prstGeom prst="roundRect">
                  <a:avLst/>
                </a:prstGeom>
                <a:solidFill>
                  <a:schemeClr val="bg1"/>
                </a:solidFill>
                <a:ln w="28575">
                  <a:solidFill>
                    <a:srgbClr val="FF6699"/>
                  </a:solidFill>
                  <a:prstDash val="lgDash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pic>
            <p:nvPicPr>
              <p:cNvPr id="44" name="图片 2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74387" y="4567477"/>
                <a:ext cx="1825647" cy="1825647"/>
              </a:xfrm>
              <a:prstGeom prst="rect">
                <a:avLst/>
              </a:prstGeom>
            </p:spPr>
          </p:pic>
        </p:grpSp>
        <p:sp>
          <p:nvSpPr>
            <p:cNvPr id="42" name="TextBox 41"/>
            <p:cNvSpPr txBox="1"/>
            <p:nvPr/>
          </p:nvSpPr>
          <p:spPr>
            <a:xfrm>
              <a:off x="3136219" y="5208750"/>
              <a:ext cx="7406167" cy="9782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800" b="1" noProof="0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Vì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cần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phải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biết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ơn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mọi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người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lao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động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kể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cả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người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lao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động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chân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tay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vì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lao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động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chân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chính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nào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cũng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đóng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góp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cho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xã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hội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</a:p>
          </p:txBody>
        </p:sp>
      </p:grpSp>
      <p:pic>
        <p:nvPicPr>
          <p:cNvPr id="47" name="Picture 46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6400" l="0" r="97899">
                        <a14:foregroundMark x1="6303" y1="57600" x2="17227" y2="65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1710" y="1071334"/>
            <a:ext cx="4058008" cy="4262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632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圆角矩形 1"/>
          <p:cNvSpPr/>
          <p:nvPr/>
        </p:nvSpPr>
        <p:spPr>
          <a:xfrm>
            <a:off x="543381" y="164510"/>
            <a:ext cx="11188700" cy="6372225"/>
          </a:xfrm>
          <a:prstGeom prst="roundRect">
            <a:avLst>
              <a:gd name="adj" fmla="val 13107"/>
            </a:avLst>
          </a:prstGeom>
          <a:solidFill>
            <a:schemeClr val="bg1"/>
          </a:solidFill>
          <a:ln>
            <a:noFill/>
          </a:ln>
          <a:effectLst>
            <a:outerShdw blurRad="127000" dist="88900" dir="24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36" name="Group 35"/>
          <p:cNvGrpSpPr/>
          <p:nvPr/>
        </p:nvGrpSpPr>
        <p:grpSpPr>
          <a:xfrm>
            <a:off x="707849" y="602851"/>
            <a:ext cx="11024232" cy="601576"/>
            <a:chOff x="796835" y="4694484"/>
            <a:chExt cx="2604182" cy="1404122"/>
          </a:xfrm>
        </p:grpSpPr>
        <p:grpSp>
          <p:nvGrpSpPr>
            <p:cNvPr id="37" name="Group 36"/>
            <p:cNvGrpSpPr/>
            <p:nvPr/>
          </p:nvGrpSpPr>
          <p:grpSpPr>
            <a:xfrm>
              <a:off x="796835" y="4754879"/>
              <a:ext cx="2604182" cy="1343727"/>
              <a:chOff x="796835" y="4754880"/>
              <a:chExt cx="2604182" cy="653793"/>
            </a:xfrm>
          </p:grpSpPr>
          <p:sp>
            <p:nvSpPr>
              <p:cNvPr id="39" name="Rectangle 38"/>
              <p:cNvSpPr/>
              <p:nvPr/>
            </p:nvSpPr>
            <p:spPr>
              <a:xfrm>
                <a:off x="796835" y="4754880"/>
                <a:ext cx="2569667" cy="640080"/>
              </a:xfrm>
              <a:prstGeom prst="rect">
                <a:avLst/>
              </a:prstGeom>
              <a:solidFill>
                <a:srgbClr val="00CC00"/>
              </a:solidFill>
              <a:ln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" name="Rectangle 39"/>
              <p:cNvSpPr/>
              <p:nvPr/>
            </p:nvSpPr>
            <p:spPr>
              <a:xfrm>
                <a:off x="831350" y="4768593"/>
                <a:ext cx="2569667" cy="64008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8" name="TextBox 37"/>
            <p:cNvSpPr txBox="1"/>
            <p:nvPr/>
          </p:nvSpPr>
          <p:spPr>
            <a:xfrm>
              <a:off x="796835" y="4694484"/>
              <a:ext cx="2535152" cy="12212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e) Trân trọng thành quả của người lao động là biết ơn người lao động.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93729" y="1916223"/>
            <a:ext cx="4204306" cy="4022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549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0" name="圆角矩形 1"/>
          <p:cNvSpPr/>
          <p:nvPr/>
        </p:nvSpPr>
        <p:spPr>
          <a:xfrm>
            <a:off x="501650" y="164510"/>
            <a:ext cx="11188700" cy="6372225"/>
          </a:xfrm>
          <a:prstGeom prst="roundRect">
            <a:avLst>
              <a:gd name="adj" fmla="val 13107"/>
            </a:avLst>
          </a:prstGeom>
          <a:solidFill>
            <a:schemeClr val="bg1"/>
          </a:solidFill>
          <a:ln>
            <a:noFill/>
          </a:ln>
          <a:effectLst>
            <a:outerShdw blurRad="127000" dist="88900" dir="24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2174140" y="78256"/>
            <a:ext cx="8348948" cy="2688200"/>
            <a:chOff x="2183009" y="259546"/>
            <a:chExt cx="8348948" cy="2688200"/>
          </a:xfrm>
        </p:grpSpPr>
        <p:grpSp>
          <p:nvGrpSpPr>
            <p:cNvPr id="27" name="Group 26"/>
            <p:cNvGrpSpPr/>
            <p:nvPr/>
          </p:nvGrpSpPr>
          <p:grpSpPr>
            <a:xfrm>
              <a:off x="2322027" y="658245"/>
              <a:ext cx="7876902" cy="2289501"/>
              <a:chOff x="2116184" y="1499991"/>
              <a:chExt cx="7876902" cy="2289501"/>
            </a:xfrm>
          </p:grpSpPr>
          <p:sp>
            <p:nvSpPr>
              <p:cNvPr id="28" name="Rounded Rectangle 27"/>
              <p:cNvSpPr/>
              <p:nvPr/>
            </p:nvSpPr>
            <p:spPr>
              <a:xfrm>
                <a:off x="2116184" y="1499991"/>
                <a:ext cx="7876902" cy="2187932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rgbClr val="FF6699"/>
                </a:solidFill>
                <a:prstDash val="dash"/>
              </a:ln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2319204" y="2035166"/>
                <a:ext cx="7673882" cy="17543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6699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2. </a:t>
                </a:r>
                <a:r>
                  <a:rPr kumimoji="0" lang="vi-VN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6699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Việc</a:t>
                </a:r>
                <a:r>
                  <a:rPr kumimoji="0" lang="vi-VN" sz="3600" b="1" i="0" u="none" strike="noStrike" kern="1200" cap="none" spc="0" normalizeH="0" noProof="0" dirty="0">
                    <a:ln>
                      <a:noFill/>
                    </a:ln>
                    <a:solidFill>
                      <a:srgbClr val="FF6699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làm của bạn nào dưới đây thể hiện hoặc không thể hiện sự biết ơn của người lao động? Vì sao?</a:t>
                </a:r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669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p:grpSp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96400" l="0" r="97899">
                          <a14:foregroundMark x1="6303" y1="57600" x2="17227" y2="656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98556" y="259546"/>
              <a:ext cx="1133401" cy="1190548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183009" y="350063"/>
              <a:ext cx="1055124" cy="1009514"/>
            </a:xfrm>
            <a:prstGeom prst="rect">
              <a:avLst/>
            </a:prstGeom>
          </p:spPr>
        </p:pic>
      </p:grpSp>
      <p:pic>
        <p:nvPicPr>
          <p:cNvPr id="35" name="Picture 3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6400" l="0" r="97899">
                        <a14:foregroundMark x1="6303" y1="57600" x2="17227" y2="65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3403" y="4276925"/>
            <a:ext cx="2548297" cy="267678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665171" y="3087721"/>
            <a:ext cx="917287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800" dirty="0">
                <a:latin typeface="+mj-lt"/>
              </a:rPr>
              <a:t>a) Mỗi lần nghe thấy tiếng rao của cô bán hàng rong, Lê lại nhại theo giọng của cô.</a:t>
            </a:r>
            <a:endParaRPr lang="en-US" sz="4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80620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1462</TotalTime>
  <Words>772</Words>
  <Application>Microsoft Office PowerPoint</Application>
  <PresentationFormat>Widescreen</PresentationFormat>
  <Paragraphs>56</Paragraphs>
  <Slides>19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6" baseType="lpstr">
      <vt:lpstr>Calibri Light</vt:lpstr>
      <vt:lpstr>Calibri</vt:lpstr>
      <vt:lpstr>#9Slide03 AmpleSoft</vt:lpstr>
      <vt:lpstr>Cambria</vt:lpstr>
      <vt:lpstr>Arial</vt:lpstr>
      <vt:lpstr>Times New Roman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Laptop</cp:lastModifiedBy>
  <cp:revision>6</cp:revision>
  <dcterms:created xsi:type="dcterms:W3CDTF">2023-06-28T15:31:04Z</dcterms:created>
  <dcterms:modified xsi:type="dcterms:W3CDTF">2025-09-20T14:04:06Z</dcterms:modified>
  <cp:version>MNT37</cp:version>
</cp:coreProperties>
</file>