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352" r:id="rId5"/>
    <p:sldId id="271" r:id="rId6"/>
    <p:sldId id="354" r:id="rId7"/>
    <p:sldId id="376" r:id="rId8"/>
    <p:sldId id="369" r:id="rId9"/>
    <p:sldId id="353" r:id="rId10"/>
    <p:sldId id="272" r:id="rId11"/>
    <p:sldId id="370" r:id="rId12"/>
    <p:sldId id="371" r:id="rId13"/>
    <p:sldId id="373" r:id="rId14"/>
    <p:sldId id="372" r:id="rId15"/>
    <p:sldId id="273" r:id="rId16"/>
    <p:sldId id="355" r:id="rId17"/>
    <p:sldId id="374" r:id="rId18"/>
    <p:sldId id="375" r:id="rId19"/>
  </p:sldIdLst>
  <p:sldSz cx="18288000" cy="10287000"/>
  <p:notesSz cx="6858000" cy="9144000"/>
  <p:embeddedFontLst>
    <p:embeddedFont>
      <p:font typeface="SVN-Newton" panose="02040603050506020204" pitchFamily="18" charset="0"/>
      <p:regular r:id="rId21"/>
    </p:embeddedFont>
    <p:embeddedFont>
      <p:font typeface="#9Slide03 Bebas Neue Bold" panose="020B0606020202050201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8" autoAdjust="0"/>
  </p:normalViewPr>
  <p:slideViewPr>
    <p:cSldViewPr>
      <p:cViewPr varScale="1">
        <p:scale>
          <a:sx n="54" d="100"/>
          <a:sy n="54" d="100"/>
        </p:scale>
        <p:origin x="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E49F-66C4-B347-A96B-D27D88D04EDD}" type="datetimeFigureOut">
              <a:rPr lang="en-VN" smtClean="0"/>
              <a:t>04/07/2024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455B-B0AC-B14F-B0A7-360207E7999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235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455B-B0AC-B14F-B0A7-360207E79992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32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455B-B0AC-B14F-B0A7-360207E79992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70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4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27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7D8B949-2E7E-C44B-9B6D-2CEA4358A648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6659E18-A259-0244-89E8-EAE1E32ED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1400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2A4DCB0-A558-4F4F-8483-834522D3D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8F0990E-6759-D848-97CC-0DF0381D8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1400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91989A0-7BDE-9047-8F49-42A1296FC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32F1A19-9E35-F945-B6AF-C93CDBE51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4109032-DDBF-9B4D-BACC-09FE8E35E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3BA4004-EC15-6B47-B3B5-7ABD14FF6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537344D-373A-114A-9367-91ACCA7C2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4FA46F54-99BC-3E4F-BB3B-91DA739BA67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7" name="Hình ảnh 32">
            <a:extLst>
              <a:ext uri="{FF2B5EF4-FFF2-40B4-BE49-F238E27FC236}">
                <a16:creationId xmlns:a16="http://schemas.microsoft.com/office/drawing/2014/main" id="{22699783-FA27-5A49-B0C3-32418782012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1400" y="-21775902"/>
            <a:ext cx="2559870" cy="2713443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1400" y="38002998"/>
            <a:ext cx="2559870" cy="271344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3.sv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5.svg"/><Relationship Id="rId10" Type="http://schemas.openxmlformats.org/officeDocument/2006/relationships/image" Target="../media/image25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4518" y="1394228"/>
            <a:ext cx="10618964" cy="7717077"/>
          </a:xfrm>
          <a:custGeom>
            <a:avLst/>
            <a:gdLst/>
            <a:ahLst/>
            <a:cxnLst/>
            <a:rect l="l" t="t" r="r" b="b"/>
            <a:pathLst>
              <a:path w="10618964" h="7717077">
                <a:moveTo>
                  <a:pt x="0" y="0"/>
                </a:moveTo>
                <a:lnTo>
                  <a:pt x="10618964" y="0"/>
                </a:lnTo>
                <a:lnTo>
                  <a:pt x="10618964" y="7717078"/>
                </a:lnTo>
                <a:lnTo>
                  <a:pt x="0" y="77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" r="-205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" name="Freeform 3"/>
          <p:cNvSpPr/>
          <p:nvPr/>
        </p:nvSpPr>
        <p:spPr>
          <a:xfrm>
            <a:off x="2171230" y="1627278"/>
            <a:ext cx="3930630" cy="2628609"/>
          </a:xfrm>
          <a:custGeom>
            <a:avLst/>
            <a:gdLst/>
            <a:ahLst/>
            <a:cxnLst/>
            <a:rect l="l" t="t" r="r" b="b"/>
            <a:pathLst>
              <a:path w="3930630" h="2628609">
                <a:moveTo>
                  <a:pt x="0" y="0"/>
                </a:moveTo>
                <a:lnTo>
                  <a:pt x="3930630" y="0"/>
                </a:lnTo>
                <a:lnTo>
                  <a:pt x="3930630" y="2628609"/>
                </a:lnTo>
                <a:lnTo>
                  <a:pt x="0" y="262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65657" y="1855480"/>
            <a:ext cx="7315200" cy="1911096"/>
          </a:xfrm>
          <a:custGeom>
            <a:avLst/>
            <a:gdLst/>
            <a:ahLst/>
            <a:cxnLst/>
            <a:rect l="l" t="t" r="r" b="b"/>
            <a:pathLst>
              <a:path w="7315200" h="1911096">
                <a:moveTo>
                  <a:pt x="0" y="0"/>
                </a:moveTo>
                <a:lnTo>
                  <a:pt x="7315200" y="0"/>
                </a:lnTo>
                <a:lnTo>
                  <a:pt x="73152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012228-14D2-654C-A80C-D68645591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625810"/>
            <a:ext cx="2044700" cy="2044700"/>
          </a:xfrm>
          <a:prstGeom prst="rect">
            <a:avLst/>
          </a:prstGeom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9222151F-C589-0046-AB81-7C3D59E61286}"/>
              </a:ext>
            </a:extLst>
          </p:cNvPr>
          <p:cNvSpPr/>
          <p:nvPr/>
        </p:nvSpPr>
        <p:spPr>
          <a:xfrm rot="10800000">
            <a:off x="11217937" y="73319"/>
            <a:ext cx="4654318" cy="123339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FB212A4-758A-F04B-B361-F2300D8DF56C}"/>
              </a:ext>
            </a:extLst>
          </p:cNvPr>
          <p:cNvSpPr/>
          <p:nvPr/>
        </p:nvSpPr>
        <p:spPr>
          <a:xfrm>
            <a:off x="4298749" y="7400309"/>
            <a:ext cx="4654318" cy="1215859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684" y="4039256"/>
            <a:ext cx="4136545" cy="6351700"/>
          </a:xfrm>
          <a:custGeom>
            <a:avLst/>
            <a:gdLst/>
            <a:ahLst/>
            <a:cxnLst/>
            <a:rect l="l" t="t" r="r" b="b"/>
            <a:pathLst>
              <a:path w="4136545" h="6351700">
                <a:moveTo>
                  <a:pt x="0" y="0"/>
                </a:moveTo>
                <a:lnTo>
                  <a:pt x="4136545" y="0"/>
                </a:lnTo>
                <a:lnTo>
                  <a:pt x="4136545" y="6351700"/>
                </a:lnTo>
                <a:lnTo>
                  <a:pt x="0" y="6351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45096" y="3129039"/>
            <a:ext cx="5143348" cy="7180939"/>
          </a:xfrm>
          <a:custGeom>
            <a:avLst/>
            <a:gdLst/>
            <a:ahLst/>
            <a:cxnLst/>
            <a:rect l="l" t="t" r="r" b="b"/>
            <a:pathLst>
              <a:path w="5143348" h="7180939">
                <a:moveTo>
                  <a:pt x="0" y="0"/>
                </a:moveTo>
                <a:lnTo>
                  <a:pt x="5143348" y="0"/>
                </a:lnTo>
                <a:lnTo>
                  <a:pt x="5143348" y="7180939"/>
                </a:lnTo>
                <a:lnTo>
                  <a:pt x="0" y="7180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FF46CD-DE91-CB4C-9C56-5305108B01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5896" y="3994778"/>
            <a:ext cx="10426700" cy="412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1085343"/>
            <a:ext cx="16472125" cy="811631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646147" y="1377318"/>
            <a:ext cx="15008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3.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Hoàn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thiện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bảng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mô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tả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về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nét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văn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hóa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tiêu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biểu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đồng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bằng</a:t>
            </a:r>
            <a:r>
              <a:rPr lang="pt-BR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Nam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Bộ</a:t>
            </a:r>
            <a:r>
              <a:rPr lang="en-VN" sz="480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114D8D2-20A8-B54F-8FCC-F96B3DA544D2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E639E8D-81CA-8E46-AA80-C1A863F741AA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FC64FAC-EBDA-8945-83B9-5FE1409CBEEB}"/>
              </a:ext>
            </a:extLst>
          </p:cNvPr>
          <p:cNvSpPr/>
          <p:nvPr/>
        </p:nvSpPr>
        <p:spPr>
          <a:xfrm>
            <a:off x="15867930" y="7223365"/>
            <a:ext cx="2703459" cy="3063635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5" y="0"/>
                </a:lnTo>
                <a:lnTo>
                  <a:pt x="3019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477783-EB07-0E46-8934-5182976D0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07748"/>
              </p:ext>
            </p:extLst>
          </p:nvPr>
        </p:nvGraphicFramePr>
        <p:xfrm>
          <a:off x="2057399" y="3238953"/>
          <a:ext cx="14597661" cy="48260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312053">
                  <a:extLst>
                    <a:ext uri="{9D8B030D-6E8A-4147-A177-3AD203B41FA5}">
                      <a16:colId xmlns:a16="http://schemas.microsoft.com/office/drawing/2014/main" val="2418673362"/>
                    </a:ext>
                  </a:extLst>
                </a:gridCol>
                <a:gridCol w="7419721">
                  <a:extLst>
                    <a:ext uri="{9D8B030D-6E8A-4147-A177-3AD203B41FA5}">
                      <a16:colId xmlns:a16="http://schemas.microsoft.com/office/drawing/2014/main" val="1571609792"/>
                    </a:ext>
                  </a:extLst>
                </a:gridCol>
                <a:gridCol w="4865887">
                  <a:extLst>
                    <a:ext uri="{9D8B030D-6E8A-4147-A177-3AD203B41FA5}">
                      <a16:colId xmlns:a16="http://schemas.microsoft.com/office/drawing/2014/main" val="1537424785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Một số nét văn hóa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Điểm nổi bật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677393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5400" dirty="0">
                          <a:latin typeface="Cambria" panose="02040503050406030204" pitchFamily="18" charset="0"/>
                        </a:rPr>
                        <a:t>Nhà 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46597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5400" dirty="0">
                          <a:latin typeface="Cambria" panose="02040503050406030204" pitchFamily="18" charset="0"/>
                        </a:rPr>
                        <a:t>Chợ nổi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8376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5400" dirty="0">
                          <a:latin typeface="Cambria" panose="02040503050406030204" pitchFamily="18" charset="0"/>
                        </a:rPr>
                        <a:t>Vận tải đường sông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215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540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540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84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637921"/>
            <a:ext cx="16472125" cy="901115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477783-EB07-0E46-8934-5182976D0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38781"/>
              </p:ext>
            </p:extLst>
          </p:nvPr>
        </p:nvGraphicFramePr>
        <p:xfrm>
          <a:off x="1558867" y="839220"/>
          <a:ext cx="15240000" cy="77724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831994">
                  <a:extLst>
                    <a:ext uri="{9D8B030D-6E8A-4147-A177-3AD203B41FA5}">
                      <a16:colId xmlns:a16="http://schemas.microsoft.com/office/drawing/2014/main" val="2418673362"/>
                    </a:ext>
                  </a:extLst>
                </a:gridCol>
                <a:gridCol w="2409710">
                  <a:extLst>
                    <a:ext uri="{9D8B030D-6E8A-4147-A177-3AD203B41FA5}">
                      <a16:colId xmlns:a16="http://schemas.microsoft.com/office/drawing/2014/main" val="1571609792"/>
                    </a:ext>
                  </a:extLst>
                </a:gridCol>
                <a:gridCol w="11998296">
                  <a:extLst>
                    <a:ext uri="{9D8B030D-6E8A-4147-A177-3AD203B41FA5}">
                      <a16:colId xmlns:a16="http://schemas.microsoft.com/office/drawing/2014/main" val="1537424785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Một số nét văn hóa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Điểm nổi bật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677393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3000" dirty="0">
                          <a:latin typeface="Cambria" panose="02040503050406030204" pitchFamily="18" charset="0"/>
                        </a:rPr>
                        <a:t>Nhà 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Nhà ở truyền thống có nhiều loại khác nhau. Ở vùng sông nước, phổ biến là kiểu nhà sàn, nhà nổi. Tại các miệt vườn, chủ yếu là nhà lợp bằng lá.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Nhà ở được xây dựng kiên cố, hiện đại hơn.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46597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3000" dirty="0">
                          <a:latin typeface="Cambria" panose="02040503050406030204" pitchFamily="18" charset="0"/>
                        </a:rPr>
                        <a:t>Chợ nổi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Hoạt động mua bán, trao đổi hàng hóa một phần diễn ra tại chợ nổi trên sông.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Hàng hóa được bán trên các ghe xuồng, chủ yếu là nông sản và các vật dụng cần thiết.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8376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3000" dirty="0">
                          <a:latin typeface="Cambria" panose="02040503050406030204" pitchFamily="18" charset="0"/>
                        </a:rPr>
                        <a:t>Vận tải đường sông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Giao thông đường thuỷ đóng vai trò quan trọng.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Ghe, xuồng,... là phương tiện đi lại, vận chuyển hàng hóa chủ yếu.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215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en-VN" sz="30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3000" dirty="0">
                          <a:latin typeface="Cambria" panose="02040503050406030204" pitchFamily="18" charset="0"/>
                        </a:rPr>
                        <a:t>Trang phục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Trước đây, trang phục phổ biến của người dân Nam Bộ là áo bà ba và khăn rằn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3000" dirty="0">
                          <a:latin typeface="Cambria" panose="02040503050406030204" pitchFamily="18" charset="0"/>
                        </a:rPr>
                        <a:t>Ngày nay, áo bà ba và khăn rằn vẫn được chọn làm trang phục chính trong những dịp lễ, tết,...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8459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2D8003-F6BE-374A-B0C0-25B8E70A59C5}"/>
              </a:ext>
            </a:extLst>
          </p:cNvPr>
          <p:cNvSpPr txBox="1"/>
          <p:nvPr/>
        </p:nvSpPr>
        <p:spPr>
          <a:xfrm>
            <a:off x="1212736" y="8812919"/>
            <a:ext cx="15932263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06042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pt-B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3600" b="1" dirty="0">
                <a:solidFill>
                  <a:srgbClr val="C00000"/>
                </a:solidFill>
                <a:effectLst/>
              </a:rPr>
              <a:t> </a:t>
            </a:r>
            <a:endParaRPr lang="en-VN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1085343"/>
            <a:ext cx="16472125" cy="811631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066800" y="1757486"/>
            <a:ext cx="1631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4–5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4800" dirty="0">
                <a:solidFill>
                  <a:srgbClr val="C00000"/>
                </a:solidFill>
                <a:effectLst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114D8D2-20A8-B54F-8FCC-F96B3DA544D2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E639E8D-81CA-8E46-AA80-C1A863F741AA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FC64FAC-EBDA-8945-83B9-5FE1409CBEEB}"/>
              </a:ext>
            </a:extLst>
          </p:cNvPr>
          <p:cNvSpPr/>
          <p:nvPr/>
        </p:nvSpPr>
        <p:spPr>
          <a:xfrm>
            <a:off x="15867930" y="7223365"/>
            <a:ext cx="2703459" cy="3063635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5" y="0"/>
                </a:lnTo>
                <a:lnTo>
                  <a:pt x="3019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CC802-5C29-EA41-BC58-1D0240D00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88" y="2636765"/>
            <a:ext cx="9145685" cy="73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1085343"/>
            <a:ext cx="16472125" cy="811631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370059" y="1713522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4–5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pt-BR" sz="4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4800" dirty="0">
                <a:solidFill>
                  <a:srgbClr val="C00000"/>
                </a:solidFill>
                <a:effectLst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114D8D2-20A8-B54F-8FCC-F96B3DA544D2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E639E8D-81CA-8E46-AA80-C1A863F741AA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FC64FAC-EBDA-8945-83B9-5FE1409CBEEB}"/>
              </a:ext>
            </a:extLst>
          </p:cNvPr>
          <p:cNvSpPr/>
          <p:nvPr/>
        </p:nvSpPr>
        <p:spPr>
          <a:xfrm>
            <a:off x="15867930" y="7223365"/>
            <a:ext cx="2703459" cy="3063635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5" y="0"/>
                </a:lnTo>
                <a:lnTo>
                  <a:pt x="3019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F79A5-B7F9-5F46-A67C-98E86BA078E0}"/>
              </a:ext>
            </a:extLst>
          </p:cNvPr>
          <p:cNvSpPr txBox="1"/>
          <p:nvPr/>
        </p:nvSpPr>
        <p:spPr>
          <a:xfrm>
            <a:off x="1370060" y="3968510"/>
            <a:ext cx="15285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Người 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dân Nam Bộ có tinh thần yêu nước rất cao.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Mỗi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lần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có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giặc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ngoại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xâm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thì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lòng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đó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lại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dâng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trào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lên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mạnh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mẽ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Điều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này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được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thể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hiện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qua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thế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hệ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anh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hùng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như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Trương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Định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Nguyễn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Trung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Trực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Lê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Thị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Định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,...Cho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đến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nay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tinh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thần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vẫn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truyền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thế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hệ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này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sang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thế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hệ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khác</a:t>
            </a:r>
            <a:r>
              <a:rPr lang="pt-BR" sz="4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,....</a:t>
            </a:r>
            <a:r>
              <a:rPr lang="en-VN" sz="4800" dirty="0">
                <a:effectLst/>
                <a:latin typeface="Cambria" panose="02040503050406030204" pitchFamily="18" charset="0"/>
              </a:rPr>
              <a:t> </a:t>
            </a:r>
            <a:endParaRPr lang="en-VN" sz="4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13708969" y="-882529"/>
            <a:ext cx="6053230" cy="3607157"/>
          </a:xfrm>
          <a:prstGeom prst="rect">
            <a:avLst/>
          </a:prstGeom>
          <a:solidFill>
            <a:srgbClr val="B2B290"/>
          </a:solidFill>
        </p:spPr>
      </p:sp>
      <p:sp>
        <p:nvSpPr>
          <p:cNvPr id="13" name="AutoShape 13"/>
          <p:cNvSpPr/>
          <p:nvPr/>
        </p:nvSpPr>
        <p:spPr>
          <a:xfrm>
            <a:off x="9371342" y="4764437"/>
            <a:ext cx="4116059" cy="2588863"/>
          </a:xfrm>
          <a:prstGeom prst="rect">
            <a:avLst/>
          </a:prstGeom>
          <a:solidFill>
            <a:srgbClr val="9D9D78"/>
          </a:solidFill>
        </p:spPr>
      </p:sp>
      <p:pic>
        <p:nvPicPr>
          <p:cNvPr id="1026" name="Picture 2" descr="Bỏ túi&quot; bản đồ miền Tây cho bạn một hành trình du lịch đáng nhớ">
            <a:extLst>
              <a:ext uri="{FF2B5EF4-FFF2-40B4-BE49-F238E27FC236}">
                <a16:creationId xmlns:a16="http://schemas.microsoft.com/office/drawing/2014/main" id="{574BDEB0-837F-F443-9CDC-B91010FE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0"/>
            <a:ext cx="4163236" cy="46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àn ý Nghị luận về lòng yêu nước (4 mẫu) - Văn 9">
            <a:extLst>
              <a:ext uri="{FF2B5EF4-FFF2-40B4-BE49-F238E27FC236}">
                <a16:creationId xmlns:a16="http://schemas.microsoft.com/office/drawing/2014/main" id="{B8459561-610C-614D-BF79-59A7ECFB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69" y="2948485"/>
            <a:ext cx="6181634" cy="3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0">
            <a:extLst>
              <a:ext uri="{FF2B5EF4-FFF2-40B4-BE49-F238E27FC236}">
                <a16:creationId xmlns:a16="http://schemas.microsoft.com/office/drawing/2014/main" id="{39AB58F2-27C4-3B4A-AF13-1A92AF374675}"/>
              </a:ext>
            </a:extLst>
          </p:cNvPr>
          <p:cNvSpPr/>
          <p:nvPr/>
        </p:nvSpPr>
        <p:spPr>
          <a:xfrm>
            <a:off x="13726553" y="6462766"/>
            <a:ext cx="6053230" cy="3824234"/>
          </a:xfrm>
          <a:prstGeom prst="rect">
            <a:avLst/>
          </a:prstGeom>
          <a:solidFill>
            <a:srgbClr val="B2B290"/>
          </a:solidFill>
        </p:spPr>
      </p:sp>
      <p:pic>
        <p:nvPicPr>
          <p:cNvPr id="1030" name="Picture 6" descr="Top 5 Bài Nghị Luận Về Lòng Yêu Nước Của Giới Trẻ Ngày Nay">
            <a:extLst>
              <a:ext uri="{FF2B5EF4-FFF2-40B4-BE49-F238E27FC236}">
                <a16:creationId xmlns:a16="http://schemas.microsoft.com/office/drawing/2014/main" id="{EF209C38-506C-E041-933B-02F2198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7518000"/>
            <a:ext cx="4163235" cy="2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ổi mới phương thức giáo dục chủ nghĩa yêu nước cho thanh niên quân đội  hiện nay theo tư tưởng Hồ Chí Minh - TIÊU ĐIỂM - Tạp chí Cộng sản">
            <a:extLst>
              <a:ext uri="{FF2B5EF4-FFF2-40B4-BE49-F238E27FC236}">
                <a16:creationId xmlns:a16="http://schemas.microsoft.com/office/drawing/2014/main" id="{114BF143-89EB-7D4B-97B9-89D0B5B8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6489980"/>
            <a:ext cx="5694358" cy="37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òng yêu nước Việt Nam đậm tính nhân văn (tiếp theo và hết) - Báo Lâm Đồng  điện tử">
            <a:extLst>
              <a:ext uri="{FF2B5EF4-FFF2-40B4-BE49-F238E27FC236}">
                <a16:creationId xmlns:a16="http://schemas.microsoft.com/office/drawing/2014/main" id="{B5461AF5-BBD8-E943-AE2F-05EC7356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-1482674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ỷ niệm 78 năm Ngày Nam bộ kháng chiến (23/9/1945">
            <a:extLst>
              <a:ext uri="{FF2B5EF4-FFF2-40B4-BE49-F238E27FC236}">
                <a16:creationId xmlns:a16="http://schemas.microsoft.com/office/drawing/2014/main" id="{CDE8640A-F4DB-7141-B015-1E59E2536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9"/>
          <a:stretch/>
        </p:blipFill>
        <p:spPr bwMode="auto">
          <a:xfrm>
            <a:off x="9371341" y="4764437"/>
            <a:ext cx="4116059" cy="25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5">
            <a:extLst>
              <a:ext uri="{FF2B5EF4-FFF2-40B4-BE49-F238E27FC236}">
                <a16:creationId xmlns:a16="http://schemas.microsoft.com/office/drawing/2014/main" id="{7AFA090A-7C37-2C46-84CE-03DAD5593323}"/>
              </a:ext>
            </a:extLst>
          </p:cNvPr>
          <p:cNvSpPr/>
          <p:nvPr/>
        </p:nvSpPr>
        <p:spPr>
          <a:xfrm>
            <a:off x="5257800" y="3588119"/>
            <a:ext cx="4355211" cy="6739171"/>
          </a:xfrm>
          <a:custGeom>
            <a:avLst/>
            <a:gdLst/>
            <a:ahLst/>
            <a:cxnLst/>
            <a:rect l="l" t="t" r="r" b="b"/>
            <a:pathLst>
              <a:path w="5205222" h="8229600">
                <a:moveTo>
                  <a:pt x="0" y="0"/>
                </a:moveTo>
                <a:lnTo>
                  <a:pt x="5205222" y="0"/>
                </a:lnTo>
                <a:lnTo>
                  <a:pt x="52052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6A26F-00E9-0448-A0CD-3308EA43C4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921049"/>
            <a:ext cx="7950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22" name="矩形: 圆角 2">
            <a:extLst>
              <a:ext uri="{FF2B5EF4-FFF2-40B4-BE49-F238E27FC236}">
                <a16:creationId xmlns:a16="http://schemas.microsoft.com/office/drawing/2014/main" id="{3096F6E3-7569-544B-81B6-88AE49017749}"/>
              </a:ext>
            </a:extLst>
          </p:cNvPr>
          <p:cNvSpPr/>
          <p:nvPr/>
        </p:nvSpPr>
        <p:spPr>
          <a:xfrm>
            <a:off x="7860688" y="1331260"/>
            <a:ext cx="10083338" cy="669663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E3BC0-301E-EE44-903A-DDF7A48D4345}"/>
              </a:ext>
            </a:extLst>
          </p:cNvPr>
          <p:cNvSpPr txBox="1"/>
          <p:nvPr/>
        </p:nvSpPr>
        <p:spPr>
          <a:xfrm>
            <a:off x="8210298" y="3496626"/>
            <a:ext cx="9384120" cy="383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Hãy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nêu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điểm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giống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khác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nhau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đời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sống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văn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hóa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người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dân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Nam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Bộ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với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địa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phương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em.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D2149-1517-E542-ADF4-B6B21F32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" y="2844574"/>
            <a:ext cx="7716746" cy="7716746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10701899-6A4E-0243-88E5-236F86313A92}"/>
              </a:ext>
            </a:extLst>
          </p:cNvPr>
          <p:cNvSpPr/>
          <p:nvPr/>
        </p:nvSpPr>
        <p:spPr>
          <a:xfrm>
            <a:off x="14220517" y="7448312"/>
            <a:ext cx="3930630" cy="2628609"/>
          </a:xfrm>
          <a:custGeom>
            <a:avLst/>
            <a:gdLst/>
            <a:ahLst/>
            <a:cxnLst/>
            <a:rect l="l" t="t" r="r" b="b"/>
            <a:pathLst>
              <a:path w="3930630" h="2628609">
                <a:moveTo>
                  <a:pt x="0" y="0"/>
                </a:moveTo>
                <a:lnTo>
                  <a:pt x="3930630" y="0"/>
                </a:lnTo>
                <a:lnTo>
                  <a:pt x="3930630" y="2628609"/>
                </a:lnTo>
                <a:lnTo>
                  <a:pt x="0" y="262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230F32F6-25D0-9C4C-88CB-7ED5E66130A5}"/>
              </a:ext>
            </a:extLst>
          </p:cNvPr>
          <p:cNvSpPr/>
          <p:nvPr/>
        </p:nvSpPr>
        <p:spPr>
          <a:xfrm>
            <a:off x="9244757" y="1431181"/>
            <a:ext cx="7315200" cy="1911096"/>
          </a:xfrm>
          <a:custGeom>
            <a:avLst/>
            <a:gdLst/>
            <a:ahLst/>
            <a:cxnLst/>
            <a:rect l="l" t="t" r="r" b="b"/>
            <a:pathLst>
              <a:path w="7315200" h="1911096">
                <a:moveTo>
                  <a:pt x="0" y="0"/>
                </a:moveTo>
                <a:lnTo>
                  <a:pt x="7315200" y="0"/>
                </a:lnTo>
                <a:lnTo>
                  <a:pt x="73152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20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4518" y="1394228"/>
            <a:ext cx="10618964" cy="7717077"/>
          </a:xfrm>
          <a:custGeom>
            <a:avLst/>
            <a:gdLst/>
            <a:ahLst/>
            <a:cxnLst/>
            <a:rect l="l" t="t" r="r" b="b"/>
            <a:pathLst>
              <a:path w="10618964" h="7717077">
                <a:moveTo>
                  <a:pt x="0" y="0"/>
                </a:moveTo>
                <a:lnTo>
                  <a:pt x="10618964" y="0"/>
                </a:lnTo>
                <a:lnTo>
                  <a:pt x="10618964" y="7717078"/>
                </a:lnTo>
                <a:lnTo>
                  <a:pt x="0" y="77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" r="-205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" name="Freeform 3"/>
          <p:cNvSpPr/>
          <p:nvPr/>
        </p:nvSpPr>
        <p:spPr>
          <a:xfrm>
            <a:off x="2171230" y="1627278"/>
            <a:ext cx="3930630" cy="2628609"/>
          </a:xfrm>
          <a:custGeom>
            <a:avLst/>
            <a:gdLst/>
            <a:ahLst/>
            <a:cxnLst/>
            <a:rect l="l" t="t" r="r" b="b"/>
            <a:pathLst>
              <a:path w="3930630" h="2628609">
                <a:moveTo>
                  <a:pt x="0" y="0"/>
                </a:moveTo>
                <a:lnTo>
                  <a:pt x="3930630" y="0"/>
                </a:lnTo>
                <a:lnTo>
                  <a:pt x="3930630" y="2628609"/>
                </a:lnTo>
                <a:lnTo>
                  <a:pt x="0" y="262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65657" y="1855480"/>
            <a:ext cx="7315200" cy="1911096"/>
          </a:xfrm>
          <a:custGeom>
            <a:avLst/>
            <a:gdLst/>
            <a:ahLst/>
            <a:cxnLst/>
            <a:rect l="l" t="t" r="r" b="b"/>
            <a:pathLst>
              <a:path w="7315200" h="1911096">
                <a:moveTo>
                  <a:pt x="0" y="0"/>
                </a:moveTo>
                <a:lnTo>
                  <a:pt x="7315200" y="0"/>
                </a:lnTo>
                <a:lnTo>
                  <a:pt x="7315200" y="1911096"/>
                </a:lnTo>
                <a:lnTo>
                  <a:pt x="0" y="1911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012228-14D2-654C-A80C-D68645591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625810"/>
            <a:ext cx="2044700" cy="2044700"/>
          </a:xfrm>
          <a:prstGeom prst="rect">
            <a:avLst/>
          </a:prstGeom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9222151F-C589-0046-AB81-7C3D59E61286}"/>
              </a:ext>
            </a:extLst>
          </p:cNvPr>
          <p:cNvSpPr/>
          <p:nvPr/>
        </p:nvSpPr>
        <p:spPr>
          <a:xfrm rot="10800000">
            <a:off x="11217937" y="73319"/>
            <a:ext cx="4654318" cy="123339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FB212A4-758A-F04B-B361-F2300D8DF56C}"/>
              </a:ext>
            </a:extLst>
          </p:cNvPr>
          <p:cNvSpPr/>
          <p:nvPr/>
        </p:nvSpPr>
        <p:spPr>
          <a:xfrm>
            <a:off x="4298749" y="7400309"/>
            <a:ext cx="4654318" cy="1215859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684" y="4039256"/>
            <a:ext cx="4136545" cy="6351700"/>
          </a:xfrm>
          <a:custGeom>
            <a:avLst/>
            <a:gdLst/>
            <a:ahLst/>
            <a:cxnLst/>
            <a:rect l="l" t="t" r="r" b="b"/>
            <a:pathLst>
              <a:path w="4136545" h="6351700">
                <a:moveTo>
                  <a:pt x="0" y="0"/>
                </a:moveTo>
                <a:lnTo>
                  <a:pt x="4136545" y="0"/>
                </a:lnTo>
                <a:lnTo>
                  <a:pt x="4136545" y="6351700"/>
                </a:lnTo>
                <a:lnTo>
                  <a:pt x="0" y="6351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45096" y="3129039"/>
            <a:ext cx="5143348" cy="7180939"/>
          </a:xfrm>
          <a:custGeom>
            <a:avLst/>
            <a:gdLst/>
            <a:ahLst/>
            <a:cxnLst/>
            <a:rect l="l" t="t" r="r" b="b"/>
            <a:pathLst>
              <a:path w="5143348" h="7180939">
                <a:moveTo>
                  <a:pt x="0" y="0"/>
                </a:moveTo>
                <a:lnTo>
                  <a:pt x="5143348" y="0"/>
                </a:lnTo>
                <a:lnTo>
                  <a:pt x="5143348" y="7180939"/>
                </a:lnTo>
                <a:lnTo>
                  <a:pt x="0" y="7180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8E459-A977-3C4D-B417-297E63A65D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8600" y="4523095"/>
            <a:ext cx="10210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13708969" y="-882529"/>
            <a:ext cx="6053230" cy="3607157"/>
          </a:xfrm>
          <a:prstGeom prst="rect">
            <a:avLst/>
          </a:prstGeom>
          <a:solidFill>
            <a:srgbClr val="B2B290"/>
          </a:solidFill>
        </p:spPr>
      </p:sp>
      <p:sp>
        <p:nvSpPr>
          <p:cNvPr id="13" name="AutoShape 13"/>
          <p:cNvSpPr/>
          <p:nvPr/>
        </p:nvSpPr>
        <p:spPr>
          <a:xfrm>
            <a:off x="9371342" y="4764437"/>
            <a:ext cx="4116059" cy="2588863"/>
          </a:xfrm>
          <a:prstGeom prst="rect">
            <a:avLst/>
          </a:prstGeom>
          <a:solidFill>
            <a:srgbClr val="9D9D78"/>
          </a:solidFill>
        </p:spPr>
      </p:sp>
      <p:pic>
        <p:nvPicPr>
          <p:cNvPr id="1026" name="Picture 2" descr="Bỏ túi&quot; bản đồ miền Tây cho bạn một hành trình du lịch đáng nhớ">
            <a:extLst>
              <a:ext uri="{FF2B5EF4-FFF2-40B4-BE49-F238E27FC236}">
                <a16:creationId xmlns:a16="http://schemas.microsoft.com/office/drawing/2014/main" id="{574BDEB0-837F-F443-9CDC-B91010FE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0"/>
            <a:ext cx="4163236" cy="46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àn ý Nghị luận về lòng yêu nước (4 mẫu) - Văn 9">
            <a:extLst>
              <a:ext uri="{FF2B5EF4-FFF2-40B4-BE49-F238E27FC236}">
                <a16:creationId xmlns:a16="http://schemas.microsoft.com/office/drawing/2014/main" id="{B8459561-610C-614D-BF79-59A7ECFB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69" y="2948485"/>
            <a:ext cx="6181634" cy="3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0">
            <a:extLst>
              <a:ext uri="{FF2B5EF4-FFF2-40B4-BE49-F238E27FC236}">
                <a16:creationId xmlns:a16="http://schemas.microsoft.com/office/drawing/2014/main" id="{39AB58F2-27C4-3B4A-AF13-1A92AF374675}"/>
              </a:ext>
            </a:extLst>
          </p:cNvPr>
          <p:cNvSpPr/>
          <p:nvPr/>
        </p:nvSpPr>
        <p:spPr>
          <a:xfrm>
            <a:off x="13726553" y="6462766"/>
            <a:ext cx="6053230" cy="3824234"/>
          </a:xfrm>
          <a:prstGeom prst="rect">
            <a:avLst/>
          </a:prstGeom>
          <a:solidFill>
            <a:srgbClr val="B2B290"/>
          </a:solidFill>
        </p:spPr>
      </p:sp>
      <p:pic>
        <p:nvPicPr>
          <p:cNvPr id="1030" name="Picture 6" descr="Top 5 Bài Nghị Luận Về Lòng Yêu Nước Của Giới Trẻ Ngày Nay">
            <a:extLst>
              <a:ext uri="{FF2B5EF4-FFF2-40B4-BE49-F238E27FC236}">
                <a16:creationId xmlns:a16="http://schemas.microsoft.com/office/drawing/2014/main" id="{EF209C38-506C-E041-933B-02F2198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7518000"/>
            <a:ext cx="4163235" cy="2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ổi mới phương thức giáo dục chủ nghĩa yêu nước cho thanh niên quân đội  hiện nay theo tư tưởng Hồ Chí Minh - TIÊU ĐIỂM - Tạp chí Cộng sản">
            <a:extLst>
              <a:ext uri="{FF2B5EF4-FFF2-40B4-BE49-F238E27FC236}">
                <a16:creationId xmlns:a16="http://schemas.microsoft.com/office/drawing/2014/main" id="{114BF143-89EB-7D4B-97B9-89D0B5B8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6489980"/>
            <a:ext cx="5694358" cy="37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òng yêu nước Việt Nam đậm tính nhân văn (tiếp theo và hết) - Báo Lâm Đồng  điện tử">
            <a:extLst>
              <a:ext uri="{FF2B5EF4-FFF2-40B4-BE49-F238E27FC236}">
                <a16:creationId xmlns:a16="http://schemas.microsoft.com/office/drawing/2014/main" id="{B5461AF5-BBD8-E943-AE2F-05EC7356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-1482674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ỷ niệm 78 năm Ngày Nam bộ kháng chiến (23/9/1945">
            <a:extLst>
              <a:ext uri="{FF2B5EF4-FFF2-40B4-BE49-F238E27FC236}">
                <a16:creationId xmlns:a16="http://schemas.microsoft.com/office/drawing/2014/main" id="{CDE8640A-F4DB-7141-B015-1E59E2536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9"/>
          <a:stretch/>
        </p:blipFill>
        <p:spPr bwMode="auto">
          <a:xfrm>
            <a:off x="9371341" y="4764437"/>
            <a:ext cx="4116059" cy="25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5">
            <a:extLst>
              <a:ext uri="{FF2B5EF4-FFF2-40B4-BE49-F238E27FC236}">
                <a16:creationId xmlns:a16="http://schemas.microsoft.com/office/drawing/2014/main" id="{7AFA090A-7C37-2C46-84CE-03DAD5593323}"/>
              </a:ext>
            </a:extLst>
          </p:cNvPr>
          <p:cNvSpPr/>
          <p:nvPr/>
        </p:nvSpPr>
        <p:spPr>
          <a:xfrm>
            <a:off x="5257800" y="3588119"/>
            <a:ext cx="4355211" cy="6739171"/>
          </a:xfrm>
          <a:custGeom>
            <a:avLst/>
            <a:gdLst/>
            <a:ahLst/>
            <a:cxnLst/>
            <a:rect l="l" t="t" r="r" b="b"/>
            <a:pathLst>
              <a:path w="5205222" h="8229600">
                <a:moveTo>
                  <a:pt x="0" y="0"/>
                </a:moveTo>
                <a:lnTo>
                  <a:pt x="5205222" y="0"/>
                </a:lnTo>
                <a:lnTo>
                  <a:pt x="52052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5BCA3C-CB7C-F149-9464-18F046117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893835"/>
            <a:ext cx="7950200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6">
            <a:extLst>
              <a:ext uri="{FF2B5EF4-FFF2-40B4-BE49-F238E27FC236}">
                <a16:creationId xmlns:a16="http://schemas.microsoft.com/office/drawing/2014/main" id="{909725CC-EB37-EC47-96A8-554EA65123D6}"/>
              </a:ext>
            </a:extLst>
          </p:cNvPr>
          <p:cNvSpPr/>
          <p:nvPr/>
        </p:nvSpPr>
        <p:spPr>
          <a:xfrm>
            <a:off x="16164783" y="7223365"/>
            <a:ext cx="2703459" cy="3063635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5" y="0"/>
                </a:lnTo>
                <a:lnTo>
                  <a:pt x="3019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3078" name="Picture 6" descr="Nữ anh hùng Nam Bộ với 100 trận đánh, quân thù khiếp sợ 'treo giá' 200 triệu">
            <a:extLst>
              <a:ext uri="{FF2B5EF4-FFF2-40B4-BE49-F238E27FC236}">
                <a16:creationId xmlns:a16="http://schemas.microsoft.com/office/drawing/2014/main" id="{50FA82BD-48D6-8F4B-B17A-9C5AE251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1562"/>
            <a:ext cx="6915390" cy="36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3AB0B04-C498-CB47-947B-05096A28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346" y="1191562"/>
            <a:ext cx="2362200" cy="36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D3BC8DE-E250-BD4D-BF7E-B8CAF36E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588" y="1191562"/>
            <a:ext cx="2715114" cy="36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uyên giáo An Giang">
            <a:extLst>
              <a:ext uri="{FF2B5EF4-FFF2-40B4-BE49-F238E27FC236}">
                <a16:creationId xmlns:a16="http://schemas.microsoft.com/office/drawing/2014/main" id="{C8A26D59-917E-254D-88AF-25377635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30" y="1191562"/>
            <a:ext cx="2715113" cy="36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17D495-50D5-9945-8EEB-C43E675621A9}"/>
              </a:ext>
            </a:extLst>
          </p:cNvPr>
          <p:cNvGrpSpPr/>
          <p:nvPr/>
        </p:nvGrpSpPr>
        <p:grpSpPr>
          <a:xfrm>
            <a:off x="3892294" y="5485684"/>
            <a:ext cx="13532148" cy="3422001"/>
            <a:chOff x="2947312" y="508941"/>
            <a:chExt cx="9021432" cy="2281334"/>
          </a:xfrm>
        </p:grpSpPr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3096F6E3-7569-544B-81B6-88AE49017749}"/>
                </a:ext>
              </a:extLst>
            </p:cNvPr>
            <p:cNvSpPr/>
            <p:nvPr/>
          </p:nvSpPr>
          <p:spPr>
            <a:xfrm>
              <a:off x="2947312" y="508941"/>
              <a:ext cx="9021432" cy="2281334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8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3BC0-301E-EE44-903A-DDF7A48D4345}"/>
                </a:ext>
              </a:extLst>
            </p:cNvPr>
            <p:cNvSpPr txBox="1"/>
            <p:nvPr/>
          </p:nvSpPr>
          <p:spPr>
            <a:xfrm>
              <a:off x="3140028" y="788818"/>
              <a:ext cx="8636000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dirty="0" err="1">
                  <a:latin typeface="Cambria" panose="02040503050406030204" pitchFamily="18" charset="0"/>
                  <a:ea typeface="Calibri" panose="020F0502020204030204" pitchFamily="34" charset="0"/>
                </a:rPr>
                <a:t>T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rình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bày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tranh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ảnh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sưu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tầm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về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vị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anh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hùng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vùng</a:t>
              </a:r>
              <a:r>
                <a:rPr lang="en-US" sz="60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đất</a:t>
              </a:r>
              <a:r>
                <a:rPr lang="en-US" sz="6000" dirty="0" smtClean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Nam </a:t>
              </a:r>
              <a:r>
                <a:rPr lang="en-US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Bộ</a:t>
              </a:r>
              <a:r>
                <a:rPr lang="en-US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endParaRPr lang="en-VN" sz="6000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9" name="Freeform 24">
            <a:extLst>
              <a:ext uri="{FF2B5EF4-FFF2-40B4-BE49-F238E27FC236}">
                <a16:creationId xmlns:a16="http://schemas.microsoft.com/office/drawing/2014/main" id="{B5A6AD78-5DF8-C54A-B39E-4A6C26BB5CB1}"/>
              </a:ext>
            </a:extLst>
          </p:cNvPr>
          <p:cNvSpPr/>
          <p:nvPr/>
        </p:nvSpPr>
        <p:spPr>
          <a:xfrm>
            <a:off x="676212" y="4916804"/>
            <a:ext cx="3864438" cy="5344886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438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13708969" y="-882529"/>
            <a:ext cx="6053230" cy="3607157"/>
          </a:xfrm>
          <a:prstGeom prst="rect">
            <a:avLst/>
          </a:prstGeom>
          <a:solidFill>
            <a:srgbClr val="B2B290"/>
          </a:solidFill>
        </p:spPr>
      </p:sp>
      <p:sp>
        <p:nvSpPr>
          <p:cNvPr id="13" name="AutoShape 13"/>
          <p:cNvSpPr/>
          <p:nvPr/>
        </p:nvSpPr>
        <p:spPr>
          <a:xfrm>
            <a:off x="9371342" y="4764437"/>
            <a:ext cx="4116059" cy="2588863"/>
          </a:xfrm>
          <a:prstGeom prst="rect">
            <a:avLst/>
          </a:prstGeom>
          <a:solidFill>
            <a:srgbClr val="9D9D78"/>
          </a:solidFill>
        </p:spPr>
      </p:sp>
      <p:pic>
        <p:nvPicPr>
          <p:cNvPr id="1026" name="Picture 2" descr="Bỏ túi&quot; bản đồ miền Tây cho bạn một hành trình du lịch đáng nhớ">
            <a:extLst>
              <a:ext uri="{FF2B5EF4-FFF2-40B4-BE49-F238E27FC236}">
                <a16:creationId xmlns:a16="http://schemas.microsoft.com/office/drawing/2014/main" id="{574BDEB0-837F-F443-9CDC-B91010FE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0"/>
            <a:ext cx="4163236" cy="46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àn ý Nghị luận về lòng yêu nước (4 mẫu) - Văn 9">
            <a:extLst>
              <a:ext uri="{FF2B5EF4-FFF2-40B4-BE49-F238E27FC236}">
                <a16:creationId xmlns:a16="http://schemas.microsoft.com/office/drawing/2014/main" id="{B8459561-610C-614D-BF79-59A7ECFB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69" y="2948485"/>
            <a:ext cx="6181634" cy="3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0">
            <a:extLst>
              <a:ext uri="{FF2B5EF4-FFF2-40B4-BE49-F238E27FC236}">
                <a16:creationId xmlns:a16="http://schemas.microsoft.com/office/drawing/2014/main" id="{39AB58F2-27C4-3B4A-AF13-1A92AF374675}"/>
              </a:ext>
            </a:extLst>
          </p:cNvPr>
          <p:cNvSpPr/>
          <p:nvPr/>
        </p:nvSpPr>
        <p:spPr>
          <a:xfrm>
            <a:off x="13726553" y="6462766"/>
            <a:ext cx="6053230" cy="3824234"/>
          </a:xfrm>
          <a:prstGeom prst="rect">
            <a:avLst/>
          </a:prstGeom>
          <a:solidFill>
            <a:srgbClr val="B2B290"/>
          </a:solidFill>
        </p:spPr>
      </p:sp>
      <p:pic>
        <p:nvPicPr>
          <p:cNvPr id="1030" name="Picture 6" descr="Top 5 Bài Nghị Luận Về Lòng Yêu Nước Của Giới Trẻ Ngày Nay">
            <a:extLst>
              <a:ext uri="{FF2B5EF4-FFF2-40B4-BE49-F238E27FC236}">
                <a16:creationId xmlns:a16="http://schemas.microsoft.com/office/drawing/2014/main" id="{EF209C38-506C-E041-933B-02F2198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7518000"/>
            <a:ext cx="4163235" cy="2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ổi mới phương thức giáo dục chủ nghĩa yêu nước cho thanh niên quân đội  hiện nay theo tư tưởng Hồ Chí Minh - TIÊU ĐIỂM - Tạp chí Cộng sản">
            <a:extLst>
              <a:ext uri="{FF2B5EF4-FFF2-40B4-BE49-F238E27FC236}">
                <a16:creationId xmlns:a16="http://schemas.microsoft.com/office/drawing/2014/main" id="{114BF143-89EB-7D4B-97B9-89D0B5B8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6489980"/>
            <a:ext cx="5694358" cy="37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òng yêu nước Việt Nam đậm tính nhân văn (tiếp theo và hết) - Báo Lâm Đồng  điện tử">
            <a:extLst>
              <a:ext uri="{FF2B5EF4-FFF2-40B4-BE49-F238E27FC236}">
                <a16:creationId xmlns:a16="http://schemas.microsoft.com/office/drawing/2014/main" id="{B5461AF5-BBD8-E943-AE2F-05EC7356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-1482674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ỷ niệm 78 năm Ngày Nam bộ kháng chiến (23/9/1945">
            <a:extLst>
              <a:ext uri="{FF2B5EF4-FFF2-40B4-BE49-F238E27FC236}">
                <a16:creationId xmlns:a16="http://schemas.microsoft.com/office/drawing/2014/main" id="{CDE8640A-F4DB-7141-B015-1E59E2536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9"/>
          <a:stretch/>
        </p:blipFill>
        <p:spPr bwMode="auto">
          <a:xfrm>
            <a:off x="9371341" y="4764437"/>
            <a:ext cx="4116059" cy="25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5">
            <a:extLst>
              <a:ext uri="{FF2B5EF4-FFF2-40B4-BE49-F238E27FC236}">
                <a16:creationId xmlns:a16="http://schemas.microsoft.com/office/drawing/2014/main" id="{7AFA090A-7C37-2C46-84CE-03DAD5593323}"/>
              </a:ext>
            </a:extLst>
          </p:cNvPr>
          <p:cNvSpPr/>
          <p:nvPr/>
        </p:nvSpPr>
        <p:spPr>
          <a:xfrm>
            <a:off x="5257800" y="3588119"/>
            <a:ext cx="4355211" cy="6739171"/>
          </a:xfrm>
          <a:custGeom>
            <a:avLst/>
            <a:gdLst/>
            <a:ahLst/>
            <a:cxnLst/>
            <a:rect l="l" t="t" r="r" b="b"/>
            <a:pathLst>
              <a:path w="5205222" h="8229600">
                <a:moveTo>
                  <a:pt x="0" y="0"/>
                </a:moveTo>
                <a:lnTo>
                  <a:pt x="5205222" y="0"/>
                </a:lnTo>
                <a:lnTo>
                  <a:pt x="52052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6E67C-DCBE-FD4D-97C5-015870557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921049"/>
            <a:ext cx="7950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1085343"/>
            <a:ext cx="16472125" cy="811631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67DFAE-6F91-7D49-B2F2-6238DF2E5629}"/>
              </a:ext>
            </a:extLst>
          </p:cNvPr>
          <p:cNvGrpSpPr/>
          <p:nvPr/>
        </p:nvGrpSpPr>
        <p:grpSpPr>
          <a:xfrm>
            <a:off x="1271562" y="3105366"/>
            <a:ext cx="6213412" cy="5840313"/>
            <a:chOff x="1948542" y="4069403"/>
            <a:chExt cx="5641571" cy="5840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E0AA6A-0B97-1A41-AB6E-31B470397B75}"/>
                </a:ext>
              </a:extLst>
            </p:cNvPr>
            <p:cNvSpPr txBox="1"/>
            <p:nvPr/>
          </p:nvSpPr>
          <p:spPr>
            <a:xfrm>
              <a:off x="1948543" y="4831403"/>
              <a:ext cx="5641570" cy="50783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3600" dirty="0">
                  <a:latin typeface="Cambria" panose="02040503050406030204" pitchFamily="18" charset="0"/>
                </a:rPr>
                <a:t>Nguyễn Trung Trực là người chỉ huy nghĩa quân đốt cháy tàu Ét-pê-răng (Espérance – tàu Hi Vọng) của Pháp trên sông Nhật Tảo. </a:t>
              </a:r>
              <a:r>
                <a:rPr lang="en-US" sz="3600" dirty="0" err="1">
                  <a:latin typeface="Cambria" panose="02040503050406030204" pitchFamily="18" charset="0"/>
                </a:rPr>
                <a:t>Ô</a:t>
              </a:r>
              <a:r>
                <a:rPr lang="en-VN" sz="3600" dirty="0">
                  <a:latin typeface="Cambria" panose="02040503050406030204" pitchFamily="18" charset="0"/>
                </a:rPr>
                <a:t>ng từng có câu nói nổi tiếng: “Bao giờ người Tây nhỏ hết cỏ nước Nam thì mới hết người Nam đánh Tây</a:t>
              </a:r>
              <a:r>
                <a:rPr lang="en-VN" sz="3600" dirty="0" smtClean="0">
                  <a:latin typeface="Cambria" panose="02040503050406030204" pitchFamily="18" charset="0"/>
                </a:rPr>
                <a:t>”.</a:t>
              </a:r>
              <a:endParaRPr lang="en-US" sz="3600" dirty="0" smtClean="0">
                <a:latin typeface="Cambria" panose="0204050305040603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363E7-6831-8342-BF92-429E76BC4A08}"/>
                </a:ext>
              </a:extLst>
            </p:cNvPr>
            <p:cNvSpPr/>
            <p:nvPr/>
          </p:nvSpPr>
          <p:spPr>
            <a:xfrm>
              <a:off x="1948542" y="4069403"/>
              <a:ext cx="5641570" cy="819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b="1" dirty="0">
                  <a:latin typeface="Cambria" panose="02040503050406030204" pitchFamily="18" charset="0"/>
                </a:rPr>
                <a:t>Em có biết?</a:t>
              </a: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B114D8D2-20A8-B54F-8FCC-F96B3DA544D2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E639E8D-81CA-8E46-AA80-C1A863F741AA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FC64FAC-EBDA-8945-83B9-5FE1409CBEEB}"/>
              </a:ext>
            </a:extLst>
          </p:cNvPr>
          <p:cNvSpPr/>
          <p:nvPr/>
        </p:nvSpPr>
        <p:spPr>
          <a:xfrm>
            <a:off x="15867930" y="7223365"/>
            <a:ext cx="2703459" cy="3063635"/>
          </a:xfrm>
          <a:custGeom>
            <a:avLst/>
            <a:gdLst/>
            <a:ahLst/>
            <a:cxnLst/>
            <a:rect l="l" t="t" r="r" b="b"/>
            <a:pathLst>
              <a:path w="3019234" h="4114800">
                <a:moveTo>
                  <a:pt x="0" y="0"/>
                </a:moveTo>
                <a:lnTo>
                  <a:pt x="3019235" y="0"/>
                </a:lnTo>
                <a:lnTo>
                  <a:pt x="3019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26415-CFE9-6246-8E39-AF84EE8863BC}"/>
              </a:ext>
            </a:extLst>
          </p:cNvPr>
          <p:cNvSpPr txBox="1"/>
          <p:nvPr/>
        </p:nvSpPr>
        <p:spPr>
          <a:xfrm>
            <a:off x="7890939" y="3496204"/>
            <a:ext cx="9006117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</a:rPr>
              <a:t>Nhân dân Nam Bộ có truyền thống yêu nước đấu tranh chống ngoại xâm với nhiều tấm gương anh dũng, tiêu biểu như: Trương Định, Nguyễn Trung Trực, Nguyễn Thị Định,… Vì thế, Bác Hồ đã tặng quân và dân Nam Bộ danh hiệu “Thành đồng Tổ quốc”.</a:t>
            </a:r>
            <a:endParaRPr lang="en-VN" sz="96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710102" y="1235193"/>
            <a:ext cx="147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Tìm hiểu truyền thống yêu nước và cách </a:t>
            </a:r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endParaRPr lang="pt-BR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 bào Nam Bộ</a:t>
            </a:r>
            <a:r>
              <a:rPr lang="en-VN" sz="4800" dirty="0">
                <a:solidFill>
                  <a:srgbClr val="C00000"/>
                </a:solidFill>
                <a:effectLst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8" y="642200"/>
            <a:ext cx="16472125" cy="9002601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26415-CFE9-6246-8E39-AF84EE8863BC}"/>
              </a:ext>
            </a:extLst>
          </p:cNvPr>
          <p:cNvSpPr txBox="1"/>
          <p:nvPr/>
        </p:nvSpPr>
        <p:spPr>
          <a:xfrm>
            <a:off x="1081087" y="2392100"/>
            <a:ext cx="1594963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thông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quan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5,6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kể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lại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câu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chuyện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về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lịch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tiêu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biểu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truyền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thống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mạng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Nam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Bộ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en-VN" sz="19900" dirty="0">
              <a:latin typeface="Cambria" panose="02040503050406030204" pitchFamily="18" charset="0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E6154679-1444-E548-B39D-E752841271EC}"/>
              </a:ext>
            </a:extLst>
          </p:cNvPr>
          <p:cNvSpPr/>
          <p:nvPr/>
        </p:nvSpPr>
        <p:spPr>
          <a:xfrm>
            <a:off x="15813506" y="8298886"/>
            <a:ext cx="2248403" cy="1799208"/>
          </a:xfrm>
          <a:custGeom>
            <a:avLst/>
            <a:gdLst/>
            <a:ahLst/>
            <a:cxnLst/>
            <a:rect l="l" t="t" r="r" b="b"/>
            <a:pathLst>
              <a:path w="11009498" h="8229600">
                <a:moveTo>
                  <a:pt x="0" y="0"/>
                </a:moveTo>
                <a:lnTo>
                  <a:pt x="11009498" y="0"/>
                </a:lnTo>
                <a:lnTo>
                  <a:pt x="110094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35CC8CC-9C18-4B41-9CB4-6199BBDA4D0E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F1E133C-CB06-A548-B3F5-0B223D522233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54" y="4444224"/>
            <a:ext cx="6781800" cy="4846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524000" y="739328"/>
            <a:ext cx="147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Tìm hiểu truyền thống yêu nước và cách </a:t>
            </a:r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endParaRPr lang="pt-BR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 bào Nam Bộ</a:t>
            </a:r>
            <a:r>
              <a:rPr lang="en-VN" sz="4800" dirty="0">
                <a:solidFill>
                  <a:srgbClr val="C00000"/>
                </a:solidFill>
                <a:effectLst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059" y="4715481"/>
            <a:ext cx="9118049" cy="44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706077" y="4507344"/>
            <a:ext cx="902963" cy="9113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sp>
        <p:nvSpPr>
          <p:cNvPr id="9" name="矩形: 圆角 2">
            <a:extLst>
              <a:ext uri="{FF2B5EF4-FFF2-40B4-BE49-F238E27FC236}">
                <a16:creationId xmlns:a16="http://schemas.microsoft.com/office/drawing/2014/main" id="{C8AF18CC-5FA7-A148-BDED-02F48BCE3787}"/>
              </a:ext>
            </a:extLst>
          </p:cNvPr>
          <p:cNvSpPr/>
          <p:nvPr/>
        </p:nvSpPr>
        <p:spPr>
          <a:xfrm>
            <a:off x="907937" y="1085343"/>
            <a:ext cx="16472125" cy="811631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26415-CFE9-6246-8E39-AF84EE8863BC}"/>
              </a:ext>
            </a:extLst>
          </p:cNvPr>
          <p:cNvSpPr txBox="1"/>
          <p:nvPr/>
        </p:nvSpPr>
        <p:spPr>
          <a:xfrm>
            <a:off x="1143000" y="2772278"/>
            <a:ext cx="159258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thông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quan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5,6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kể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lại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câu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chuyện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về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một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lịch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tiêu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biểu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cho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truyền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thống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yêu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nước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cách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mạng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dân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Nam </a:t>
            </a:r>
            <a:r>
              <a:rPr lang="pt-BR" sz="4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Bộ</a:t>
            </a:r>
            <a:r>
              <a:rPr lang="pt-BR" sz="4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en-VN" sz="19900" dirty="0">
              <a:latin typeface="Cambria" panose="02040503050406030204" pitchFamily="18" charset="0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E6154679-1444-E548-B39D-E752841271EC}"/>
              </a:ext>
            </a:extLst>
          </p:cNvPr>
          <p:cNvSpPr/>
          <p:nvPr/>
        </p:nvSpPr>
        <p:spPr>
          <a:xfrm>
            <a:off x="15530859" y="7894105"/>
            <a:ext cx="2248403" cy="1799208"/>
          </a:xfrm>
          <a:custGeom>
            <a:avLst/>
            <a:gdLst/>
            <a:ahLst/>
            <a:cxnLst/>
            <a:rect l="l" t="t" r="r" b="b"/>
            <a:pathLst>
              <a:path w="11009498" h="8229600">
                <a:moveTo>
                  <a:pt x="0" y="0"/>
                </a:moveTo>
                <a:lnTo>
                  <a:pt x="11009498" y="0"/>
                </a:lnTo>
                <a:lnTo>
                  <a:pt x="110094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35CC8CC-9C18-4B41-9CB4-6199BBDA4D0E}"/>
              </a:ext>
            </a:extLst>
          </p:cNvPr>
          <p:cNvSpPr/>
          <p:nvPr/>
        </p:nvSpPr>
        <p:spPr>
          <a:xfrm>
            <a:off x="-161196" y="9304575"/>
            <a:ext cx="3818796" cy="1038527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9" y="0"/>
                </a:lnTo>
                <a:lnTo>
                  <a:pt x="4654319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F1E133C-CB06-A548-B3F5-0B223D522233}"/>
              </a:ext>
            </a:extLst>
          </p:cNvPr>
          <p:cNvSpPr/>
          <p:nvPr/>
        </p:nvSpPr>
        <p:spPr>
          <a:xfrm rot="10800000">
            <a:off x="14738734" y="-11438"/>
            <a:ext cx="3832655" cy="1012024"/>
          </a:xfrm>
          <a:custGeom>
            <a:avLst/>
            <a:gdLst/>
            <a:ahLst/>
            <a:cxnLst/>
            <a:rect l="l" t="t" r="r" b="b"/>
            <a:pathLst>
              <a:path w="4654318" h="1233394">
                <a:moveTo>
                  <a:pt x="0" y="0"/>
                </a:moveTo>
                <a:lnTo>
                  <a:pt x="4654318" y="0"/>
                </a:lnTo>
                <a:lnTo>
                  <a:pt x="4654318" y="1233394"/>
                </a:lnTo>
                <a:lnTo>
                  <a:pt x="0" y="1233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2EE2A-980A-0245-AF1B-BC1313CC8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27" y="4134302"/>
            <a:ext cx="7056662" cy="5634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75B20B-FD63-1A48-92F5-C6C1597B855B}"/>
              </a:ext>
            </a:extLst>
          </p:cNvPr>
          <p:cNvSpPr txBox="1"/>
          <p:nvPr/>
        </p:nvSpPr>
        <p:spPr>
          <a:xfrm>
            <a:off x="1524000" y="1181304"/>
            <a:ext cx="1470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Tìm hiểu truyền thống yêu nước và cách </a:t>
            </a:r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endParaRPr lang="pt-BR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4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pt-BR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 bào Nam Bộ</a:t>
            </a:r>
            <a:r>
              <a:rPr lang="en-VN" sz="4800" dirty="0">
                <a:solidFill>
                  <a:srgbClr val="C00000"/>
                </a:solidFill>
                <a:effectLst/>
              </a:rPr>
              <a:t> </a:t>
            </a:r>
            <a:endParaRPr lang="en-VN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219230-37B5-B848-9549-D60A9CBB6109}"/>
              </a:ext>
            </a:extLst>
          </p:cNvPr>
          <p:cNvGrpSpPr/>
          <p:nvPr/>
        </p:nvGrpSpPr>
        <p:grpSpPr>
          <a:xfrm>
            <a:off x="1638298" y="1696353"/>
            <a:ext cx="15011399" cy="6097311"/>
            <a:chOff x="2832523" y="480832"/>
            <a:chExt cx="10007599" cy="40648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17D495-50D5-9945-8EEB-C43E675621A9}"/>
                </a:ext>
              </a:extLst>
            </p:cNvPr>
            <p:cNvGrpSpPr/>
            <p:nvPr/>
          </p:nvGrpSpPr>
          <p:grpSpPr>
            <a:xfrm>
              <a:off x="2832523" y="480832"/>
              <a:ext cx="10007599" cy="4064874"/>
              <a:chOff x="2926369" y="454642"/>
              <a:chExt cx="10007599" cy="1941267"/>
            </a:xfrm>
          </p:grpSpPr>
          <p:sp>
            <p:nvSpPr>
              <p:cNvPr id="22" name="矩形: 圆角 2">
                <a:extLst>
                  <a:ext uri="{FF2B5EF4-FFF2-40B4-BE49-F238E27FC236}">
                    <a16:creationId xmlns:a16="http://schemas.microsoft.com/office/drawing/2014/main" id="{3096F6E3-7569-544B-81B6-88AE49017749}"/>
                  </a:ext>
                </a:extLst>
              </p:cNvPr>
              <p:cNvSpPr/>
              <p:nvPr/>
            </p:nvSpPr>
            <p:spPr>
              <a:xfrm>
                <a:off x="2926369" y="454642"/>
                <a:ext cx="10007599" cy="1941267"/>
              </a:xfrm>
              <a:prstGeom prst="roundRect">
                <a:avLst>
                  <a:gd name="adj" fmla="val 11867"/>
                </a:avLst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8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4E3BC0-301E-EE44-903A-DDF7A48D4345}"/>
                  </a:ext>
                </a:extLst>
              </p:cNvPr>
              <p:cNvSpPr txBox="1"/>
              <p:nvPr/>
            </p:nvSpPr>
            <p:spPr>
              <a:xfrm>
                <a:off x="3916970" y="1016160"/>
                <a:ext cx="8432800" cy="120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Nam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Bộ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truyền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thống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yêu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nước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rất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sớm</a:t>
                </a:r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rong quá trình lịch sử, vùng đất Nam Bộ luôn xuất hiện những tấm gương tiêu biểu, thể hiện tinh thần yêu </a:t>
                </a:r>
                <a:r>
                  <a:rPr lang="pt-BR" sz="4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nước,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đóng góp rất to lớn cho sự nghiệp giải phóng dân tộc. </a:t>
                </a:r>
                <a:endParaRPr lang="en-VN" sz="8800" dirty="0">
                  <a:latin typeface="Cambria" panose="02040503050406030204" pitchFamily="18" charset="0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3DFEFB-D622-0346-AFB1-5A8EF1A1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8022" y="480832"/>
              <a:ext cx="5816600" cy="1612900"/>
            </a:xfrm>
            <a:prstGeom prst="rect">
              <a:avLst/>
            </a:prstGeom>
          </p:spPr>
        </p:pic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89871FF2-B2E9-724B-B931-3DA788C2E4DD}"/>
              </a:ext>
            </a:extLst>
          </p:cNvPr>
          <p:cNvSpPr/>
          <p:nvPr/>
        </p:nvSpPr>
        <p:spPr>
          <a:xfrm>
            <a:off x="171055" y="5851736"/>
            <a:ext cx="3151884" cy="4485456"/>
          </a:xfrm>
          <a:custGeom>
            <a:avLst/>
            <a:gdLst/>
            <a:ahLst/>
            <a:cxnLst/>
            <a:rect l="l" t="t" r="r" b="b"/>
            <a:pathLst>
              <a:path w="4136545" h="6351700">
                <a:moveTo>
                  <a:pt x="0" y="0"/>
                </a:moveTo>
                <a:lnTo>
                  <a:pt x="4136545" y="0"/>
                </a:lnTo>
                <a:lnTo>
                  <a:pt x="4136545" y="6351700"/>
                </a:lnTo>
                <a:lnTo>
                  <a:pt x="0" y="635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F197153-5F98-F341-A3F0-933302B593B0}"/>
              </a:ext>
            </a:extLst>
          </p:cNvPr>
          <p:cNvSpPr/>
          <p:nvPr/>
        </p:nvSpPr>
        <p:spPr>
          <a:xfrm>
            <a:off x="14419932" y="5120522"/>
            <a:ext cx="3981844" cy="5166478"/>
          </a:xfrm>
          <a:custGeom>
            <a:avLst/>
            <a:gdLst/>
            <a:ahLst/>
            <a:cxnLst/>
            <a:rect l="l" t="t" r="r" b="b"/>
            <a:pathLst>
              <a:path w="5143348" h="7180939">
                <a:moveTo>
                  <a:pt x="0" y="0"/>
                </a:moveTo>
                <a:lnTo>
                  <a:pt x="5143348" y="0"/>
                </a:lnTo>
                <a:lnTo>
                  <a:pt x="5143348" y="7180939"/>
                </a:lnTo>
                <a:lnTo>
                  <a:pt x="0" y="718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27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13708969" y="-882529"/>
            <a:ext cx="6053230" cy="3607157"/>
          </a:xfrm>
          <a:prstGeom prst="rect">
            <a:avLst/>
          </a:prstGeom>
          <a:solidFill>
            <a:srgbClr val="B2B290"/>
          </a:solidFill>
        </p:spPr>
      </p:sp>
      <p:sp>
        <p:nvSpPr>
          <p:cNvPr id="13" name="AutoShape 13"/>
          <p:cNvSpPr/>
          <p:nvPr/>
        </p:nvSpPr>
        <p:spPr>
          <a:xfrm>
            <a:off x="9371342" y="4764437"/>
            <a:ext cx="4116059" cy="2588863"/>
          </a:xfrm>
          <a:prstGeom prst="rect">
            <a:avLst/>
          </a:prstGeom>
          <a:solidFill>
            <a:srgbClr val="9D9D78"/>
          </a:solidFill>
        </p:spPr>
      </p:sp>
      <p:pic>
        <p:nvPicPr>
          <p:cNvPr id="1026" name="Picture 2" descr="Bỏ túi&quot; bản đồ miền Tây cho bạn một hành trình du lịch đáng nhớ">
            <a:extLst>
              <a:ext uri="{FF2B5EF4-FFF2-40B4-BE49-F238E27FC236}">
                <a16:creationId xmlns:a16="http://schemas.microsoft.com/office/drawing/2014/main" id="{574BDEB0-837F-F443-9CDC-B91010FE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0"/>
            <a:ext cx="4163236" cy="46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àn ý Nghị luận về lòng yêu nước (4 mẫu) - Văn 9">
            <a:extLst>
              <a:ext uri="{FF2B5EF4-FFF2-40B4-BE49-F238E27FC236}">
                <a16:creationId xmlns:a16="http://schemas.microsoft.com/office/drawing/2014/main" id="{B8459561-610C-614D-BF79-59A7ECFB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69" y="2948485"/>
            <a:ext cx="6181634" cy="3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0">
            <a:extLst>
              <a:ext uri="{FF2B5EF4-FFF2-40B4-BE49-F238E27FC236}">
                <a16:creationId xmlns:a16="http://schemas.microsoft.com/office/drawing/2014/main" id="{39AB58F2-27C4-3B4A-AF13-1A92AF374675}"/>
              </a:ext>
            </a:extLst>
          </p:cNvPr>
          <p:cNvSpPr/>
          <p:nvPr/>
        </p:nvSpPr>
        <p:spPr>
          <a:xfrm>
            <a:off x="13726553" y="6462766"/>
            <a:ext cx="6053230" cy="3824234"/>
          </a:xfrm>
          <a:prstGeom prst="rect">
            <a:avLst/>
          </a:prstGeom>
          <a:solidFill>
            <a:srgbClr val="B2B290"/>
          </a:solidFill>
        </p:spPr>
      </p:sp>
      <p:pic>
        <p:nvPicPr>
          <p:cNvPr id="1030" name="Picture 6" descr="Top 5 Bài Nghị Luận Về Lòng Yêu Nước Của Giới Trẻ Ngày Nay">
            <a:extLst>
              <a:ext uri="{FF2B5EF4-FFF2-40B4-BE49-F238E27FC236}">
                <a16:creationId xmlns:a16="http://schemas.microsoft.com/office/drawing/2014/main" id="{EF209C38-506C-E041-933B-02F2198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65" y="7518000"/>
            <a:ext cx="4163235" cy="2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ổi mới phương thức giáo dục chủ nghĩa yêu nước cho thanh niên quân đội  hiện nay theo tư tưởng Hồ Chí Minh - TIÊU ĐIỂM - Tạp chí Cộng sản">
            <a:extLst>
              <a:ext uri="{FF2B5EF4-FFF2-40B4-BE49-F238E27FC236}">
                <a16:creationId xmlns:a16="http://schemas.microsoft.com/office/drawing/2014/main" id="{114BF143-89EB-7D4B-97B9-89D0B5B8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6489980"/>
            <a:ext cx="5694358" cy="37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òng yêu nước Việt Nam đậm tính nhân văn (tiếp theo và hết) - Báo Lâm Đồng  điện tử">
            <a:extLst>
              <a:ext uri="{FF2B5EF4-FFF2-40B4-BE49-F238E27FC236}">
                <a16:creationId xmlns:a16="http://schemas.microsoft.com/office/drawing/2014/main" id="{B5461AF5-BBD8-E943-AE2F-05EC7356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552" y="-1482674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ỷ niệm 78 năm Ngày Nam bộ kháng chiến (23/9/1945">
            <a:extLst>
              <a:ext uri="{FF2B5EF4-FFF2-40B4-BE49-F238E27FC236}">
                <a16:creationId xmlns:a16="http://schemas.microsoft.com/office/drawing/2014/main" id="{CDE8640A-F4DB-7141-B015-1E59E2536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9"/>
          <a:stretch/>
        </p:blipFill>
        <p:spPr bwMode="auto">
          <a:xfrm>
            <a:off x="9371341" y="4764437"/>
            <a:ext cx="4116059" cy="25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5">
            <a:extLst>
              <a:ext uri="{FF2B5EF4-FFF2-40B4-BE49-F238E27FC236}">
                <a16:creationId xmlns:a16="http://schemas.microsoft.com/office/drawing/2014/main" id="{7AFA090A-7C37-2C46-84CE-03DAD5593323}"/>
              </a:ext>
            </a:extLst>
          </p:cNvPr>
          <p:cNvSpPr/>
          <p:nvPr/>
        </p:nvSpPr>
        <p:spPr>
          <a:xfrm>
            <a:off x="5257800" y="3588119"/>
            <a:ext cx="4355211" cy="6739171"/>
          </a:xfrm>
          <a:custGeom>
            <a:avLst/>
            <a:gdLst/>
            <a:ahLst/>
            <a:cxnLst/>
            <a:rect l="l" t="t" r="r" b="b"/>
            <a:pathLst>
              <a:path w="5205222" h="8229600">
                <a:moveTo>
                  <a:pt x="0" y="0"/>
                </a:moveTo>
                <a:lnTo>
                  <a:pt x="5205222" y="0"/>
                </a:lnTo>
                <a:lnTo>
                  <a:pt x="52052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93AED-1334-5349-AED4-40D60630B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921049"/>
            <a:ext cx="7950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732</Words>
  <Application>Microsoft Office PowerPoint</Application>
  <PresentationFormat>Custom</PresentationFormat>
  <Paragraphs>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SVN-Newton</vt:lpstr>
      <vt:lpstr>Times New Roman</vt:lpstr>
      <vt:lpstr>Arial</vt:lpstr>
      <vt:lpstr>#9Slide03 Bebas Neue Bold</vt:lpstr>
      <vt:lpstr>Calibri</vt:lpstr>
      <vt:lpstr>Cambria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Màu be Hữu cơ Hoài cổ Nhiệt đới Bài thuyết trình hướng dẫn về nhãn hàng</dc:title>
  <cp:lastModifiedBy>Laptop T&amp;T</cp:lastModifiedBy>
  <cp:revision>13</cp:revision>
  <dcterms:created xsi:type="dcterms:W3CDTF">2006-08-16T00:00:00Z</dcterms:created>
  <dcterms:modified xsi:type="dcterms:W3CDTF">2024-04-07T12:26:52Z</dcterms:modified>
  <dc:identifier>DAGBuXnjINA</dc:identifier>
</cp:coreProperties>
</file>