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60" r:id="rId4"/>
    <p:sldId id="263" r:id="rId5"/>
    <p:sldId id="264" r:id="rId6"/>
    <p:sldId id="265" r:id="rId7"/>
    <p:sldId id="266" r:id="rId8"/>
    <p:sldId id="267" r:id="rId9"/>
    <p:sldId id="268" r:id="rId10"/>
    <p:sldId id="261" r:id="rId11"/>
    <p:sldId id="269" r:id="rId12"/>
    <p:sldId id="270" r:id="rId13"/>
    <p:sldId id="271" r:id="rId14"/>
    <p:sldId id="272" r:id="rId15"/>
    <p:sldId id="273" r:id="rId16"/>
    <p:sldId id="274" r:id="rId17"/>
    <p:sldId id="276" r:id="rId18"/>
    <p:sldId id="275" r:id="rId19"/>
    <p:sldId id="262" r:id="rId20"/>
    <p:sldId id="278" r:id="rId21"/>
    <p:sldId id="277" r:id="rId22"/>
    <p:sldId id="279" r:id="rId23"/>
  </p:sldIdLst>
  <p:sldSz cx="12192000" cy="6858000"/>
  <p:notesSz cx="6858000" cy="9144000"/>
  <p:embeddedFontLst>
    <p:embeddedFont>
      <p:font typeface="Cambria" panose="02040503050406030204" pitchFamily="18" charset="0"/>
      <p:regular r:id="rId24"/>
      <p:bold r:id="rId25"/>
      <p:italic r:id="rId26"/>
      <p:boldItalic r:id="rId27"/>
    </p:embeddedFont>
    <p:embeddedFont>
      <p:font typeface="SVN-Hole Hearted" panose="020B0604020202020204" charset="0"/>
      <p:regular r:id="rId28"/>
    </p:embeddedFont>
    <p:embeddedFont>
      <p:font typeface="#9Slide07 HoneyCream"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2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2024/11/18</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2024/11/18</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03218041"/>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4" name="Picture 13"/>
          <p:cNvPicPr>
            <a:picLocks noChangeAspect="1"/>
          </p:cNvPicPr>
          <p:nvPr userDrawn="1"/>
        </p:nvPicPr>
        <p:blipFill>
          <a:blip r:embed="rId12"/>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9.xml"/><Relationship Id="rId3" Type="http://schemas.openxmlformats.org/officeDocument/2006/relationships/image" Target="../media/image17.png"/><Relationship Id="rId7" Type="http://schemas.openxmlformats.org/officeDocument/2006/relationships/slide" Target="slide7.xml"/><Relationship Id="rId12" Type="http://schemas.microsoft.com/office/2007/relationships/hdphoto" Target="../media/hdphoto3.wdp"/><Relationship Id="rId17" Type="http://schemas.openxmlformats.org/officeDocument/2006/relationships/image" Target="../media/image27.png"/><Relationship Id="rId2" Type="http://schemas.openxmlformats.org/officeDocument/2006/relationships/image" Target="../media/image16.png"/><Relationship Id="rId16" Type="http://schemas.openxmlformats.org/officeDocument/2006/relationships/slide" Target="slide10.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3.png"/><Relationship Id="rId15" Type="http://schemas.microsoft.com/office/2007/relationships/hdphoto" Target="../media/hdphoto4.wdp"/><Relationship Id="rId10" Type="http://schemas.openxmlformats.org/officeDocument/2006/relationships/slide" Target="slide8.xml"/><Relationship Id="rId4" Type="http://schemas.openxmlformats.org/officeDocument/2006/relationships/slide" Target="slide6.xml"/><Relationship Id="rId9" Type="http://schemas.microsoft.com/office/2007/relationships/hdphoto" Target="../media/hdphoto2.wdp"/><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Gọi vật, hiện tượng tự nhiên bằng những từ ngữ chỉ người.</a:t>
              </a:r>
              <a:endParaRPr lang="en-US" sz="3200" b="1">
                <a:latin typeface="Cambria" panose="02040503050406030204" pitchFamily="18" charset="0"/>
                <a:ea typeface="Cambria" panose="02040503050406030204" pitchFamily="18" charset="0"/>
              </a:endParaRP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endParaRPr lang="en-US" sz="3200" b="1">
                <a:latin typeface="Cambria" panose="02040503050406030204" pitchFamily="18" charset="0"/>
                <a:ea typeface="Cambria" panose="02040503050406030204" pitchFamily="18" charset="0"/>
              </a:endParaRP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Trò chuyện, xưng hô với vật, hiện tượng tự nhiên như với người.</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r>
              <a:rPr lang="en-US" sz="3200" smtClean="0">
                <a:latin typeface="Cambria" panose="02040503050406030204" pitchFamily="18" charset="0"/>
                <a:ea typeface="Cambria" panose="02040503050406030204" pitchFamily="18" charset="0"/>
              </a:rPr>
              <a:t>.</a:t>
            </a:r>
            <a:endParaRPr lang="en-US" sz="3200">
              <a:latin typeface="Cambria" panose="02040503050406030204" pitchFamily="18" charset="0"/>
              <a:ea typeface="Cambria" panose="02040503050406030204" pitchFamily="18" charset="0"/>
            </a:endParaRP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chim</a:t>
            </a:r>
            <a:endParaRPr lang="en-US" sz="280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mừng, rủ nhau về</a:t>
            </a:r>
            <a:endParaRPr lang="en-US" sz="280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Cào cào</a:t>
            </a:r>
            <a:endParaRPr lang="en-US" sz="2800">
              <a:solidFill>
                <a:srgbClr val="C00000"/>
              </a:solidFill>
              <a:latin typeface="Cambria" panose="02040503050406030204" pitchFamily="18" charset="0"/>
              <a:ea typeface="Cambria" panose="02040503050406030204" pitchFamily="18" charset="0"/>
            </a:endParaRP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Hạt (lúa)</a:t>
            </a:r>
            <a:endParaRPr lang="en-US" sz="2800">
              <a:solidFill>
                <a:srgbClr val="C00000"/>
              </a:solidFill>
              <a:latin typeface="Cambria" panose="02040503050406030204" pitchFamily="18" charset="0"/>
              <a:ea typeface="Cambria" panose="02040503050406030204" pitchFamily="18" charset="0"/>
            </a:endParaRP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níu, nhờ</a:t>
            </a:r>
            <a:endParaRPr lang="en-US" sz="280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gió</a:t>
            </a:r>
            <a:endParaRPr lang="en-US" sz="2800">
              <a:solidFill>
                <a:srgbClr val="C00000"/>
              </a:solidFill>
              <a:latin typeface="Cambria" panose="02040503050406030204" pitchFamily="18" charset="0"/>
              <a:ea typeface="Cambria" panose="02040503050406030204" pitchFamily="18" charset="0"/>
            </a:endParaRP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chị</a:t>
            </a:r>
            <a:endParaRPr lang="en-US" sz="2800">
              <a:solidFill>
                <a:srgbClr val="C00000"/>
              </a:solidFill>
              <a:latin typeface="Cambria" panose="02040503050406030204" pitchFamily="18" charset="0"/>
              <a:ea typeface="Cambria" panose="02040503050406030204" pitchFamily="18" charset="0"/>
            </a:endParaRP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mách tin</a:t>
            </a:r>
            <a:endParaRPr lang="en-US" sz="28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dirty="0" smtClean="0">
                <a:latin typeface="Cambria" panose="02040503050406030204" pitchFamily="18" charset="0"/>
                <a:ea typeface="Cambria" panose="02040503050406030204" pitchFamily="18" charset="0"/>
              </a:rPr>
              <a:t>    </a:t>
            </a:r>
            <a:r>
              <a:rPr lang="vi-VN" sz="3200" b="1" dirty="0" smtClean="0">
                <a:latin typeface="Cambria" panose="02040503050406030204" pitchFamily="18" charset="0"/>
                <a:ea typeface="Cambria" panose="02040503050406030204" pitchFamily="18" charset="0"/>
              </a:rPr>
              <a:t>b</a:t>
            </a:r>
            <a:r>
              <a:rPr lang="vi-VN"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Một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ngày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cuối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năm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đi</a:t>
            </a:r>
            <a:r>
              <a:rPr lang="en-US" sz="3200" dirty="0" smtClean="0">
                <a:latin typeface="Cambria" panose="02040503050406030204" pitchFamily="18" charset="0"/>
                <a:ea typeface="Cambria" panose="02040503050406030204" pitchFamily="18" charset="0"/>
              </a:rPr>
              <a:t> qua </a:t>
            </a:r>
            <a:r>
              <a:rPr lang="en-US" sz="3200" dirty="0" err="1" smtClean="0">
                <a:latin typeface="Cambria" panose="02040503050406030204" pitchFamily="18" charset="0"/>
                <a:ea typeface="Cambria" panose="02040503050406030204" pitchFamily="18" charset="0"/>
              </a:rPr>
              <a:t>trảng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cỏ</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cậu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bé</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nhìn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thấy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một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cái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cây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nhỏ</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xíu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mọc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khép</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nép</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hốc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đá</a:t>
            </a:r>
            <a:r>
              <a:rPr lang="en-US" sz="3200" dirty="0" smtClean="0">
                <a:latin typeface="Cambria" panose="02040503050406030204" pitchFamily="18" charset="0"/>
                <a:ea typeface="Cambria" panose="02040503050406030204" pitchFamily="18" charset="0"/>
              </a:rPr>
              <a:t>.</a:t>
            </a:r>
          </a:p>
          <a:p>
            <a:pPr marL="457200" indent="-457200" algn="just">
              <a:lnSpc>
                <a:spcPct val="85000"/>
              </a:lnSpc>
              <a:buFontTx/>
              <a:buChar char="-"/>
            </a:pPr>
            <a:r>
              <a:rPr lang="en-US" sz="3200" dirty="0" err="1" smtClean="0">
                <a:latin typeface="Cambria" panose="02040503050406030204" pitchFamily="18" charset="0"/>
                <a:ea typeface="Cambria" panose="02040503050406030204" pitchFamily="18" charset="0"/>
              </a:rPr>
              <a:t>Chào</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cây</a:t>
            </a:r>
            <a:r>
              <a:rPr lang="en-US" sz="3200" dirty="0" smtClean="0">
                <a:latin typeface="Cambria" panose="02040503050406030204" pitchFamily="18" charset="0"/>
                <a:ea typeface="Cambria" panose="02040503050406030204" pitchFamily="18" charset="0"/>
              </a:rPr>
              <a:t>! – </a:t>
            </a:r>
            <a:r>
              <a:rPr lang="en-US" sz="3200" dirty="0" err="1" smtClean="0">
                <a:latin typeface="Cambria" panose="02040503050406030204" pitchFamily="18" charset="0"/>
                <a:ea typeface="Cambria" panose="02040503050406030204" pitchFamily="18" charset="0"/>
              </a:rPr>
              <a:t>Cậu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bé</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nói</a:t>
            </a:r>
            <a:r>
              <a:rPr lang="en-US" sz="3200" dirty="0" smtClean="0">
                <a:latin typeface="Cambria" panose="02040503050406030204" pitchFamily="18" charset="0"/>
                <a:ea typeface="Cambria" panose="02040503050406030204" pitchFamily="18" charset="0"/>
              </a:rPr>
              <a:t>.</a:t>
            </a:r>
          </a:p>
          <a:p>
            <a:pPr algn="just">
              <a:lnSpc>
                <a:spcPct val="85000"/>
              </a:lnSpc>
            </a:pPr>
            <a:r>
              <a:rPr lang="en-US" sz="3200" dirty="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Nhưng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cây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chỉ</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im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lặng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nhìn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em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hai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lá</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của</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nó</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vẫy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vẫy</a:t>
            </a:r>
            <a:r>
              <a:rPr lang="en-US" sz="3200" dirty="0" smtClean="0">
                <a:latin typeface="Cambria" panose="02040503050406030204" pitchFamily="18" charset="0"/>
                <a:ea typeface="Cambria" panose="02040503050406030204" pitchFamily="18" charset="0"/>
              </a:rPr>
              <a:t>.</a:t>
            </a:r>
          </a:p>
          <a:p>
            <a:pPr marL="457200" indent="-457200" algn="just">
              <a:lnSpc>
                <a:spcPct val="85000"/>
              </a:lnSpc>
              <a:buFontTx/>
              <a:buChar char="-"/>
            </a:pPr>
            <a:r>
              <a:rPr lang="en-US" sz="3200" dirty="0" err="1" smtClean="0">
                <a:latin typeface="Cambria" panose="02040503050406030204" pitchFamily="18" charset="0"/>
                <a:ea typeface="Cambria" panose="02040503050406030204" pitchFamily="18" charset="0"/>
              </a:rPr>
              <a:t>Tên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cậu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là</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gì</a:t>
            </a:r>
            <a:r>
              <a:rPr lang="en-US" sz="3200" dirty="0" smtClean="0">
                <a:latin typeface="Cambria" panose="02040503050406030204" pitchFamily="18" charset="0"/>
                <a:ea typeface="Cambria" panose="02040503050406030204" pitchFamily="18" charset="0"/>
              </a:rPr>
              <a:t>? – </a:t>
            </a:r>
            <a:r>
              <a:rPr lang="en-US" sz="3200" dirty="0" err="1" smtClean="0">
                <a:latin typeface="Cambria" panose="02040503050406030204" pitchFamily="18" charset="0"/>
                <a:ea typeface="Cambria" panose="02040503050406030204" pitchFamily="18" charset="0"/>
              </a:rPr>
              <a:t>Cậu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bé</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lại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hỏi</a:t>
            </a:r>
            <a:r>
              <a:rPr lang="en-US" sz="3200" dirty="0" smtClean="0">
                <a:latin typeface="Cambria" panose="02040503050406030204" pitchFamily="18" charset="0"/>
                <a:ea typeface="Cambria" panose="02040503050406030204" pitchFamily="18" charset="0"/>
              </a:rPr>
              <a:t>.</a:t>
            </a:r>
          </a:p>
          <a:p>
            <a:pPr algn="just">
              <a:lnSpc>
                <a:spcPct val="85000"/>
              </a:lnSpc>
            </a:pPr>
            <a:r>
              <a:rPr lang="en-US" sz="3200" dirty="0" err="1" smtClean="0">
                <a:latin typeface="Cambria" panose="02040503050406030204" pitchFamily="18" charset="0"/>
                <a:ea typeface="Cambria" panose="02040503050406030204" pitchFamily="18" charset="0"/>
              </a:rPr>
              <a:t>Cây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vẫn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không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trả</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Cây</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chắc</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không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biết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nói</a:t>
            </a:r>
            <a:r>
              <a:rPr lang="en-US"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r">
              <a:lnSpc>
                <a:spcPct val="85000"/>
              </a:lnSpc>
            </a:pPr>
            <a:r>
              <a:rPr lang="vi-VN" sz="3200" dirty="0">
                <a:latin typeface="Cambria" panose="02040503050406030204" pitchFamily="18" charset="0"/>
                <a:ea typeface="Cambria" panose="02040503050406030204" pitchFamily="18" charset="0"/>
              </a:rPr>
              <a:t>(Theo Bùi Minh Quốc</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40586621"/>
              </p:ext>
            </p:extLst>
          </p:nvPr>
        </p:nvGraphicFramePr>
        <p:xfrm>
          <a:off x="172052" y="3583840"/>
          <a:ext cx="11951368" cy="362712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dirty="0" smtClean="0">
                        <a:latin typeface="Times New Roman" panose="02020603050405020304" pitchFamily="18" charset="0"/>
                        <a:ea typeface="Cambria" panose="020405030504060302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Cambria" panose="02040503050406030204" pitchFamily="18" charset="0"/>
                        <a:ea typeface="Cambria"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smtClean="0">
                          <a:latin typeface="Cambria" panose="02040503050406030204" pitchFamily="18" charset="0"/>
                          <a:ea typeface="Cambria" panose="02040503050406030204" pitchFamily="18" charset="0"/>
                        </a:rPr>
                        <a:t>Tên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cậu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gì</a:t>
                      </a:r>
                      <a:r>
                        <a:rPr lang="en-US" sz="2400" dirty="0" smtClean="0">
                          <a:latin typeface="Cambria" panose="02040503050406030204" pitchFamily="18" charset="0"/>
                          <a:ea typeface="Cambria" panose="02040503050406030204" pitchFamily="18" charset="0"/>
                        </a:rPr>
                        <a:t>? – </a:t>
                      </a:r>
                      <a:r>
                        <a:rPr lang="en-US" sz="2400" dirty="0" err="1" smtClean="0">
                          <a:latin typeface="Cambria" panose="02040503050406030204" pitchFamily="18" charset="0"/>
                          <a:ea typeface="Cambria" panose="02040503050406030204" pitchFamily="18" charset="0"/>
                        </a:rPr>
                        <a:t>Cậu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bé</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lại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hỏi</a:t>
                      </a:r>
                      <a:r>
                        <a:rPr lang="en-US" sz="2400" dirty="0" smtClean="0">
                          <a:latin typeface="Cambria" panose="02040503050406030204" pitchFamily="18" charset="0"/>
                          <a:ea typeface="Cambria" panose="02040503050406030204" pitchFamily="18" charset="0"/>
                        </a:rPr>
                        <a:t>.</a:t>
                      </a:r>
                    </a:p>
                    <a:p>
                      <a:pPr algn="ctr"/>
                      <a:endParaRPr lang="en-US" sz="2400" b="1" dirty="0">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523220"/>
          </a:xfrm>
          <a:prstGeom prst="rect">
            <a:avLst/>
          </a:prstGeom>
          <a:noFill/>
        </p:spPr>
        <p:txBody>
          <a:bodyPr wrap="square" rtlCol="0">
            <a:spAutoFit/>
          </a:bodyPr>
          <a:lstStyle/>
          <a:p>
            <a:pPr algn="ctr"/>
            <a:r>
              <a:rPr lang="en-US" sz="2800" dirty="0" err="1" smtClean="0">
                <a:solidFill>
                  <a:srgbClr val="C00000"/>
                </a:solidFill>
                <a:latin typeface="Cambria" panose="02040503050406030204" pitchFamily="18" charset="0"/>
                <a:ea typeface="Cambria" panose="02040503050406030204" pitchFamily="18" charset="0"/>
              </a:rPr>
              <a:t>cây</a:t>
            </a:r>
            <a:endParaRPr lang="en-US" sz="2800" dirty="0">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5046268" y="5371788"/>
            <a:ext cx="3880561" cy="523220"/>
          </a:xfrm>
          <a:prstGeom prst="rect">
            <a:avLst/>
          </a:prstGeom>
          <a:noFill/>
        </p:spPr>
        <p:txBody>
          <a:bodyPr wrap="square" rtlCol="0">
            <a:spAutoFit/>
          </a:bodyPr>
          <a:lstStyle/>
          <a:p>
            <a:r>
              <a:rPr lang="en-US" sz="2800" dirty="0" err="1" smtClean="0">
                <a:solidFill>
                  <a:srgbClr val="C00000"/>
                </a:solidFill>
                <a:latin typeface="Cambria" panose="02040503050406030204" pitchFamily="18" charset="0"/>
                <a:ea typeface="Cambria" panose="02040503050406030204" pitchFamily="18" charset="0"/>
              </a:rPr>
              <a:t>Khép</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nép</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im</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lặng</a:t>
            </a:r>
            <a:endParaRPr lang="en-US" sz="4000" dirty="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19931" y="5267144"/>
            <a:ext cx="2802043" cy="824841"/>
          </a:xfrm>
          <a:prstGeom prst="rect">
            <a:avLst/>
          </a:prstGeom>
          <a:noFill/>
        </p:spPr>
        <p:txBody>
          <a:bodyPr wrap="square" rtlCol="0">
            <a:spAutoFit/>
          </a:bodyPr>
          <a:lstStyle/>
          <a:p>
            <a:pPr algn="just">
              <a:lnSpc>
                <a:spcPct val="85000"/>
              </a:lnSpc>
            </a:pPr>
            <a:r>
              <a:rPr lang="en-US" sz="2800" dirty="0" err="1">
                <a:latin typeface="Cambria" panose="02040503050406030204" pitchFamily="18" charset="0"/>
                <a:ea typeface="Cambria" panose="02040503050406030204" pitchFamily="18" charset="0"/>
              </a:rPr>
              <a:t>Chào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cây</a:t>
            </a:r>
            <a:r>
              <a:rPr lang="en-US" sz="2800" dirty="0">
                <a:latin typeface="Cambria" panose="02040503050406030204" pitchFamily="18" charset="0"/>
                <a:ea typeface="Cambria" panose="02040503050406030204" pitchFamily="18" charset="0"/>
              </a:rPr>
              <a:t>! </a:t>
            </a:r>
            <a:r>
              <a:rPr lang="en-US" sz="2800" dirty="0" smtClean="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Cậu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nói</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chích chòe</a:t>
            </a:r>
            <a:endParaRPr lang="en-US" sz="28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thím</a:t>
            </a:r>
            <a:endParaRPr lang="en-US" sz="2800">
              <a:solidFill>
                <a:srgbClr val="C00000"/>
              </a:solidFill>
              <a:latin typeface="Cambria" panose="02040503050406030204" pitchFamily="18" charset="0"/>
              <a:ea typeface="Cambria" panose="02040503050406030204" pitchFamily="18" charset="0"/>
            </a:endParaRP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khướu</a:t>
            </a:r>
            <a:endParaRPr lang="en-US" sz="280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nhanh nhảu</a:t>
            </a:r>
            <a:endParaRPr lang="en-US" sz="280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chào mào</a:t>
            </a:r>
            <a:endParaRPr lang="en-US" sz="280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lắm điều</a:t>
            </a:r>
            <a:endParaRPr lang="en-US" sz="280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cu gáy</a:t>
            </a:r>
            <a:endParaRPr lang="en-US" sz="2800">
              <a:solidFill>
                <a:srgbClr val="C00000"/>
              </a:solidFill>
              <a:latin typeface="Cambria" panose="02040503050406030204" pitchFamily="18" charset="0"/>
              <a:ea typeface="Cambria" panose="02040503050406030204" pitchFamily="18" charset="0"/>
            </a:endParaRP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bác</a:t>
            </a:r>
            <a:endParaRPr lang="en-US" sz="280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đỏm dáng</a:t>
            </a:r>
            <a:endParaRPr lang="en-US" sz="280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chú</a:t>
            </a:r>
            <a:endParaRPr lang="en-US" sz="2800">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anh</a:t>
            </a:r>
            <a:endParaRPr lang="en-US" sz="280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trầm ngâm</a:t>
            </a:r>
            <a:endParaRPr lang="en-US" sz="28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Chẳng </a:t>
            </a:r>
            <a:r>
              <a:rPr lang="vi-VN" sz="3200">
                <a:latin typeface="Cambria" panose="02040503050406030204" pitchFamily="18" charset="0"/>
                <a:ea typeface="Cambria" panose="02040503050406030204" pitchFamily="18" charset="0"/>
              </a:rPr>
              <a:t>đâu bằng chính nhà </a:t>
            </a:r>
            <a:r>
              <a:rPr lang="vi-VN" sz="3200" smtClean="0">
                <a:latin typeface="Cambria" panose="02040503050406030204" pitchFamily="18" charset="0"/>
                <a:ea typeface="Cambria" panose="02040503050406030204" pitchFamily="18" charset="0"/>
              </a:rPr>
              <a:t>em</a:t>
            </a:r>
          </a:p>
          <a:p>
            <a:pPr algn="ctr"/>
            <a:r>
              <a:rPr lang="vi-VN" sz="3200" smtClean="0">
                <a:latin typeface="Cambria" panose="02040503050406030204" pitchFamily="18" charset="0"/>
                <a:ea typeface="Cambria" panose="02040503050406030204" pitchFamily="18" charset="0"/>
              </a:rPr>
              <a:t>Có đàn chim sẻ bên thềm líu lo.</a:t>
            </a:r>
            <a:endParaRPr lang="en-US" sz="3200" smtClean="0">
              <a:latin typeface="Cambria" panose="02040503050406030204" pitchFamily="18" charset="0"/>
              <a:ea typeface="Cambria" panose="02040503050406030204" pitchFamily="18" charset="0"/>
            </a:endParaRPr>
          </a:p>
          <a:p>
            <a:pPr algn="ct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bà chuối mật lưng ong</a:t>
            </a:r>
          </a:p>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ông ngô bắp râu hồng như tơ.</a:t>
            </a:r>
          </a:p>
          <a:p>
            <a:pPr algn="r"/>
            <a:r>
              <a:rPr lang="vi-VN" sz="3200">
                <a:latin typeface="Cambria" panose="02040503050406030204" pitchFamily="18" charset="0"/>
                <a:ea typeface="Cambria" panose="02040503050406030204" pitchFamily="18" charset="0"/>
              </a:rPr>
              <a:t>(Đoàn Thị Lam Luyến</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Ví dụ</a:t>
            </a:r>
            <a:endParaRPr lang="en-US" sz="4000" b="1">
              <a:solidFill>
                <a:srgbClr val="C00000"/>
              </a:solidFill>
              <a:latin typeface="Cambria" panose="02040503050406030204" pitchFamily="18" charset="0"/>
              <a:ea typeface="Cambria" panose="02040503050406030204" pitchFamily="18" charset="0"/>
            </a:endParaRP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smtClean="0">
                <a:solidFill>
                  <a:srgbClr val="002060"/>
                </a:solidFill>
                <a:latin typeface="Cambria" panose="02040503050406030204" pitchFamily="18" charset="0"/>
                <a:ea typeface="Cambria" panose="02040503050406030204" pitchFamily="18" charset="0"/>
              </a:rPr>
              <a:t>Tác</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smtClean="0">
                <a:solidFill>
                  <a:srgbClr val="C00000"/>
                </a:solidFill>
                <a:latin typeface="Cambria" panose="02040503050406030204" pitchFamily="18" charset="0"/>
                <a:ea typeface="Cambria" panose="02040503050406030204" pitchFamily="18" charset="0"/>
              </a:rPr>
              <a:t>Ghi nhớ</a:t>
            </a:r>
            <a:endParaRPr lang="en-US" sz="54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3</a:t>
            </a:r>
            <a:r>
              <a:rPr lang="en-US" sz="3600" b="1" smtClean="0">
                <a:solidFill>
                  <a:schemeClr val="accent4">
                    <a:lumMod val="50000"/>
                  </a:schemeClr>
                </a:solidFill>
                <a:latin typeface="Cambria" panose="02040503050406030204" pitchFamily="18" charset="0"/>
                <a:ea typeface="Cambria" panose="02040503050406030204" pitchFamily="18" charset="0"/>
              </a:rPr>
              <a:t>.</a:t>
            </a:r>
            <a:r>
              <a:rPr lang="vi-VN" sz="3600" b="1" smtClean="0">
                <a:solidFill>
                  <a:schemeClr val="accent4">
                    <a:lumMod val="50000"/>
                  </a:schemeClr>
                </a:solidFill>
                <a:latin typeface="Cambria" panose="02040503050406030204" pitchFamily="18" charset="0"/>
                <a:ea typeface="Cambria" panose="02040503050406030204" pitchFamily="18" charset="0"/>
              </a:rPr>
              <a:t> </a:t>
            </a:r>
            <a:r>
              <a:rPr lang="vi-VN" sz="3600" b="1">
                <a:solidFill>
                  <a:schemeClr val="accent4">
                    <a:lumMod val="50000"/>
                  </a:schemeClr>
                </a:solidFill>
                <a:latin typeface="Cambria" panose="02040503050406030204" pitchFamily="18" charset="0"/>
                <a:ea typeface="Cambria" panose="02040503050406030204" pitchFamily="18" charset="0"/>
              </a:rPr>
              <a:t>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
        <p:nvSpPr>
          <p:cNvPr id="7" name="TextBox 6"/>
          <p:cNvSpPr txBox="1"/>
          <p:nvPr/>
        </p:nvSpPr>
        <p:spPr>
          <a:xfrm>
            <a:off x="752006" y="2581178"/>
            <a:ext cx="10880362"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Từng chị mây cam, hồng dần dần vẫy tay chào biệt buổi chiều để đến với màn đêm tĩnh lặng.</a:t>
            </a:r>
            <a:endParaRPr lang="en-US" sz="96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683301" y="3860443"/>
            <a:ext cx="10880362" cy="1754326"/>
          </a:xfrm>
          <a:prstGeom prst="rect">
            <a:avLst/>
          </a:prstGeom>
          <a:noFill/>
        </p:spPr>
        <p:txBody>
          <a:bodyPr wrap="square" rtlCol="0">
            <a:spAutoFit/>
          </a:bodyPr>
          <a:lstStyle/>
          <a:p>
            <a:pPr algn="just"/>
            <a:r>
              <a:rPr lang="en-US" sz="3600" b="1" smtClean="0">
                <a:solidFill>
                  <a:schemeClr val="accent6">
                    <a:lumMod val="75000"/>
                  </a:schemeClr>
                </a:solidFill>
                <a:latin typeface="Cambria" panose="02040503050406030204" pitchFamily="18" charset="0"/>
                <a:ea typeface="Cambria" panose="02040503050406030204" pitchFamily="18" charset="0"/>
              </a:rPr>
              <a:t>- </a:t>
            </a:r>
            <a:r>
              <a:rPr lang="en-US" sz="3600" b="1">
                <a:solidFill>
                  <a:schemeClr val="accent6">
                    <a:lumMod val="75000"/>
                  </a:schemeClr>
                </a:solidFill>
                <a:latin typeface="Cambria" panose="02040503050406030204" pitchFamily="18" charset="0"/>
                <a:ea typeface="Cambria" panose="02040503050406030204" pitchFamily="18" charset="0"/>
              </a:rPr>
              <a:t> Bỗng từ đằng xa những đám mây đen ì ạch trôi về từ vùng biển, nhờ trận gió nồm nam đẩy chúng mau chóng bao phủ kín bầu trời. </a:t>
            </a: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11"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2"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7" name="组合 1"/>
          <p:cNvGrpSpPr/>
          <p:nvPr/>
        </p:nvGrpSpPr>
        <p:grpSpPr>
          <a:xfrm>
            <a:off x="0" y="4499428"/>
            <a:ext cx="12192000" cy="2386951"/>
            <a:chOff x="0" y="4332156"/>
            <a:chExt cx="12292858" cy="2554224"/>
          </a:xfrm>
        </p:grpSpPr>
        <p:pic>
          <p:nvPicPr>
            <p:cNvPr id="8"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27450" y="65628"/>
            <a:ext cx="7655916" cy="1602577"/>
          </a:xfrm>
          <a:prstGeom prst="rect">
            <a:avLst/>
          </a:prstGeom>
        </p:spPr>
      </p:pic>
      <p:sp>
        <p:nvSpPr>
          <p:cNvPr id="14" name="TextBox 13"/>
          <p:cNvSpPr txBox="1"/>
          <p:nvPr/>
        </p:nvSpPr>
        <p:spPr>
          <a:xfrm>
            <a:off x="994611" y="1315453"/>
            <a:ext cx="10331115" cy="4326220"/>
          </a:xfrm>
          <a:prstGeom prst="rect">
            <a:avLst/>
          </a:prstGeom>
          <a:noFill/>
        </p:spPr>
        <p:txBody>
          <a:bodyPr wrap="square" rtlCol="0">
            <a:spAutoFit/>
          </a:bodyPr>
          <a:lstStyle/>
          <a:p>
            <a:pPr algn="just"/>
            <a:r>
              <a:rPr lang="en-US" sz="3400" b="1">
                <a:solidFill>
                  <a:srgbClr val="0070C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Nhận biết được các vật, hiện tượng được nhân hóa, biện pháp nhân hóa.</a:t>
            </a:r>
          </a:p>
          <a:p>
            <a:pPr algn="just"/>
            <a:r>
              <a:rPr lang="en-US" sz="3400" b="1">
                <a:solidFill>
                  <a:schemeClr val="accent2">
                    <a:lumMod val="75000"/>
                  </a:schemeClr>
                </a:solidFill>
                <a:latin typeface="Cambria" panose="02040503050406030204" pitchFamily="18" charset="0"/>
                <a:ea typeface="Cambria" panose="02040503050406030204" pitchFamily="18" charset="0"/>
              </a:rPr>
              <a:t>- Nói và viết được câu văn sử dụng biện pháp nhân hóa.</a:t>
            </a:r>
          </a:p>
          <a:p>
            <a:pPr algn="just"/>
            <a:r>
              <a:rPr lang="en-US" sz="3400" b="1">
                <a:solidFill>
                  <a:srgbClr val="0070C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ngôn ngữ, giao tiếp và hợp tác, giải quyết vấn đề sáng tạo.</a:t>
            </a:r>
          </a:p>
          <a:p>
            <a:pPr algn="just"/>
            <a:r>
              <a:rPr lang="en-US" sz="3400" b="1">
                <a:solidFill>
                  <a:srgbClr val="0070C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chăm chỉ, trách nhiệm</a:t>
            </a:r>
            <a:r>
              <a:rPr lang="en-US" sz="3400" b="1" smtClean="0">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625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nhân</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hóa</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nói</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về</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học</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tập</a:t>
            </a:r>
            <a:r>
              <a:rPr lang="en-US" sz="4400" b="1" dirty="0">
                <a:solidFill>
                  <a:srgbClr val="FF006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472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1754326"/>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smtClean="0">
                <a:solidFill>
                  <a:srgbClr val="008080"/>
                </a:solidFill>
                <a:latin typeface="Cambria" panose="02040503050406030204" pitchFamily="18" charset="0"/>
                <a:ea typeface="Cambria" panose="02040503050406030204" pitchFamily="18" charset="0"/>
              </a:rPr>
              <a:t>- </a:t>
            </a:r>
            <a:r>
              <a:rPr lang="en-US" sz="3600" b="1">
                <a:solidFill>
                  <a:srgbClr val="008080"/>
                </a:solidFill>
                <a:latin typeface="Cambria" panose="02040503050406030204" pitchFamily="18" charset="0"/>
                <a:ea typeface="Cambria" panose="02040503050406030204" pitchFamily="18" charset="0"/>
              </a:rPr>
              <a:t>Đọc và chuẩn bị </a:t>
            </a:r>
            <a:r>
              <a:rPr lang="en-US" sz="3600" b="1" smtClean="0">
                <a:solidFill>
                  <a:srgbClr val="008080"/>
                </a:solidFill>
                <a:latin typeface="Cambria" panose="02040503050406030204" pitchFamily="18" charset="0"/>
                <a:ea typeface="Cambria" panose="02040503050406030204" pitchFamily="18" charset="0"/>
              </a:rPr>
              <a:t>trước bài Viết: </a:t>
            </a:r>
            <a:r>
              <a:rPr lang="en-US" sz="3600" b="1">
                <a:solidFill>
                  <a:srgbClr val="0070C0"/>
                </a:solidFill>
                <a:latin typeface="Cambria" panose="02040503050406030204" pitchFamily="18" charset="0"/>
                <a:ea typeface="Cambria" panose="02040503050406030204" pitchFamily="18" charset="0"/>
              </a:rPr>
              <a:t>V</a:t>
            </a:r>
            <a:r>
              <a:rPr lang="en-US" sz="3600" b="1" smtClean="0">
                <a:solidFill>
                  <a:srgbClr val="0070C0"/>
                </a:solidFill>
                <a:latin typeface="Cambria" panose="02040503050406030204" pitchFamily="18" charset="0"/>
                <a:ea typeface="Cambria" panose="02040503050406030204" pitchFamily="18" charset="0"/>
              </a:rPr>
              <a:t>iết đoạn văn tưởng tượng.</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5" name="Picture 4">
            <a:hlinkClick r:id="rId4"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6539" y="1021122"/>
            <a:ext cx="2929104" cy="2923902"/>
          </a:xfrm>
          <a:prstGeom prst="rect">
            <a:avLst/>
          </a:prstGeom>
        </p:spPr>
      </p:pic>
      <p:pic>
        <p:nvPicPr>
          <p:cNvPr id="6" name="Picture 5">
            <a:hlinkClick r:id="rId7" action="ppaction://hlinksldjump"/>
            <a:extLst>
              <a:ext uri="{FF2B5EF4-FFF2-40B4-BE49-F238E27FC236}">
                <a16:creationId xmlns:a16="http://schemas.microsoft.com/office/drawing/2014/main" id="{102B863B-EE10-0924-9EEC-B20A6742D8B5}"/>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5302790" y="721022"/>
            <a:ext cx="2955387" cy="2894961"/>
          </a:xfrm>
          <a:prstGeom prst="rect">
            <a:avLst/>
          </a:prstGeom>
        </p:spPr>
      </p:pic>
      <p:pic>
        <p:nvPicPr>
          <p:cNvPr id="7" name="Picture 6">
            <a:hlinkClick r:id="rId10" action="ppaction://hlinksldjump"/>
            <a:extLst>
              <a:ext uri="{FF2B5EF4-FFF2-40B4-BE49-F238E27FC236}">
                <a16:creationId xmlns:a16="http://schemas.microsoft.com/office/drawing/2014/main" id="{6A9D368D-63B6-5668-E220-032B77F334CC}"/>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3394757" y="3390619"/>
            <a:ext cx="2801101" cy="2768082"/>
          </a:xfrm>
          <a:prstGeom prst="rect">
            <a:avLst/>
          </a:prstGeom>
        </p:spPr>
      </p:pic>
      <p:pic>
        <p:nvPicPr>
          <p:cNvPr id="8" name="Picture 7">
            <a:hlinkClick r:id="rId13" action="ppaction://hlinksldjump"/>
            <a:extLst>
              <a:ext uri="{FF2B5EF4-FFF2-40B4-BE49-F238E27FC236}">
                <a16:creationId xmlns:a16="http://schemas.microsoft.com/office/drawing/2014/main" id="{DF1D5CC5-0934-56A3-882F-BF1CB4925F12}"/>
              </a:ext>
            </a:extLst>
          </p:cNvPr>
          <p:cNvPicPr>
            <a:picLocks noChangeAspect="1"/>
          </p:cNvPicPr>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8365149" y="2798984"/>
            <a:ext cx="2693185" cy="2893919"/>
          </a:xfrm>
          <a:prstGeom prst="rect">
            <a:avLst/>
          </a:prstGeom>
        </p:spPr>
      </p:pic>
      <p:pic>
        <p:nvPicPr>
          <p:cNvPr id="10" name="Picture 9">
            <a:hlinkClick r:id="rId16" action="ppaction://hlinksldjump"/>
          </p:cNvPr>
          <p:cNvPicPr>
            <a:picLocks noChangeAspect="1"/>
          </p:cNvPicPr>
          <p:nvPr/>
        </p:nvPicPr>
        <p:blipFill>
          <a:blip r:embed="rId17"/>
          <a:stretch>
            <a:fillRect/>
          </a:stretch>
        </p:blipFill>
        <p:spPr>
          <a:xfrm>
            <a:off x="10182631" y="5984984"/>
            <a:ext cx="2109399" cy="1182727"/>
          </a:xfrm>
          <a:prstGeom prst="rect">
            <a:avLst/>
          </a:prstGeom>
        </p:spPr>
      </p:pic>
    </p:spTree>
    <p:extLst>
      <p:ext uri="{BB962C8B-B14F-4D97-AF65-F5344CB8AC3E}">
        <p14:creationId xmlns:p14="http://schemas.microsoft.com/office/powerpoint/2010/main" val="7409716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496916"/>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923330"/>
            </a:xfrm>
            <a:prstGeom prst="rect">
              <a:avLst/>
            </a:prstGeom>
            <a:noFill/>
          </p:spPr>
          <p:txBody>
            <a:bodyPr wrap="square" rtlCol="0">
              <a:spAutoFit/>
            </a:bodyPr>
            <a:lstStyle/>
            <a:p>
              <a:pPr algn="ctr"/>
              <a:r>
                <a:rPr lang="en-US" sz="5400" b="1" smtClean="0">
                  <a:solidFill>
                    <a:srgbClr val="002060"/>
                  </a:solidFill>
                  <a:latin typeface="UTM Avo" panose="02040603050506020204" pitchFamily="18" charset="0"/>
                </a:rPr>
                <a:t>Nhân hóa là gì?</a:t>
              </a:r>
              <a:endParaRPr lang="en-US" sz="5400" b="1">
                <a:solidFill>
                  <a:srgbClr val="002060"/>
                </a:solidFill>
                <a:latin typeface="UTM Avo" panose="02040603050506020204" pitchFamily="18" charset="0"/>
              </a:endParaRP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540068" cy="4042611"/>
            <a:chOff x="545433" y="2406316"/>
            <a:chExt cx="8540068"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893776" y="2714533"/>
              <a:ext cx="7897298" cy="3416320"/>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Nhân hóa </a:t>
              </a:r>
              <a:r>
                <a:rPr lang="en-US" sz="3600" b="1" smtClean="0">
                  <a:solidFill>
                    <a:srgbClr val="002060"/>
                  </a:solidFill>
                  <a:latin typeface="Cambria" panose="02040503050406030204" pitchFamily="18" charset="0"/>
                  <a:ea typeface="Cambria" panose="02040503050406030204" pitchFamily="18" charset="0"/>
                </a:rPr>
                <a:t>là gọi hoặc kể, tả con vật, cây cối, đồ vật, hiện tượng tự nhiên,… bằng những từ ngữ vốn được dùng để gọi hoặc kể, tả người; làm cho chúng trở nên gần gũi, sinh động hơn.</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105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569660"/>
            </a:xfrm>
            <a:prstGeom prst="rect">
              <a:avLst/>
            </a:prstGeom>
            <a:noFill/>
          </p:spPr>
          <p:txBody>
            <a:bodyPr wrap="square" rtlCol="0">
              <a:spAutoFit/>
            </a:bodyPr>
            <a:lstStyle/>
            <a:p>
              <a:pPr algn="ctr"/>
              <a:r>
                <a:rPr lang="en-US" sz="4800" b="1" smtClean="0">
                  <a:solidFill>
                    <a:srgbClr val="002060"/>
                  </a:solidFill>
                  <a:latin typeface="UTM Avo" panose="02040603050506020204" pitchFamily="18" charset="0"/>
                </a:rPr>
                <a:t>Đặt một câu có sử dụng biện pháp nhân hóa.</a:t>
              </a:r>
              <a:endParaRPr lang="en-US" sz="4800" b="1">
                <a:solidFill>
                  <a:srgbClr val="002060"/>
                </a:solidFill>
                <a:latin typeface="UTM Avo" panose="02040603050506020204" pitchFamily="18" charset="0"/>
              </a:endParaRP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692771"/>
            </a:xfrm>
            <a:prstGeom prst="rect">
              <a:avLst/>
            </a:prstGeom>
            <a:noFill/>
          </p:spPr>
          <p:txBody>
            <a:bodyPr wrap="square" rtlCol="0">
              <a:spAutoFit/>
            </a:bodyPr>
            <a:lstStyle/>
            <a:p>
              <a:pPr algn="ctr"/>
              <a:r>
                <a:rPr lang="en-US" sz="3200" b="1" smtClean="0">
                  <a:solidFill>
                    <a:srgbClr val="002060"/>
                  </a:solidFill>
                  <a:latin typeface="UTM Avo" panose="02040603050506020204" pitchFamily="18" charset="0"/>
                </a:rPr>
                <a:t>“Nàng mèo lim dim mắt nằm sưởi nắng.”</a:t>
              </a:r>
            </a:p>
            <a:p>
              <a:pPr algn="ctr"/>
              <a:r>
                <a:rPr lang="en-US" sz="3600" smtClean="0">
                  <a:solidFill>
                    <a:srgbClr val="0070C0"/>
                  </a:solidFill>
                  <a:latin typeface="UTM Avo" panose="02040603050506020204" pitchFamily="18" charset="0"/>
                </a:rPr>
                <a:t>Sự vật nào được nhân hóa? Nhân hóa bằng cách nào?</a:t>
              </a:r>
              <a:endParaRPr lang="en-US" sz="3600">
                <a:solidFill>
                  <a:srgbClr val="0070C0"/>
                </a:solidFill>
                <a:latin typeface="UTM Avo" panose="02040603050506020204" pitchFamily="18" charset="0"/>
              </a:endParaRP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5011" y="3608132"/>
            <a:ext cx="8540068" cy="1774975"/>
            <a:chOff x="545433" y="2406316"/>
            <a:chExt cx="8540068"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3014211"/>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Sự vật được nhân hóa: Mèo</a:t>
              </a:r>
            </a:p>
            <a:p>
              <a:pPr algn="just"/>
              <a:r>
                <a:rPr lang="en-US" sz="4000" b="1" smtClean="0">
                  <a:solidFill>
                    <a:srgbClr val="002060"/>
                  </a:solidFill>
                  <a:latin typeface="Cambria" panose="02040503050406030204" pitchFamily="18" charset="0"/>
                  <a:ea typeface="Cambria" panose="02040503050406030204" pitchFamily="18" charset="0"/>
                </a:rPr>
                <a:t>- Nhân hóa bằng cách gọi: Nàng</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220007" y="315843"/>
            <a:ext cx="11538856" cy="2893918"/>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021136" y="1033612"/>
              <a:ext cx="6474558" cy="1800961"/>
            </a:xfrm>
            <a:prstGeom prst="rect">
              <a:avLst/>
            </a:prstGeom>
            <a:noFill/>
          </p:spPr>
          <p:txBody>
            <a:bodyPr wrap="square" rtlCol="0">
              <a:spAutoFit/>
            </a:bodyPr>
            <a:lstStyle/>
            <a:p>
              <a:pPr algn="ctr"/>
              <a:r>
                <a:rPr lang="en-US" sz="3600" smtClean="0">
                  <a:solidFill>
                    <a:srgbClr val="0070C0"/>
                  </a:solidFill>
                  <a:latin typeface="UTM Avo" panose="02040603050506020204" pitchFamily="18" charset="0"/>
                </a:rPr>
                <a:t>Sự vật nào được nhân hóa? Nhân hóa bằng cách nào?</a:t>
              </a:r>
            </a:p>
            <a:p>
              <a:pPr algn="ctr"/>
              <a:r>
                <a:rPr lang="en-US" sz="3600" b="1" smtClean="0">
                  <a:solidFill>
                    <a:srgbClr val="0070C0"/>
                  </a:solidFill>
                  <a:latin typeface="UTM Avo" panose="02040603050506020204" pitchFamily="18" charset="0"/>
                </a:rPr>
                <a:t>  “Cây bàng trầm ngâm đứng che nắng cho bao thế hệ học trò”</a:t>
              </a:r>
              <a:endParaRPr lang="en-US" sz="3600" b="1">
                <a:solidFill>
                  <a:srgbClr val="0070C0"/>
                </a:solidFill>
                <a:latin typeface="UTM Avo" panose="02040603050506020204" pitchFamily="18" charset="0"/>
              </a:endParaRPr>
            </a:p>
          </p:txBody>
        </p:sp>
      </p:grpSp>
      <p:pic>
        <p:nvPicPr>
          <p:cNvPr id="8" name="Picture 7">
            <a:hlinkClick r:id="rId3" action="ppaction://hlinksldjump"/>
            <a:extLst>
              <a:ext uri="{FF2B5EF4-FFF2-40B4-BE49-F238E27FC236}">
                <a16:creationId xmlns:a16="http://schemas.microsoft.com/office/drawing/2014/main" id="{A20634A3-7ECF-B79C-DE96-4D3A9F2689E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06992" y="4482094"/>
            <a:ext cx="2288675" cy="2459259"/>
          </a:xfrm>
          <a:prstGeom prst="rect">
            <a:avLst/>
          </a:prstGeom>
        </p:spPr>
      </p:pic>
      <p:grpSp>
        <p:nvGrpSpPr>
          <p:cNvPr id="10" name="Group 9"/>
          <p:cNvGrpSpPr/>
          <p:nvPr/>
        </p:nvGrpSpPr>
        <p:grpSpPr>
          <a:xfrm>
            <a:off x="385010" y="3608131"/>
            <a:ext cx="9321981" cy="2648289"/>
            <a:chOff x="545433" y="2406316"/>
            <a:chExt cx="8540068" cy="4724387"/>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441616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Sự vật được nhân hóa: Cây bàng</a:t>
              </a:r>
            </a:p>
            <a:p>
              <a:pPr algn="just"/>
              <a:r>
                <a:rPr lang="en-US" sz="4000" b="1" smtClean="0">
                  <a:solidFill>
                    <a:srgbClr val="002060"/>
                  </a:solidFill>
                  <a:latin typeface="Cambria" panose="02040503050406030204" pitchFamily="18" charset="0"/>
                  <a:ea typeface="Cambria" panose="02040503050406030204" pitchFamily="18" charset="0"/>
                </a:rPr>
                <a:t>- Nhân hóa bằng cách tả: trầm ngâm đứng che nắng</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53122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944</Words>
  <Application>Microsoft Office PowerPoint</Application>
  <PresentationFormat>Widescreen</PresentationFormat>
  <Paragraphs>104</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UTM Avo</vt:lpstr>
      <vt:lpstr>Cambria</vt:lpstr>
      <vt:lpstr>SVN-Hole Hearted</vt:lpstr>
      <vt:lpstr>思源黑体 CN Bold</vt:lpstr>
      <vt:lpstr>思源黑体 CN</vt:lpstr>
      <vt:lpstr>#9Slide07 HoneyCream</vt:lpstr>
      <vt:lpstr>Gochi Hand</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Admin</cp:lastModifiedBy>
  <cp:revision>36</cp:revision>
  <dcterms:created xsi:type="dcterms:W3CDTF">2023-10-01T08:32:52Z</dcterms:created>
  <dcterms:modified xsi:type="dcterms:W3CDTF">2024-11-18T08:46:34Z</dcterms:modified>
</cp:coreProperties>
</file>