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sldIdLst>
    <p:sldId id="256" r:id="rId3"/>
    <p:sldId id="257" r:id="rId4"/>
    <p:sldId id="258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3" d="100"/>
          <a:sy n="83" d="100"/>
        </p:scale>
        <p:origin x="686" y="8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presProps" Target="pres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www.facebook.com/groups/629898828017053" TargetMode="External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2.png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0C66C3-1F84-4C1D-9863-D6B2229A93AB}" type="datetimeFigureOut">
              <a:rPr lang="en-US" smtClean="0"/>
              <a:t>10/1/2025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25834-39A2-47D3-89FF-889A465B33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88529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0C66C3-1F84-4C1D-9863-D6B2229A93AB}" type="datetimeFigureOut">
              <a:rPr lang="en-US" smtClean="0"/>
              <a:t>10/1/2025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25834-39A2-47D3-89FF-889A465B33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26367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0C66C3-1F84-4C1D-9863-D6B2229A93AB}" type="datetimeFigureOut">
              <a:rPr lang="en-US" smtClean="0"/>
              <a:t>10/1/2025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25834-39A2-47D3-89FF-889A465B33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750108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32A086B-115F-4762-BD50-449B9549A6C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807C3DFE-66E2-4AED-BC92-6647826A97C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6C7A1F2D-BD1E-453C-AB87-D79C716B07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EB8AA18-7DB5-4380-AEB9-6F94DBD5AF8F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2025/10/1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CC84BF08-5EC7-45AB-9179-FF907CEFF4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DA8847A0-2246-4472-BACE-59FB1E7064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C6681D8-F3B2-4254-B1BE-3FA377F96DEA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720316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FF8F32D1-B8A7-486B-B909-A53713AC8F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65321E49-7494-477C-A252-6D5FAE54A09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98852298-00EF-4392-B8DB-43AADC4D5C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EB8AA18-7DB5-4380-AEB9-6F94DBD5AF8F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2025/10/1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F3112243-C92C-4228-BC66-A8FFDFF11F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DCB53ADA-26B5-46BA-A5C4-04D84BF8B0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C6681D8-F3B2-4254-B1BE-3FA377F96DEA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7364402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75C367D-86E5-413E-B44C-D991447E3E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BB8D4F32-3F18-48BC-A073-91382F2D82D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E2B912DA-F19E-416F-BCFE-C49FE962F4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EB8AA18-7DB5-4380-AEB9-6F94DBD5AF8F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2025/10/1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038BD0E4-0405-4B7B-8655-D22FEC59D5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01C83EC4-383A-4B39-91B8-6C2476641B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C6681D8-F3B2-4254-B1BE-3FA377F96DEA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4342772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685BC54A-E59D-4BFC-AFDD-A81A303348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42136736-0332-4130-9BF6-59DC979C141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A81201D8-301E-4596-9892-09203A1F310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8CACDCB3-E948-474D-B07F-B2807047FE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EB8AA18-7DB5-4380-AEB9-6F94DBD5AF8F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2025/10/1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2E3A15F2-FCCC-4B36-BC80-26EAABFE5D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C5E9F267-C1F8-4417-918D-C424DBBF8A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C6681D8-F3B2-4254-B1BE-3FA377F96DEA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5830486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C12FBC91-5818-4546-AC6C-10B459432A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601A27A6-A205-4B8E-A697-687CA6B3ED3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FB94D42D-58A8-4E82-8416-273C8C27736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6C40E59D-8A5A-4DF1-814B-1A8670C651F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450A96AC-6D72-4ADA-B8A2-D5EEBB935D8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2C858107-98DB-4219-A8A4-3E27F741EF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EB8AA18-7DB5-4380-AEB9-6F94DBD5AF8F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2025/10/1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2BDAAE6E-D1CC-4AC2-9307-2DA5A589EC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0DF12621-C272-4B63-8993-762D0F534B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C6681D8-F3B2-4254-B1BE-3FA377F96DEA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3824075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CDCDD30-9F9C-4C7D-93DE-E081EDB8B7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5DEE973A-0897-487F-A706-23619DDD39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EB8AA18-7DB5-4380-AEB9-6F94DBD5AF8F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2025/10/1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A39F680F-3FF6-49AB-A23B-8D9B442255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3F6269BC-AF8D-44CC-88DC-A2241D76BD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C6681D8-F3B2-4254-B1BE-3FA377F96DEA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7238021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2327DE02-880A-4D8C-89BC-F3C577DA27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EB8AA18-7DB5-4380-AEB9-6F94DBD5AF8F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2025/10/1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875F0DCC-82DC-46D4-8DA2-39D0AA4AC8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CAEEEFFD-1B21-44AF-98FC-8724221A38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C6681D8-F3B2-4254-B1BE-3FA377F96DEA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A8EC3432-4D49-33CA-79ED-8AC4A9AFC6C4}"/>
              </a:ext>
            </a:extLst>
          </p:cNvPr>
          <p:cNvGrpSpPr/>
          <p:nvPr userDrawn="1"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6" name="矩形 1">
              <a:extLst>
                <a:ext uri="{FF2B5EF4-FFF2-40B4-BE49-F238E27FC236}">
                  <a16:creationId xmlns:a16="http://schemas.microsoft.com/office/drawing/2014/main" id="{05ED3C52-B14E-C347-E31B-660D2C13425D}"/>
                </a:ext>
              </a:extLst>
            </p:cNvPr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solidFill>
              <a:srgbClr val="82D6D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7" name="矩形: 圆角 11">
              <a:extLst>
                <a:ext uri="{FF2B5EF4-FFF2-40B4-BE49-F238E27FC236}">
                  <a16:creationId xmlns:a16="http://schemas.microsoft.com/office/drawing/2014/main" id="{D78214FC-9AD2-4BB4-0831-ADC30EF42317}"/>
                </a:ext>
              </a:extLst>
            </p:cNvPr>
            <p:cNvSpPr/>
            <p:nvPr/>
          </p:nvSpPr>
          <p:spPr>
            <a:xfrm>
              <a:off x="301451" y="391886"/>
              <a:ext cx="11523403" cy="6169688"/>
            </a:xfrm>
            <a:prstGeom prst="roundRect">
              <a:avLst>
                <a:gd name="adj" fmla="val 2892"/>
              </a:avLst>
            </a:prstGeom>
            <a:solidFill>
              <a:schemeClr val="bg1"/>
            </a:solidFill>
            <a:ln w="76200">
              <a:solidFill>
                <a:srgbClr val="00ABB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</p:grpSp>
      <p:sp>
        <p:nvSpPr>
          <p:cNvPr id="8" name="TextBox 3">
            <a:extLst>
              <a:ext uri="{FF2B5EF4-FFF2-40B4-BE49-F238E27FC236}">
                <a16:creationId xmlns:a16="http://schemas.microsoft.com/office/drawing/2014/main" id="{89088A84-1C45-AB1D-EE2D-EC7310A3F39F}"/>
              </a:ext>
            </a:extLst>
          </p:cNvPr>
          <p:cNvSpPr txBox="1"/>
          <p:nvPr userDrawn="1"/>
        </p:nvSpPr>
        <p:spPr>
          <a:xfrm>
            <a:off x="4634118" y="8482866"/>
            <a:ext cx="3425501" cy="701731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90" b="1" i="0" u="none" strike="noStrike" kern="1200" cap="none" spc="0" normalizeH="0" baseline="0" noProof="0" dirty="0">
                <a:ln>
                  <a:noFill/>
                </a:ln>
                <a:solidFill>
                  <a:srgbClr val="2C943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Times New Roman" panose="02020603050405020304" pitchFamily="18" charset="0"/>
              </a:rPr>
              <a:t>MĂNG NON – TÀI LIỆU TIỂU HỌC</a:t>
            </a:r>
          </a:p>
          <a:p>
            <a:pPr marL="0" marR="0" lvl="0" indent="0" algn="ctr" defTabSz="25146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9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Mời </a:t>
            </a:r>
            <a:r>
              <a:rPr kumimoji="0" lang="en-US" sz="99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truy</a:t>
            </a:r>
            <a:r>
              <a:rPr kumimoji="0" lang="en-US" sz="99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99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cập</a:t>
            </a:r>
            <a:r>
              <a:rPr kumimoji="0" lang="en-US" sz="99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: </a:t>
            </a:r>
            <a:r>
              <a:rPr kumimoji="0" lang="en-US" sz="990" b="0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MĂNG NON- TÀI LIỆU TIỂU HỌC | Facebook</a:t>
            </a:r>
            <a:endParaRPr kumimoji="0" lang="en-US" sz="990" b="0" i="0" u="none" strike="noStrike" kern="1200" cap="none" spc="0" normalizeH="0" baseline="0" noProof="0" dirty="0">
              <a:ln>
                <a:noFill/>
              </a:ln>
              <a:solidFill>
                <a:srgbClr val="FF0066"/>
              </a:solidFill>
              <a:effectLst/>
              <a:uLnTx/>
              <a:uFillTx/>
              <a:latin typeface="SVN-Newton" panose="020406030505060202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90" b="1" i="0" u="none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Times New Roman" panose="02020603050405020304" pitchFamily="18" charset="0"/>
              </a:rPr>
              <a:t>SĐT ZALO : </a:t>
            </a:r>
            <a:r>
              <a:rPr kumimoji="0" lang="en-US" sz="990" b="1" i="0" u="sng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</a:rPr>
              <a:t>0382348780</a:t>
            </a:r>
            <a:r>
              <a:rPr kumimoji="0" lang="en-US" sz="990" b="1" i="0" u="none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</a:rPr>
              <a:t> - </a:t>
            </a:r>
            <a:r>
              <a:rPr kumimoji="0" lang="en-US" sz="990" b="1" i="0" u="sng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</a:rPr>
              <a:t>0984848929</a:t>
            </a:r>
            <a:endParaRPr kumimoji="0" lang="en-US" sz="990" b="1" i="0" u="none" strike="noStrike" kern="1200" cap="none" spc="0" normalizeH="0" baseline="0" noProof="0" dirty="0">
              <a:ln>
                <a:noFill/>
              </a:ln>
              <a:solidFill>
                <a:srgbClr val="0D4370"/>
              </a:solidFill>
              <a:effectLst/>
              <a:uLnTx/>
              <a:uFillTx/>
              <a:latin typeface="SVN-Newton" panose="020406030505060202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10FFF760-0B60-0EDE-AFFC-67DA70DEB95E}"/>
              </a:ext>
            </a:extLst>
          </p:cNvPr>
          <p:cNvSpPr txBox="1">
            <a:spLocks/>
          </p:cNvSpPr>
          <p:nvPr userDrawn="1"/>
        </p:nvSpPr>
        <p:spPr>
          <a:xfrm>
            <a:off x="11485704" y="0"/>
            <a:ext cx="847003" cy="178709"/>
          </a:xfrm>
          <a:prstGeom prst="rect">
            <a:avLst/>
          </a:prstGeom>
        </p:spPr>
        <p:txBody>
          <a:bodyPr vert="horz" lIns="50292" tIns="25146" rIns="50292" bIns="25146" rtlCol="0" anchor="b">
            <a:normAutofit fontScale="92500"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dirty="0" err="1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#9Slide07 HoneyCream" pitchFamily="2" charset="0"/>
                <a:ea typeface="+mj-ea"/>
                <a:cs typeface="+mj-cs"/>
              </a:rPr>
              <a:t>Măng</a:t>
            </a: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#9Slide07 HoneyCream" pitchFamily="2" charset="0"/>
                <a:ea typeface="+mj-ea"/>
                <a:cs typeface="+mj-cs"/>
              </a:rPr>
              <a:t> Non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A240140E-025D-C4AA-CB03-CD57539F78F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0078509" y="-13940131"/>
            <a:ext cx="1202436" cy="2044763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01557ED1-543E-5A04-F94A-72B8E68FC107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45851" y="-13940131"/>
            <a:ext cx="1202436" cy="2044763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0F867EF8-4025-8C2B-4252-64E6312E6F8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9466044" y="16696079"/>
            <a:ext cx="1202436" cy="2044763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63BF98B6-BA87-F047-58BA-668DC14E8D4D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69141" y="16696079"/>
            <a:ext cx="1202436" cy="2044763"/>
          </a:xfrm>
          <a:prstGeom prst="rect">
            <a:avLst/>
          </a:prstGeom>
        </p:spPr>
      </p:pic>
      <p:sp>
        <p:nvSpPr>
          <p:cNvPr id="14" name="Title 1">
            <a:extLst>
              <a:ext uri="{FF2B5EF4-FFF2-40B4-BE49-F238E27FC236}">
                <a16:creationId xmlns:a16="http://schemas.microsoft.com/office/drawing/2014/main" id="{175BA1FC-9CE9-96EB-FC0E-84E16A205353}"/>
              </a:ext>
            </a:extLst>
          </p:cNvPr>
          <p:cNvSpPr txBox="1">
            <a:spLocks/>
          </p:cNvSpPr>
          <p:nvPr userDrawn="1"/>
        </p:nvSpPr>
        <p:spPr>
          <a:xfrm>
            <a:off x="10766172" y="-688627"/>
            <a:ext cx="1960990" cy="298319"/>
          </a:xfrm>
          <a:prstGeom prst="rect">
            <a:avLst/>
          </a:prstGeom>
        </p:spPr>
        <p:txBody>
          <a:bodyPr vert="horz" lIns="50292" tIns="25146" rIns="50292" bIns="25146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80" b="0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50000"/>
                    <a:alpha val="41000"/>
                  </a:srgbClr>
                </a:solidFill>
                <a:effectLst/>
                <a:uLnTx/>
                <a:uFillTx/>
                <a:latin typeface="SVN-Ready" panose="02040603050506020204" pitchFamily="18" charset="0"/>
                <a:ea typeface="+mj-ea"/>
                <a:cs typeface="+mj-cs"/>
              </a:rPr>
              <a:t>By </a:t>
            </a:r>
            <a:r>
              <a:rPr kumimoji="0" lang="en-US" sz="880" b="0" i="0" u="none" strike="noStrike" kern="1200" cap="none" spc="0" normalizeH="0" baseline="0" noProof="0" dirty="0" err="1">
                <a:ln>
                  <a:noFill/>
                </a:ln>
                <a:solidFill>
                  <a:srgbClr val="70AD47">
                    <a:lumMod val="50000"/>
                    <a:alpha val="41000"/>
                  </a:srgbClr>
                </a:solidFill>
                <a:effectLst/>
                <a:uLnTx/>
                <a:uFillTx/>
                <a:latin typeface="SVN-Ready" panose="02040603050506020204" pitchFamily="18" charset="0"/>
                <a:ea typeface="+mj-ea"/>
                <a:cs typeface="+mj-cs"/>
              </a:rPr>
              <a:t>Khánh</a:t>
            </a:r>
            <a:r>
              <a:rPr kumimoji="0" lang="en-US" sz="880" b="0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50000"/>
                    <a:alpha val="41000"/>
                  </a:srgbClr>
                </a:solidFill>
                <a:effectLst/>
                <a:uLnTx/>
                <a:uFillTx/>
                <a:latin typeface="SVN-Ready" panose="02040603050506020204" pitchFamily="18" charset="0"/>
                <a:ea typeface="+mj-ea"/>
                <a:cs typeface="+mj-cs"/>
              </a:rPr>
              <a:t> </a:t>
            </a:r>
            <a:r>
              <a:rPr kumimoji="0" lang="en-US" sz="880" b="0" i="0" u="none" strike="noStrike" kern="1200" cap="none" spc="0" normalizeH="0" baseline="0" noProof="0" dirty="0" err="1">
                <a:ln>
                  <a:noFill/>
                </a:ln>
                <a:solidFill>
                  <a:srgbClr val="70AD47">
                    <a:lumMod val="50000"/>
                    <a:alpha val="41000"/>
                  </a:srgbClr>
                </a:solidFill>
                <a:effectLst/>
                <a:uLnTx/>
                <a:uFillTx/>
                <a:latin typeface="SVN-Ready" panose="02040603050506020204" pitchFamily="18" charset="0"/>
                <a:ea typeface="+mj-ea"/>
                <a:cs typeface="+mj-cs"/>
              </a:rPr>
              <a:t>Huyền</a:t>
            </a:r>
            <a:endParaRPr kumimoji="0" lang="en-US" sz="880" b="0" i="0" u="none" strike="noStrike" kern="1200" cap="none" spc="0" normalizeH="0" baseline="0" noProof="0" dirty="0">
              <a:ln>
                <a:noFill/>
              </a:ln>
              <a:solidFill>
                <a:srgbClr val="70AD47">
                  <a:lumMod val="50000"/>
                  <a:alpha val="41000"/>
                </a:srgbClr>
              </a:solidFill>
              <a:effectLst/>
              <a:uLnTx/>
              <a:uFillTx/>
              <a:latin typeface="SVN-Ready" panose="02040603050506020204" pitchFamily="18" charset="0"/>
              <a:ea typeface="+mj-ea"/>
              <a:cs typeface="+mj-cs"/>
            </a:endParaRPr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C7B68EEE-5426-D89B-2A0D-DB60E13E30D8}"/>
              </a:ext>
            </a:extLst>
          </p:cNvPr>
          <p:cNvSpPr txBox="1">
            <a:spLocks/>
          </p:cNvSpPr>
          <p:nvPr userDrawn="1"/>
        </p:nvSpPr>
        <p:spPr>
          <a:xfrm>
            <a:off x="-194494" y="6424930"/>
            <a:ext cx="1202436" cy="433070"/>
          </a:xfrm>
          <a:prstGeom prst="rect">
            <a:avLst/>
          </a:prstGeom>
        </p:spPr>
        <p:txBody>
          <a:bodyPr vert="horz" lIns="50292" tIns="25146" rIns="50292" bIns="25146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7 HoneyCream" pitchFamily="2" charset="0"/>
                <a:ea typeface="+mj-ea"/>
                <a:cs typeface="+mj-cs"/>
              </a:rPr>
              <a:t>Măng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7 HoneyCream" pitchFamily="2" charset="0"/>
                <a:ea typeface="+mj-ea"/>
                <a:cs typeface="+mj-cs"/>
              </a:rPr>
              <a:t> Non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6561B39F-2EEF-FDCF-A3C6-1178D1B1734F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3245371" y="7825468"/>
            <a:ext cx="1203760" cy="1461947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09C64BF3-A14E-F299-9BE5-F41992F981E1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-1659241" y="607019"/>
            <a:ext cx="1203760" cy="14619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120956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612AE0C-EF64-4ACD-8995-37D91EF6B4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EF49CF2C-D892-4874-A548-58A0C74F06E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25BD171F-B931-4975-A5DE-8E6B3E280BC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2E207736-AD74-4530-9BB7-58E8296746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EB8AA18-7DB5-4380-AEB9-6F94DBD5AF8F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2025/10/1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0D8DC008-7D57-4A3D-904D-344CC960A5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DCBDEC32-3EBF-4DB5-AA7F-ABE2877013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C6681D8-F3B2-4254-B1BE-3FA377F96DEA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1212094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0C66C3-1F84-4C1D-9863-D6B2229A93AB}" type="datetimeFigureOut">
              <a:rPr lang="en-US" smtClean="0"/>
              <a:t>10/1/2025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25834-39A2-47D3-89FF-889A465B33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89800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A32A4B9-DC6C-4CEC-B4EF-AE5B285851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32FA51AD-439C-44D6-B80B-C830C028DA3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BBE4F15B-BFBC-4EEE-959C-F1AAEFE59C3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2E98E00E-70A4-401E-8032-C3CD8BECC8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EB8AA18-7DB5-4380-AEB9-6F94DBD5AF8F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2025/10/1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D5BF2D7F-C362-4E9E-BD1F-79B4A497C1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E1B218B9-97A3-4FE0-83A0-FD7C01F601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C6681D8-F3B2-4254-B1BE-3FA377F96DEA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8029887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F07A56A-39A0-449C-AB48-3EA99F0BC6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87FD9AB5-EDE9-4D72-95CD-2B6C1E700FD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35B852CC-798F-4C2F-8972-12B36B72A9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EB8AA18-7DB5-4380-AEB9-6F94DBD5AF8F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2025/10/1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41F22CD4-CB47-4590-AF62-86990852C7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402A9F9F-072C-4341-9140-2ED31436CB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C6681D8-F3B2-4254-B1BE-3FA377F96DEA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2036478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35085F01-DF2A-4FC0-8A69-82530B85303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E40F7148-A32D-4571-979F-6FD9B75A544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18D6D347-D97D-4D03-AF68-85A71165BF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EB8AA18-7DB5-4380-AEB9-6F94DBD5AF8F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2025/10/1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3312BE79-3906-40DA-97DA-710565114D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9406B15B-325D-4928-B505-D4DCC0DF69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C6681D8-F3B2-4254-B1BE-3FA377F96DEA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4747378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0C66C3-1F84-4C1D-9863-D6B2229A93AB}" type="datetimeFigureOut">
              <a:rPr lang="en-US" smtClean="0"/>
              <a:t>10/1/2025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25834-39A2-47D3-89FF-889A465B33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86422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0C66C3-1F84-4C1D-9863-D6B2229A93AB}" type="datetimeFigureOut">
              <a:rPr lang="en-US" smtClean="0"/>
              <a:t>10/1/2025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25834-39A2-47D3-89FF-889A465B33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97411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0C66C3-1F84-4C1D-9863-D6B2229A93AB}" type="datetimeFigureOut">
              <a:rPr lang="en-US" smtClean="0"/>
              <a:t>10/1/2025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25834-39A2-47D3-89FF-889A465B33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26232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0C66C3-1F84-4C1D-9863-D6B2229A93AB}" type="datetimeFigureOut">
              <a:rPr lang="en-US" smtClean="0"/>
              <a:t>10/1/2025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25834-39A2-47D3-89FF-889A465B33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95233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0C66C3-1F84-4C1D-9863-D6B2229A93AB}" type="datetimeFigureOut">
              <a:rPr lang="en-US" smtClean="0"/>
              <a:t>10/1/2025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25834-39A2-47D3-89FF-889A465B33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28498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0C66C3-1F84-4C1D-9863-D6B2229A93AB}" type="datetimeFigureOut">
              <a:rPr lang="en-US" smtClean="0"/>
              <a:t>10/1/2025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25834-39A2-47D3-89FF-889A465B33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75953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0C66C3-1F84-4C1D-9863-D6B2229A93AB}" type="datetimeFigureOut">
              <a:rPr lang="en-US" smtClean="0"/>
              <a:t>10/1/2025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25834-39A2-47D3-89FF-889A465B33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56211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hyperlink" Target="https://www.facebook.com/groups/629898828017053" TargetMode="Externa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0C66C3-1F84-4C1D-9863-D6B2229A93AB}" type="datetimeFigureOut">
              <a:rPr lang="en-US" smtClean="0"/>
              <a:t>10/1/2025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225834-39A2-47D3-89FF-889A465B33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76336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54161FE6-15E5-4AAC-88A0-C9A3F4AE50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43D224DE-EDFD-4309-A916-9216BFA0992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6258136D-A688-47AF-8AE6-3A335DCD919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EB8AA18-7DB5-4380-AEB9-6F94DBD5AF8F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2025/10/1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C0284F10-9DA5-4BF5-8A25-1BCF6C6C300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9C351749-CB64-4BEE-889F-D43BB657AC2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C6681D8-F3B2-4254-B1BE-3FA377F96DEA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7" name="TextBox 3">
            <a:extLst>
              <a:ext uri="{FF2B5EF4-FFF2-40B4-BE49-F238E27FC236}">
                <a16:creationId xmlns:a16="http://schemas.microsoft.com/office/drawing/2014/main" id="{66C66117-9D11-FD43-74E8-E58928210425}"/>
              </a:ext>
            </a:extLst>
          </p:cNvPr>
          <p:cNvSpPr txBox="1"/>
          <p:nvPr userDrawn="1"/>
        </p:nvSpPr>
        <p:spPr>
          <a:xfrm>
            <a:off x="4634118" y="8482866"/>
            <a:ext cx="3425501" cy="701731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90" b="1" i="0" u="none" strike="noStrike" kern="1200" cap="none" spc="0" normalizeH="0" baseline="0" noProof="0" dirty="0">
                <a:ln>
                  <a:noFill/>
                </a:ln>
                <a:solidFill>
                  <a:srgbClr val="2C943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Times New Roman" panose="02020603050405020304" pitchFamily="18" charset="0"/>
              </a:rPr>
              <a:t>MĂNG NON – TÀI LIỆU TIỂU HỌC</a:t>
            </a:r>
          </a:p>
          <a:p>
            <a:pPr marL="0" marR="0" lvl="0" indent="0" algn="ctr" defTabSz="25146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9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Mời </a:t>
            </a:r>
            <a:r>
              <a:rPr kumimoji="0" lang="en-US" sz="99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truy</a:t>
            </a:r>
            <a:r>
              <a:rPr kumimoji="0" lang="en-US" sz="99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99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cập</a:t>
            </a:r>
            <a:r>
              <a:rPr kumimoji="0" lang="en-US" sz="99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: </a:t>
            </a:r>
            <a:r>
              <a:rPr kumimoji="0" lang="en-US" sz="990" b="0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hlinkClick r:id="rId1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MĂNG NON- TÀI LIỆU TIỂU HỌC | Facebook</a:t>
            </a:r>
            <a:endParaRPr kumimoji="0" lang="en-US" sz="990" b="0" i="0" u="none" strike="noStrike" kern="1200" cap="none" spc="0" normalizeH="0" baseline="0" noProof="0" dirty="0">
              <a:ln>
                <a:noFill/>
              </a:ln>
              <a:solidFill>
                <a:srgbClr val="FF0066"/>
              </a:solidFill>
              <a:effectLst/>
              <a:uLnTx/>
              <a:uFillTx/>
              <a:latin typeface="SVN-Newton" panose="020406030505060202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90" b="1" i="0" u="none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Times New Roman" panose="02020603050405020304" pitchFamily="18" charset="0"/>
              </a:rPr>
              <a:t>SĐT ZALO : </a:t>
            </a:r>
            <a:r>
              <a:rPr kumimoji="0" lang="en-US" sz="990" b="1" i="0" u="sng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</a:rPr>
              <a:t>0382348780</a:t>
            </a:r>
            <a:r>
              <a:rPr kumimoji="0" lang="en-US" sz="990" b="1" i="0" u="none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</a:rPr>
              <a:t> - </a:t>
            </a:r>
            <a:r>
              <a:rPr kumimoji="0" lang="en-US" sz="990" b="1" i="0" u="sng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</a:rPr>
              <a:t>0984848929</a:t>
            </a:r>
            <a:endParaRPr kumimoji="0" lang="en-US" sz="990" b="1" i="0" u="none" strike="noStrike" kern="1200" cap="none" spc="0" normalizeH="0" baseline="0" noProof="0" dirty="0">
              <a:ln>
                <a:noFill/>
              </a:ln>
              <a:solidFill>
                <a:srgbClr val="0D4370"/>
              </a:solidFill>
              <a:effectLst/>
              <a:uLnTx/>
              <a:uFillTx/>
              <a:latin typeface="SVN-Newton" panose="020406030505060202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A51C2218-C1B4-A69C-8180-FD390398970D}"/>
              </a:ext>
            </a:extLst>
          </p:cNvPr>
          <p:cNvSpPr txBox="1">
            <a:spLocks/>
          </p:cNvSpPr>
          <p:nvPr userDrawn="1"/>
        </p:nvSpPr>
        <p:spPr>
          <a:xfrm>
            <a:off x="11485704" y="0"/>
            <a:ext cx="847003" cy="178709"/>
          </a:xfrm>
          <a:prstGeom prst="rect">
            <a:avLst/>
          </a:prstGeom>
        </p:spPr>
        <p:txBody>
          <a:bodyPr vert="horz" lIns="50292" tIns="25146" rIns="50292" bIns="25146" rtlCol="0" anchor="b">
            <a:normAutofit fontScale="92500"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dirty="0" err="1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#9Slide07 HoneyCream" pitchFamily="2" charset="0"/>
                <a:ea typeface="+mj-ea"/>
                <a:cs typeface="+mj-cs"/>
              </a:rPr>
              <a:t>Măng</a:t>
            </a: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#9Slide07 HoneyCream" pitchFamily="2" charset="0"/>
                <a:ea typeface="+mj-ea"/>
                <a:cs typeface="+mj-cs"/>
              </a:rPr>
              <a:t> Non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EF2B8015-2787-9B02-D5CA-DF0E9FA588B1}"/>
              </a:ext>
            </a:extLst>
          </p:cNvPr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0078509" y="-13940131"/>
            <a:ext cx="1202436" cy="2044763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AC9D2EC5-2105-AF4D-1DE8-6D58705A1524}"/>
              </a:ext>
            </a:extLst>
          </p:cNvPr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45851" y="-13940131"/>
            <a:ext cx="1202436" cy="2044763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A8886C3B-A547-D8DC-2ED0-E7E0D06AAB88}"/>
              </a:ext>
            </a:extLst>
          </p:cNvPr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9466044" y="16696079"/>
            <a:ext cx="1202436" cy="2044763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D3253040-48A0-15EE-C1C6-EAD12C07F0F5}"/>
              </a:ext>
            </a:extLst>
          </p:cNvPr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69141" y="16696079"/>
            <a:ext cx="1202436" cy="2044763"/>
          </a:xfrm>
          <a:prstGeom prst="rect">
            <a:avLst/>
          </a:prstGeom>
        </p:spPr>
      </p:pic>
      <p:sp>
        <p:nvSpPr>
          <p:cNvPr id="13" name="Title 1">
            <a:extLst>
              <a:ext uri="{FF2B5EF4-FFF2-40B4-BE49-F238E27FC236}">
                <a16:creationId xmlns:a16="http://schemas.microsoft.com/office/drawing/2014/main" id="{47B8C8E5-0580-C482-9125-1155C0C0775E}"/>
              </a:ext>
            </a:extLst>
          </p:cNvPr>
          <p:cNvSpPr txBox="1">
            <a:spLocks/>
          </p:cNvSpPr>
          <p:nvPr userDrawn="1"/>
        </p:nvSpPr>
        <p:spPr>
          <a:xfrm>
            <a:off x="10766172" y="-688627"/>
            <a:ext cx="1960990" cy="298319"/>
          </a:xfrm>
          <a:prstGeom prst="rect">
            <a:avLst/>
          </a:prstGeom>
        </p:spPr>
        <p:txBody>
          <a:bodyPr vert="horz" lIns="50292" tIns="25146" rIns="50292" bIns="25146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80" b="0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50000"/>
                    <a:alpha val="41000"/>
                  </a:srgbClr>
                </a:solidFill>
                <a:effectLst/>
                <a:uLnTx/>
                <a:uFillTx/>
                <a:latin typeface="SVN-Ready" panose="02040603050506020204" pitchFamily="18" charset="0"/>
                <a:ea typeface="+mj-ea"/>
                <a:cs typeface="+mj-cs"/>
              </a:rPr>
              <a:t>By </a:t>
            </a:r>
            <a:r>
              <a:rPr kumimoji="0" lang="en-US" sz="880" b="0" i="0" u="none" strike="noStrike" kern="1200" cap="none" spc="0" normalizeH="0" baseline="0" noProof="0" dirty="0" err="1">
                <a:ln>
                  <a:noFill/>
                </a:ln>
                <a:solidFill>
                  <a:srgbClr val="70AD47">
                    <a:lumMod val="50000"/>
                    <a:alpha val="41000"/>
                  </a:srgbClr>
                </a:solidFill>
                <a:effectLst/>
                <a:uLnTx/>
                <a:uFillTx/>
                <a:latin typeface="SVN-Ready" panose="02040603050506020204" pitchFamily="18" charset="0"/>
                <a:ea typeface="+mj-ea"/>
                <a:cs typeface="+mj-cs"/>
              </a:rPr>
              <a:t>Khánh</a:t>
            </a:r>
            <a:r>
              <a:rPr kumimoji="0" lang="en-US" sz="880" b="0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50000"/>
                    <a:alpha val="41000"/>
                  </a:srgbClr>
                </a:solidFill>
                <a:effectLst/>
                <a:uLnTx/>
                <a:uFillTx/>
                <a:latin typeface="SVN-Ready" panose="02040603050506020204" pitchFamily="18" charset="0"/>
                <a:ea typeface="+mj-ea"/>
                <a:cs typeface="+mj-cs"/>
              </a:rPr>
              <a:t> </a:t>
            </a:r>
            <a:r>
              <a:rPr kumimoji="0" lang="en-US" sz="880" b="0" i="0" u="none" strike="noStrike" kern="1200" cap="none" spc="0" normalizeH="0" baseline="0" noProof="0" dirty="0" err="1">
                <a:ln>
                  <a:noFill/>
                </a:ln>
                <a:solidFill>
                  <a:srgbClr val="70AD47">
                    <a:lumMod val="50000"/>
                    <a:alpha val="41000"/>
                  </a:srgbClr>
                </a:solidFill>
                <a:effectLst/>
                <a:uLnTx/>
                <a:uFillTx/>
                <a:latin typeface="SVN-Ready" panose="02040603050506020204" pitchFamily="18" charset="0"/>
                <a:ea typeface="+mj-ea"/>
                <a:cs typeface="+mj-cs"/>
              </a:rPr>
              <a:t>Huyền</a:t>
            </a:r>
            <a:endParaRPr kumimoji="0" lang="en-US" sz="880" b="0" i="0" u="none" strike="noStrike" kern="1200" cap="none" spc="0" normalizeH="0" baseline="0" noProof="0" dirty="0">
              <a:ln>
                <a:noFill/>
              </a:ln>
              <a:solidFill>
                <a:srgbClr val="70AD47">
                  <a:lumMod val="50000"/>
                  <a:alpha val="41000"/>
                </a:srgbClr>
              </a:solidFill>
              <a:effectLst/>
              <a:uLnTx/>
              <a:uFillTx/>
              <a:latin typeface="SVN-Ready" panose="02040603050506020204" pitchFamily="18" charset="0"/>
              <a:ea typeface="+mj-ea"/>
              <a:cs typeface="+mj-cs"/>
            </a:endParaRPr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6F945011-7962-2DA3-19F7-3FC53896C1B7}"/>
              </a:ext>
            </a:extLst>
          </p:cNvPr>
          <p:cNvSpPr txBox="1">
            <a:spLocks/>
          </p:cNvSpPr>
          <p:nvPr userDrawn="1"/>
        </p:nvSpPr>
        <p:spPr>
          <a:xfrm>
            <a:off x="-194494" y="6424930"/>
            <a:ext cx="1202436" cy="433070"/>
          </a:xfrm>
          <a:prstGeom prst="rect">
            <a:avLst/>
          </a:prstGeom>
        </p:spPr>
        <p:txBody>
          <a:bodyPr vert="horz" lIns="50292" tIns="25146" rIns="50292" bIns="25146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7 HoneyCream" pitchFamily="2" charset="0"/>
                <a:ea typeface="+mj-ea"/>
                <a:cs typeface="+mj-cs"/>
              </a:rPr>
              <a:t>Măng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7 HoneyCream" pitchFamily="2" charset="0"/>
                <a:ea typeface="+mj-ea"/>
                <a:cs typeface="+mj-cs"/>
              </a:rPr>
              <a:t> Non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169E39CF-9605-DC98-7111-642717D3DBA9}"/>
              </a:ext>
            </a:extLst>
          </p:cNvPr>
          <p:cNvPicPr>
            <a:picLocks noChangeAspect="1"/>
          </p:cNvPicPr>
          <p:nvPr userDrawn="1"/>
        </p:nvPicPr>
        <p:blipFill>
          <a:blip r:embed="rId15"/>
          <a:stretch>
            <a:fillRect/>
          </a:stretch>
        </p:blipFill>
        <p:spPr>
          <a:xfrm>
            <a:off x="3245371" y="7825468"/>
            <a:ext cx="1203760" cy="1461947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DAA54203-1D57-13A6-2612-849CEDE1D016}"/>
              </a:ext>
            </a:extLst>
          </p:cNvPr>
          <p:cNvPicPr>
            <a:picLocks noChangeAspect="1"/>
          </p:cNvPicPr>
          <p:nvPr userDrawn="1"/>
        </p:nvPicPr>
        <p:blipFill>
          <a:blip r:embed="rId15"/>
          <a:stretch>
            <a:fillRect/>
          </a:stretch>
        </p:blipFill>
        <p:spPr>
          <a:xfrm>
            <a:off x="-1659241" y="607019"/>
            <a:ext cx="1203760" cy="14619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54074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4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12" Type="http://schemas.openxmlformats.org/officeDocument/2006/relationships/image" Target="../media/image13.png"/><Relationship Id="rId2" Type="http://schemas.openxmlformats.org/officeDocument/2006/relationships/image" Target="../media/image3.png"/><Relationship Id="rId16" Type="http://schemas.openxmlformats.org/officeDocument/2006/relationships/image" Target="../media/image17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7.png"/><Relationship Id="rId11" Type="http://schemas.openxmlformats.org/officeDocument/2006/relationships/image" Target="../media/image12.png"/><Relationship Id="rId5" Type="http://schemas.openxmlformats.org/officeDocument/2006/relationships/image" Target="../media/image6.png"/><Relationship Id="rId15" Type="http://schemas.openxmlformats.org/officeDocument/2006/relationships/image" Target="../media/image16.png"/><Relationship Id="rId10" Type="http://schemas.openxmlformats.org/officeDocument/2006/relationships/image" Target="../media/image11.png"/><Relationship Id="rId4" Type="http://schemas.openxmlformats.org/officeDocument/2006/relationships/image" Target="../media/image5.png"/><Relationship Id="rId9" Type="http://schemas.openxmlformats.org/officeDocument/2006/relationships/image" Target="../media/image10.png"/><Relationship Id="rId14" Type="http://schemas.openxmlformats.org/officeDocument/2006/relationships/image" Target="../media/image15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8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image" Target="../media/image15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12" Type="http://schemas.openxmlformats.org/officeDocument/2006/relationships/image" Target="../media/image1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7.png"/><Relationship Id="rId11" Type="http://schemas.openxmlformats.org/officeDocument/2006/relationships/image" Target="../media/image13.png"/><Relationship Id="rId5" Type="http://schemas.openxmlformats.org/officeDocument/2006/relationships/image" Target="../media/image6.png"/><Relationship Id="rId10" Type="http://schemas.openxmlformats.org/officeDocument/2006/relationships/image" Target="../media/image12.png"/><Relationship Id="rId4" Type="http://schemas.openxmlformats.org/officeDocument/2006/relationships/image" Target="../media/image5.png"/><Relationship Id="rId9" Type="http://schemas.openxmlformats.org/officeDocument/2006/relationships/image" Target="../media/image11.png"/><Relationship Id="rId14" Type="http://schemas.openxmlformats.org/officeDocument/2006/relationships/image" Target="../media/image3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22.png"/><Relationship Id="rId7" Type="http://schemas.openxmlformats.org/officeDocument/2006/relationships/image" Target="../media/image23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5.png"/><Relationship Id="rId5" Type="http://schemas.openxmlformats.org/officeDocument/2006/relationships/image" Target="../media/image13.png"/><Relationship Id="rId10" Type="http://schemas.openxmlformats.org/officeDocument/2006/relationships/image" Target="../media/image26.png"/><Relationship Id="rId4" Type="http://schemas.openxmlformats.org/officeDocument/2006/relationships/image" Target="../media/image12.png"/><Relationship Id="rId9" Type="http://schemas.openxmlformats.org/officeDocument/2006/relationships/image" Target="../media/image25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22.png"/><Relationship Id="rId7" Type="http://schemas.openxmlformats.org/officeDocument/2006/relationships/image" Target="../media/image23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5.png"/><Relationship Id="rId5" Type="http://schemas.openxmlformats.org/officeDocument/2006/relationships/image" Target="../media/image13.png"/><Relationship Id="rId10" Type="http://schemas.openxmlformats.org/officeDocument/2006/relationships/image" Target="../media/image27.png"/><Relationship Id="rId4" Type="http://schemas.openxmlformats.org/officeDocument/2006/relationships/image" Target="../media/image12.png"/><Relationship Id="rId9" Type="http://schemas.openxmlformats.org/officeDocument/2006/relationships/image" Target="../media/image2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B0A886ED-2023-4261-988B-C9FB4336F73C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id="{07CF01BE-C90B-46FB-8BA5-59BED7ABCBCF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233056" y="-951856"/>
            <a:ext cx="4652986" cy="4469282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1A4F123A-D858-4B4E-8C55-0DB05E794A77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7DCD7CB4-948C-4CBB-8D1F-169AFFEFFB2E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190787" y="707577"/>
            <a:ext cx="3041685" cy="2665366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5A4CE381-514C-40D9-A682-B21BB5A6F2DE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7971" y="5171732"/>
            <a:ext cx="12192000" cy="1676399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4BCC017E-B16E-4F40-8B3B-236D342CF787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045428" y="6261517"/>
            <a:ext cx="2297087" cy="596483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DB41252A-9355-4088-B29F-5168C2C92875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260826" y="-178621"/>
            <a:ext cx="2653088" cy="2408230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B41EB5E3-5C76-40FD-9486-2039F633CDEA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346099" y="3932928"/>
            <a:ext cx="2519941" cy="3007328"/>
          </a:xfrm>
          <a:prstGeom prst="rect">
            <a:avLst/>
          </a:prstGeom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id="{2E8B94F1-E31E-4FAC-8447-DE8B87B381FA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2260" y="3932928"/>
            <a:ext cx="2715884" cy="3178771"/>
          </a:xfrm>
          <a:prstGeom prst="rect">
            <a:avLst/>
          </a:prstGeom>
        </p:spPr>
      </p:pic>
      <p:pic>
        <p:nvPicPr>
          <p:cNvPr id="14" name="图片 13">
            <a:extLst>
              <a:ext uri="{FF2B5EF4-FFF2-40B4-BE49-F238E27FC236}">
                <a16:creationId xmlns:a16="http://schemas.microsoft.com/office/drawing/2014/main" id="{2B1E17F3-7486-4FBC-8B08-62F955A07A26}"/>
              </a:ext>
            </a:extLst>
          </p:cNvPr>
          <p:cNvPicPr>
            <a:picLocks noChangeAspect="1"/>
          </p:cNvPicPr>
          <p:nvPr/>
        </p:nvPicPr>
        <p:blipFill rotWithShape="1"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458199" y="359227"/>
            <a:ext cx="1469571" cy="1077686"/>
          </a:xfrm>
          <a:prstGeom prst="rect">
            <a:avLst/>
          </a:prstGeom>
        </p:spPr>
      </p:pic>
      <p:pic>
        <p:nvPicPr>
          <p:cNvPr id="16" name="图片 15">
            <a:extLst>
              <a:ext uri="{FF2B5EF4-FFF2-40B4-BE49-F238E27FC236}">
                <a16:creationId xmlns:a16="http://schemas.microsoft.com/office/drawing/2014/main" id="{8A5F9435-BC49-4666-BBA6-C2252FF7B103}"/>
              </a:ext>
            </a:extLst>
          </p:cNvPr>
          <p:cNvPicPr>
            <a:picLocks noChangeAspect="1"/>
          </p:cNvPicPr>
          <p:nvPr/>
        </p:nvPicPr>
        <p:blipFill rotWithShape="1"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101943" y="-97972"/>
            <a:ext cx="1970314" cy="2928490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E8787E0A-BDA2-48DF-8721-58ACC29C04E6}"/>
              </a:ext>
            </a:extLst>
          </p:cNvPr>
          <p:cNvPicPr>
            <a:picLocks noChangeAspect="1"/>
          </p:cNvPicPr>
          <p:nvPr/>
        </p:nvPicPr>
        <p:blipFill rotWithShape="1"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382713" y="873420"/>
            <a:ext cx="2519942" cy="2071808"/>
          </a:xfrm>
          <a:prstGeom prst="rect">
            <a:avLst/>
          </a:prstGeom>
        </p:spPr>
      </p:pic>
      <p:pic>
        <p:nvPicPr>
          <p:cNvPr id="17" name="图片 16">
            <a:extLst>
              <a:ext uri="{FF2B5EF4-FFF2-40B4-BE49-F238E27FC236}">
                <a16:creationId xmlns:a16="http://schemas.microsoft.com/office/drawing/2014/main" id="{B27C5AAB-683E-48D0-937B-F0B933D04064}"/>
              </a:ext>
            </a:extLst>
          </p:cNvPr>
          <p:cNvPicPr>
            <a:picLocks noChangeAspect="1"/>
          </p:cNvPicPr>
          <p:nvPr/>
        </p:nvPicPr>
        <p:blipFill rotWithShape="1">
          <a:blip r:embed="rId1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402770" y="2677886"/>
            <a:ext cx="1187530" cy="870856"/>
          </a:xfrm>
          <a:prstGeom prst="rect">
            <a:avLst/>
          </a:prstGeom>
        </p:spPr>
      </p:pic>
      <p:sp>
        <p:nvSpPr>
          <p:cNvPr id="19" name="文本框 18">
            <a:extLst>
              <a:ext uri="{FF2B5EF4-FFF2-40B4-BE49-F238E27FC236}">
                <a16:creationId xmlns:a16="http://schemas.microsoft.com/office/drawing/2014/main" id="{8A3DD0DB-A1D1-466E-AEA6-469459429663}"/>
              </a:ext>
            </a:extLst>
          </p:cNvPr>
          <p:cNvSpPr txBox="1">
            <a:spLocks/>
          </p:cNvSpPr>
          <p:nvPr/>
        </p:nvSpPr>
        <p:spPr>
          <a:xfrm>
            <a:off x="5529527" y="1834862"/>
            <a:ext cx="1534759" cy="716508"/>
          </a:xfrm>
          <a:prstGeom prst="roundRect">
            <a:avLst/>
          </a:prstGeom>
          <a:noFill/>
          <a:ln w="28575">
            <a:solidFill>
              <a:srgbClr val="00ABBA"/>
            </a:solidFill>
            <a:prstDash/>
          </a:ln>
        </p:spPr>
        <p:txBody>
          <a:bodyPr vert="horz" wrap="square" lIns="89535" tIns="46355" rIns="89535" bIns="46355" anchor="t">
            <a:spAutoFit/>
          </a:bodyPr>
          <a:lstStyle/>
          <a:p>
            <a:pPr marL="0" marR="0" lvl="0" indent="0" algn="ctr" defTabSz="508000" rtl="0" eaLnBrk="0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Vogue-ExtraBold" panose="020B0500000000000000" pitchFamily="34" charset="0"/>
                <a:ea typeface="Vogue-ExtraBold" panose="020B0500000000000000" pitchFamily="34" charset="0"/>
                <a:cs typeface="Vogue-ExtraBold" panose="020B0500000000000000" pitchFamily="34" charset="0"/>
                <a:sym typeface="+mn-lt"/>
              </a:rPr>
              <a:t>TOÁN</a:t>
            </a:r>
            <a:endParaRPr kumimoji="0" lang="ko-KR" altLang="en-US" sz="36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Vogue-ExtraBold" panose="020B0500000000000000" pitchFamily="34" charset="0"/>
              <a:ea typeface="맑은 고딕" panose="020B0503020000020004" pitchFamily="34" charset="-127"/>
              <a:cs typeface="Vogue-ExtraBold" panose="020B0500000000000000" pitchFamily="34" charset="0"/>
              <a:sym typeface="+mn-lt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8E27C16B-97EA-675C-D563-E54844B27421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58965"/>
            <a:ext cx="1406027" cy="1406027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FA16FF0E-1DC0-6704-2754-099D1F2759A1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987020" y="2279274"/>
            <a:ext cx="9998307" cy="3078747"/>
          </a:xfrm>
          <a:prstGeom prst="rect">
            <a:avLst/>
          </a:prstGeom>
        </p:spPr>
      </p:pic>
      <p:sp>
        <p:nvSpPr>
          <p:cNvPr id="26" name="TextBox 25">
            <a:extLst>
              <a:ext uri="{FF2B5EF4-FFF2-40B4-BE49-F238E27FC236}">
                <a16:creationId xmlns:a16="http://schemas.microsoft.com/office/drawing/2014/main" id="{6A589CBD-C555-10F8-4D8E-F966C4029365}"/>
              </a:ext>
            </a:extLst>
          </p:cNvPr>
          <p:cNvSpPr txBox="1"/>
          <p:nvPr/>
        </p:nvSpPr>
        <p:spPr>
          <a:xfrm>
            <a:off x="4911191" y="4412962"/>
            <a:ext cx="406198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ogue-ExtraBold" panose="020B0500000000000000" pitchFamily="34" charset="0"/>
                <a:ea typeface="Vogue-ExtraBold" panose="020B0500000000000000" pitchFamily="34" charset="0"/>
                <a:cs typeface="Vogue-ExtraBold" panose="020B0500000000000000" pitchFamily="34" charset="0"/>
              </a:rPr>
              <a:t>Tiết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ogue-ExtraBold" panose="020B0500000000000000" pitchFamily="34" charset="0"/>
                <a:ea typeface="Vogue-ExtraBold" panose="020B0500000000000000" pitchFamily="34" charset="0"/>
                <a:cs typeface="Vogue-ExtraBold" panose="020B0500000000000000" pitchFamily="34" charset="0"/>
              </a:rPr>
              <a:t> 2 – Trang 57</a:t>
            </a:r>
          </a:p>
        </p:txBody>
      </p:sp>
    </p:spTree>
    <p:extLst>
      <p:ext uri="{BB962C8B-B14F-4D97-AF65-F5344CB8AC3E}">
        <p14:creationId xmlns:p14="http://schemas.microsoft.com/office/powerpoint/2010/main" val="94010901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 descr="xác">
            <a:extLst>
              <a:ext uri="{FF2B5EF4-FFF2-40B4-BE49-F238E27FC236}">
                <a16:creationId xmlns:a16="http://schemas.microsoft.com/office/drawing/2014/main" id="{C6CDB8CF-AFD9-68EC-C442-BAB1FBDDB738}"/>
              </a:ext>
            </a:extLst>
          </p:cNvPr>
          <p:cNvSpPr txBox="1"/>
          <p:nvPr/>
        </p:nvSpPr>
        <p:spPr>
          <a:xfrm>
            <a:off x="792478" y="565266"/>
            <a:ext cx="10791305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	</a:t>
            </a:r>
            <a:r>
              <a:rPr kumimoji="0" lang="vi-VN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Một chiếc xe chở được nhiều nhất 7 tạ hàng hoá. Biết trên xe đã có 300 kg na bở. Người ta muốn xếp thêm những thùng na dai lên xe, mỗi thùng cân nặng 5 kg. Hỏi trên chiếc xe đó có thể chở được thêm 90 thùng na dai hay không?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+mn-ea"/>
              <a:cs typeface="+mn-cs"/>
            </a:endParaRPr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4FCF0FF9-F32B-21CD-8344-BDB3CE633776}"/>
              </a:ext>
            </a:extLst>
          </p:cNvPr>
          <p:cNvSpPr/>
          <p:nvPr/>
        </p:nvSpPr>
        <p:spPr>
          <a:xfrm>
            <a:off x="792478" y="565266"/>
            <a:ext cx="847898" cy="847898"/>
          </a:xfrm>
          <a:prstGeom prst="ellipse">
            <a:avLst/>
          </a:prstGeom>
          <a:solidFill>
            <a:srgbClr val="008A9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4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15303" y="3731110"/>
            <a:ext cx="4556314" cy="235132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66536" y="3731110"/>
            <a:ext cx="4370271" cy="235132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6" name="TextBox 5"/>
          <p:cNvSpPr txBox="1"/>
          <p:nvPr/>
        </p:nvSpPr>
        <p:spPr>
          <a:xfrm>
            <a:off x="837072" y="5670958"/>
            <a:ext cx="1356462" cy="646331"/>
          </a:xfrm>
          <a:prstGeom prst="rect">
            <a:avLst/>
          </a:prstGeom>
          <a:solidFill>
            <a:srgbClr val="00B050"/>
          </a:solidFill>
          <a:ln w="28575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3600" dirty="0">
                <a:latin typeface="Cambria" panose="02040503050406030204" pitchFamily="18" charset="0"/>
                <a:ea typeface="Cambria" panose="02040503050406030204" pitchFamily="18" charset="0"/>
              </a:rPr>
              <a:t>Na </a:t>
            </a:r>
            <a:r>
              <a:rPr lang="en-US" sz="3600" dirty="0" err="1">
                <a:latin typeface="Cambria" panose="02040503050406030204" pitchFamily="18" charset="0"/>
                <a:ea typeface="Cambria" panose="02040503050406030204" pitchFamily="18" charset="0"/>
              </a:rPr>
              <a:t>bở</a:t>
            </a:r>
            <a:endParaRPr lang="en-US" sz="36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320424" y="5670957"/>
            <a:ext cx="1436612" cy="646331"/>
          </a:xfrm>
          <a:prstGeom prst="rect">
            <a:avLst/>
          </a:prstGeom>
          <a:solidFill>
            <a:srgbClr val="00B050"/>
          </a:solidFill>
          <a:ln w="28575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3600" dirty="0">
                <a:latin typeface="Cambria" panose="02040503050406030204" pitchFamily="18" charset="0"/>
                <a:ea typeface="Cambria" panose="02040503050406030204" pitchFamily="18" charset="0"/>
              </a:rPr>
              <a:t>Na </a:t>
            </a:r>
            <a:r>
              <a:rPr lang="en-US" sz="3600" dirty="0" err="1">
                <a:latin typeface="Cambria" panose="02040503050406030204" pitchFamily="18" charset="0"/>
                <a:ea typeface="Cambria" panose="02040503050406030204" pitchFamily="18" charset="0"/>
              </a:rPr>
              <a:t>dai</a:t>
            </a:r>
            <a:endParaRPr lang="en-US" sz="36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6766025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2" grpId="0" animBg="1"/>
      <p:bldP spid="6" grpId="0" animBg="1"/>
      <p:bldP spid="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2346" y="497905"/>
            <a:ext cx="2796183" cy="1806383"/>
          </a:xfrm>
          <a:prstGeom prst="rect">
            <a:avLst/>
          </a:prstGeom>
        </p:spPr>
      </p:pic>
      <p:sp>
        <p:nvSpPr>
          <p:cNvPr id="2" name="TextBox 1" descr="xác">
            <a:extLst>
              <a:ext uri="{FF2B5EF4-FFF2-40B4-BE49-F238E27FC236}">
                <a16:creationId xmlns:a16="http://schemas.microsoft.com/office/drawing/2014/main" id="{E5F846B9-AD76-4DEB-806C-3731F5B48F84}"/>
              </a:ext>
            </a:extLst>
          </p:cNvPr>
          <p:cNvSpPr txBox="1"/>
          <p:nvPr/>
        </p:nvSpPr>
        <p:spPr>
          <a:xfrm>
            <a:off x="5195454" y="571057"/>
            <a:ext cx="226660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Bài</a:t>
            </a:r>
            <a:r>
              <a:rPr kumimoji="0" lang="en-US" sz="36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 </a:t>
            </a:r>
            <a:r>
              <a:rPr kumimoji="0" lang="en-US" sz="36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giải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: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923F778-873D-70C1-B4DA-6BB74E0A2E95}"/>
              </a:ext>
            </a:extLst>
          </p:cNvPr>
          <p:cNvSpPr txBox="1"/>
          <p:nvPr/>
        </p:nvSpPr>
        <p:spPr>
          <a:xfrm>
            <a:off x="476596" y="1084384"/>
            <a:ext cx="11144597" cy="497559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90 thùng na dai cân nặng là:</a:t>
            </a: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90 × 5 = 450 (kg)</a:t>
            </a: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Kh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i</a:t>
            </a:r>
            <a:r>
              <a:rPr kumimoji="0" lang="vi-VN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 đó tổng khối lượng na dai và na bở cân nặng là:</a:t>
            </a: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300 + 450 = 750 (kg)</a:t>
            </a: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Đổi: 7 tạ = 700 kg, do 750 kg &gt; 700 kg 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N</a:t>
            </a:r>
            <a:r>
              <a:rPr kumimoji="0" lang="vi-VN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ên 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 </a:t>
            </a:r>
            <a:r>
              <a:rPr kumimoji="0" lang="vi-VN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chiếc xe đó không thể chở thêm 90 thùng na dai.</a:t>
            </a:r>
          </a:p>
        </p:txBody>
      </p:sp>
    </p:spTree>
    <p:extLst>
      <p:ext uri="{BB962C8B-B14F-4D97-AF65-F5344CB8AC3E}">
        <p14:creationId xmlns:p14="http://schemas.microsoft.com/office/powerpoint/2010/main" val="246633927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B0A886ED-2023-4261-988B-C9FB4336F73C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id="{07CF01BE-C90B-46FB-8BA5-59BED7ABCBCF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233056" y="-951856"/>
            <a:ext cx="4652986" cy="4469282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1A4F123A-D858-4B4E-8C55-0DB05E794A77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0667" y="97973"/>
            <a:ext cx="12192000" cy="6857999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7DCD7CB4-948C-4CBB-8D1F-169AFFEFFB2E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80487" y="-178621"/>
            <a:ext cx="3041685" cy="2665366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5A4CE381-514C-40D9-A682-B21BB5A6F2DE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7971" y="5171732"/>
            <a:ext cx="12192000" cy="1676399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4BCC017E-B16E-4F40-8B3B-236D342CF787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045428" y="6261517"/>
            <a:ext cx="2297087" cy="596483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B41EB5E3-5C76-40FD-9486-2039F633CDEA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469799" y="4029293"/>
            <a:ext cx="2519941" cy="3007328"/>
          </a:xfrm>
          <a:prstGeom prst="rect">
            <a:avLst/>
          </a:prstGeom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id="{2E8B94F1-E31E-4FAC-8447-DE8B87B381FA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2260" y="3932928"/>
            <a:ext cx="2715884" cy="3178771"/>
          </a:xfrm>
          <a:prstGeom prst="rect">
            <a:avLst/>
          </a:prstGeom>
        </p:spPr>
      </p:pic>
      <p:pic>
        <p:nvPicPr>
          <p:cNvPr id="14" name="图片 13">
            <a:extLst>
              <a:ext uri="{FF2B5EF4-FFF2-40B4-BE49-F238E27FC236}">
                <a16:creationId xmlns:a16="http://schemas.microsoft.com/office/drawing/2014/main" id="{2B1E17F3-7486-4FBC-8B08-62F955A07A26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458199" y="359227"/>
            <a:ext cx="1469571" cy="1077686"/>
          </a:xfrm>
          <a:prstGeom prst="rect">
            <a:avLst/>
          </a:prstGeom>
        </p:spPr>
      </p:pic>
      <p:pic>
        <p:nvPicPr>
          <p:cNvPr id="16" name="图片 15">
            <a:extLst>
              <a:ext uri="{FF2B5EF4-FFF2-40B4-BE49-F238E27FC236}">
                <a16:creationId xmlns:a16="http://schemas.microsoft.com/office/drawing/2014/main" id="{8A5F9435-BC49-4666-BBA6-C2252FF7B103}"/>
              </a:ext>
            </a:extLst>
          </p:cNvPr>
          <p:cNvPicPr>
            <a:picLocks noChangeAspect="1"/>
          </p:cNvPicPr>
          <p:nvPr/>
        </p:nvPicPr>
        <p:blipFill rotWithShape="1"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101943" y="-97972"/>
            <a:ext cx="1970314" cy="2928490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E8787E0A-BDA2-48DF-8721-58ACC29C04E6}"/>
              </a:ext>
            </a:extLst>
          </p:cNvPr>
          <p:cNvPicPr>
            <a:picLocks noChangeAspect="1"/>
          </p:cNvPicPr>
          <p:nvPr/>
        </p:nvPicPr>
        <p:blipFill rotWithShape="1"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382713" y="873420"/>
            <a:ext cx="2519942" cy="2071808"/>
          </a:xfrm>
          <a:prstGeom prst="rect">
            <a:avLst/>
          </a:prstGeom>
        </p:spPr>
      </p:pic>
      <p:pic>
        <p:nvPicPr>
          <p:cNvPr id="17" name="图片 16">
            <a:extLst>
              <a:ext uri="{FF2B5EF4-FFF2-40B4-BE49-F238E27FC236}">
                <a16:creationId xmlns:a16="http://schemas.microsoft.com/office/drawing/2014/main" id="{B27C5AAB-683E-48D0-937B-F0B933D04064}"/>
              </a:ext>
            </a:extLst>
          </p:cNvPr>
          <p:cNvPicPr>
            <a:picLocks noChangeAspect="1"/>
          </p:cNvPicPr>
          <p:nvPr/>
        </p:nvPicPr>
        <p:blipFill rotWithShape="1"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402770" y="2677886"/>
            <a:ext cx="1187530" cy="870856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38435A1F-A0A4-72A7-8B09-B7F539385C03}"/>
              </a:ext>
            </a:extLst>
          </p:cNvPr>
          <p:cNvSpPr txBox="1"/>
          <p:nvPr/>
        </p:nvSpPr>
        <p:spPr>
          <a:xfrm>
            <a:off x="3377163" y="2817524"/>
            <a:ext cx="5907579" cy="21713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71500" marR="0" lvl="0" indent="-57150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Hoàn </a:t>
            </a:r>
            <a:r>
              <a:rPr kumimoji="0" lang="en-US" sz="4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thành</a:t>
            </a: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 </a:t>
            </a:r>
            <a:r>
              <a:rPr kumimoji="0" lang="en-US" sz="4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bài</a:t>
            </a: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 </a:t>
            </a:r>
            <a:r>
              <a:rPr kumimoji="0" lang="en-US" sz="4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tập</a:t>
            </a: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.</a:t>
            </a:r>
          </a:p>
          <a:p>
            <a:pPr marL="571500" marR="0" lvl="0" indent="-57150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US" sz="4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Chuẩn</a:t>
            </a: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 </a:t>
            </a:r>
            <a:r>
              <a:rPr kumimoji="0" lang="en-US" sz="4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bị</a:t>
            </a: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 </a:t>
            </a:r>
            <a:r>
              <a:rPr kumimoji="0" lang="en-US" sz="4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bài</a:t>
            </a: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 </a:t>
            </a:r>
            <a:r>
              <a:rPr kumimoji="0" lang="en-US" sz="4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mới</a:t>
            </a: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.</a:t>
            </a:r>
            <a:endParaRPr kumimoji="0" lang="vi-VN" sz="4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+mn-ea"/>
              <a:cs typeface="+mn-cs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EF451E0E-8EA4-05A5-561E-D350BB03E97B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3758408" y="1675395"/>
            <a:ext cx="4871126" cy="16033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92914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矩形 11">
            <a:extLst>
              <a:ext uri="{FF2B5EF4-FFF2-40B4-BE49-F238E27FC236}">
                <a16:creationId xmlns:a16="http://schemas.microsoft.com/office/drawing/2014/main" id="{2FE8CEC1-2A20-4659-89C7-3ABAA7C35CF8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ABB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3" name="矩形: 圆角 12">
            <a:extLst>
              <a:ext uri="{FF2B5EF4-FFF2-40B4-BE49-F238E27FC236}">
                <a16:creationId xmlns:a16="http://schemas.microsoft.com/office/drawing/2014/main" id="{38A54781-1649-4F26-8C11-E7B479EDF062}"/>
              </a:ext>
            </a:extLst>
          </p:cNvPr>
          <p:cNvSpPr/>
          <p:nvPr/>
        </p:nvSpPr>
        <p:spPr>
          <a:xfrm>
            <a:off x="624417" y="404989"/>
            <a:ext cx="10943166" cy="6048022"/>
          </a:xfrm>
          <a:prstGeom prst="roundRect">
            <a:avLst>
              <a:gd name="adj" fmla="val 9438"/>
            </a:avLst>
          </a:prstGeom>
          <a:solidFill>
            <a:schemeClr val="bg1"/>
          </a:solidFill>
          <a:ln w="76200">
            <a:solidFill>
              <a:srgbClr val="82D6DD"/>
            </a:solidFill>
          </a:ln>
          <a:effectLst>
            <a:outerShdw blurRad="50800" dist="38100" algn="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字魂92号-新潮海报体" panose="00000500000000000000" pitchFamily="2" charset="-122"/>
              <a:ea typeface="字魂92号-新潮海报体" panose="00000500000000000000" pitchFamily="2" charset="-122"/>
              <a:cs typeface="+mn-cs"/>
            </a:endParaRPr>
          </a:p>
        </p:txBody>
      </p:sp>
      <p:pic>
        <p:nvPicPr>
          <p:cNvPr id="30" name="图片 29">
            <a:extLst>
              <a:ext uri="{FF2B5EF4-FFF2-40B4-BE49-F238E27FC236}">
                <a16:creationId xmlns:a16="http://schemas.microsoft.com/office/drawing/2014/main" id="{AC893DF5-226C-4FE7-9D2C-5EED43BC861B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638790" y="2769809"/>
            <a:ext cx="3822303" cy="4306663"/>
          </a:xfrm>
          <a:prstGeom prst="rect">
            <a:avLst/>
          </a:prstGeom>
          <a:effectLst>
            <a:outerShdw blurRad="50800" dist="38100" algn="l" rotWithShape="0">
              <a:prstClr val="black">
                <a:alpha val="20000"/>
              </a:prstClr>
            </a:outerShdw>
          </a:effectLst>
        </p:spPr>
      </p:pic>
      <p:pic>
        <p:nvPicPr>
          <p:cNvPr id="33" name="图片 32">
            <a:extLst>
              <a:ext uri="{FF2B5EF4-FFF2-40B4-BE49-F238E27FC236}">
                <a16:creationId xmlns:a16="http://schemas.microsoft.com/office/drawing/2014/main" id="{5E84D00C-9A22-4F90-B407-0CB5BB7C4C88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462390">
            <a:off x="9919227" y="3769378"/>
            <a:ext cx="3050419" cy="3050419"/>
          </a:xfrm>
          <a:prstGeom prst="rect">
            <a:avLst/>
          </a:prstGeom>
        </p:spPr>
      </p:pic>
      <p:pic>
        <p:nvPicPr>
          <p:cNvPr id="35" name="图片 34">
            <a:extLst>
              <a:ext uri="{FF2B5EF4-FFF2-40B4-BE49-F238E27FC236}">
                <a16:creationId xmlns:a16="http://schemas.microsoft.com/office/drawing/2014/main" id="{C9245697-3CE4-4488-8045-A95D8463F0B3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764457">
            <a:off x="96051" y="-180612"/>
            <a:ext cx="1521144" cy="1171202"/>
          </a:xfrm>
          <a:prstGeom prst="rect">
            <a:avLst/>
          </a:prstGeom>
        </p:spPr>
      </p:pic>
      <p:sp>
        <p:nvSpPr>
          <p:cNvPr id="5" name="TextBox 4" descr="xác">
            <a:extLst>
              <a:ext uri="{FF2B5EF4-FFF2-40B4-BE49-F238E27FC236}">
                <a16:creationId xmlns:a16="http://schemas.microsoft.com/office/drawing/2014/main" id="{6A9580BE-94DA-D10F-E026-6BA6D8982C16}"/>
              </a:ext>
            </a:extLst>
          </p:cNvPr>
          <p:cNvSpPr txBox="1"/>
          <p:nvPr/>
        </p:nvSpPr>
        <p:spPr>
          <a:xfrm>
            <a:off x="1995734" y="1923130"/>
            <a:ext cx="892052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marR="0" lvl="0" indent="-5715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Nhận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biết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được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các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đơn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vị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đo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khối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lượng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yến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,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tạ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,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tấn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và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quan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hệ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giữa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các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đơn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vị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đó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với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 ki –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lô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 – gam.</a:t>
            </a:r>
          </a:p>
          <a:p>
            <a:pPr marL="571500" marR="0" lvl="0" indent="-5715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Thực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hiện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được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việc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ước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lượng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các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kết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quả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đo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lường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trong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một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số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trường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hợp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đơn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giản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.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CBA9F3D-32F4-3D17-61D9-D3F0D79AA3B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70852" y="352599"/>
            <a:ext cx="5450296" cy="19265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362422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B0A886ED-2023-4261-988B-C9FB4336F73C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id="{07CF01BE-C90B-46FB-8BA5-59BED7ABCBC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379" b="75686"/>
          <a:stretch/>
        </p:blipFill>
        <p:spPr>
          <a:xfrm>
            <a:off x="3230938" y="-910323"/>
            <a:ext cx="4652986" cy="2726227"/>
          </a:xfrm>
          <a:prstGeom prst="rect">
            <a:avLst/>
          </a:prstGeom>
        </p:spPr>
      </p:pic>
      <p:pic>
        <p:nvPicPr>
          <p:cNvPr id="14" name="图片 13">
            <a:extLst>
              <a:ext uri="{FF2B5EF4-FFF2-40B4-BE49-F238E27FC236}">
                <a16:creationId xmlns:a16="http://schemas.microsoft.com/office/drawing/2014/main" id="{2B1E17F3-7486-4FBC-8B08-62F955A07A26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458199" y="359227"/>
            <a:ext cx="1469571" cy="1077686"/>
          </a:xfrm>
          <a:prstGeom prst="rect">
            <a:avLst/>
          </a:prstGeom>
        </p:spPr>
      </p:pic>
      <p:pic>
        <p:nvPicPr>
          <p:cNvPr id="16" name="图片 15">
            <a:extLst>
              <a:ext uri="{FF2B5EF4-FFF2-40B4-BE49-F238E27FC236}">
                <a16:creationId xmlns:a16="http://schemas.microsoft.com/office/drawing/2014/main" id="{8A5F9435-BC49-4666-BBA6-C2252FF7B103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101943" y="-97972"/>
            <a:ext cx="1970314" cy="2928490"/>
          </a:xfrm>
          <a:prstGeom prst="rect">
            <a:avLst/>
          </a:prstGeom>
        </p:spPr>
      </p:pic>
      <p:pic>
        <p:nvPicPr>
          <p:cNvPr id="17" name="图片 16">
            <a:extLst>
              <a:ext uri="{FF2B5EF4-FFF2-40B4-BE49-F238E27FC236}">
                <a16:creationId xmlns:a16="http://schemas.microsoft.com/office/drawing/2014/main" id="{B27C5AAB-683E-48D0-937B-F0B933D04064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402770" y="2677886"/>
            <a:ext cx="1187530" cy="870856"/>
          </a:xfrm>
          <a:prstGeom prst="rect">
            <a:avLst/>
          </a:prstGeom>
        </p:spPr>
      </p:pic>
      <p:pic>
        <p:nvPicPr>
          <p:cNvPr id="28" name="图片 27">
            <a:extLst>
              <a:ext uri="{FF2B5EF4-FFF2-40B4-BE49-F238E27FC236}">
                <a16:creationId xmlns:a16="http://schemas.microsoft.com/office/drawing/2014/main" id="{08FDBD42-9E12-4AAC-AEBA-0060A56E5EC6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316104">
            <a:off x="9417043" y="94857"/>
            <a:ext cx="2165767" cy="2165767"/>
          </a:xfrm>
          <a:prstGeom prst="rect">
            <a:avLst/>
          </a:prstGeom>
        </p:spPr>
      </p:pic>
      <p:pic>
        <p:nvPicPr>
          <p:cNvPr id="33" name="图片 32">
            <a:extLst>
              <a:ext uri="{FF2B5EF4-FFF2-40B4-BE49-F238E27FC236}">
                <a16:creationId xmlns:a16="http://schemas.microsoft.com/office/drawing/2014/main" id="{57DA9833-551C-40D6-844C-EE8B6950A1B6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81609" y="-294721"/>
            <a:ext cx="1469571" cy="1077686"/>
          </a:xfrm>
          <a:prstGeom prst="rect">
            <a:avLst/>
          </a:prstGeom>
        </p:spPr>
      </p:pic>
      <p:pic>
        <p:nvPicPr>
          <p:cNvPr id="35" name="图片 34">
            <a:extLst>
              <a:ext uri="{FF2B5EF4-FFF2-40B4-BE49-F238E27FC236}">
                <a16:creationId xmlns:a16="http://schemas.microsoft.com/office/drawing/2014/main" id="{1701CC4E-D53C-4616-9596-712BD5A91F93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40141" y="1025772"/>
            <a:ext cx="1469571" cy="1077686"/>
          </a:xfrm>
          <a:prstGeom prst="rect">
            <a:avLst/>
          </a:prstGeom>
        </p:spPr>
      </p:pic>
      <p:pic>
        <p:nvPicPr>
          <p:cNvPr id="37" name="图片 36">
            <a:extLst>
              <a:ext uri="{FF2B5EF4-FFF2-40B4-BE49-F238E27FC236}">
                <a16:creationId xmlns:a16="http://schemas.microsoft.com/office/drawing/2014/main" id="{810C63B2-C62E-4180-B415-55660C7F5CB9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303816" y="5369824"/>
            <a:ext cx="1469571" cy="1077686"/>
          </a:xfrm>
          <a:prstGeom prst="rect">
            <a:avLst/>
          </a:prstGeom>
        </p:spPr>
      </p:pic>
      <p:pic>
        <p:nvPicPr>
          <p:cNvPr id="38" name="图片 37">
            <a:extLst>
              <a:ext uri="{FF2B5EF4-FFF2-40B4-BE49-F238E27FC236}">
                <a16:creationId xmlns:a16="http://schemas.microsoft.com/office/drawing/2014/main" id="{E3BD0552-1563-4209-AB0B-DCD78C3F7BB1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4411360">
            <a:off x="4362825" y="4316136"/>
            <a:ext cx="2080164" cy="272622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F0E00766-C090-FBBC-9343-5577C2D2D13F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83998" y="119742"/>
            <a:ext cx="5934320" cy="68580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C4697E16-6D08-C686-9F5F-01C852EBE047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52400" y="1134517"/>
            <a:ext cx="6486706" cy="4828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356491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B0A886ED-2023-4261-988B-C9FB4336F73C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id="{07CF01BE-C90B-46FB-8BA5-59BED7ABCBC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379" b="75686"/>
          <a:stretch/>
        </p:blipFill>
        <p:spPr>
          <a:xfrm>
            <a:off x="3230938" y="-910323"/>
            <a:ext cx="4652986" cy="2726227"/>
          </a:xfrm>
          <a:prstGeom prst="rect">
            <a:avLst/>
          </a:prstGeom>
        </p:spPr>
      </p:pic>
      <p:pic>
        <p:nvPicPr>
          <p:cNvPr id="14" name="图片 13">
            <a:extLst>
              <a:ext uri="{FF2B5EF4-FFF2-40B4-BE49-F238E27FC236}">
                <a16:creationId xmlns:a16="http://schemas.microsoft.com/office/drawing/2014/main" id="{2B1E17F3-7486-4FBC-8B08-62F955A07A26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458199" y="359227"/>
            <a:ext cx="1469571" cy="1077686"/>
          </a:xfrm>
          <a:prstGeom prst="rect">
            <a:avLst/>
          </a:prstGeom>
        </p:spPr>
      </p:pic>
      <p:pic>
        <p:nvPicPr>
          <p:cNvPr id="16" name="图片 15">
            <a:extLst>
              <a:ext uri="{FF2B5EF4-FFF2-40B4-BE49-F238E27FC236}">
                <a16:creationId xmlns:a16="http://schemas.microsoft.com/office/drawing/2014/main" id="{8A5F9435-BC49-4666-BBA6-C2252FF7B103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101943" y="-97972"/>
            <a:ext cx="1970314" cy="2928490"/>
          </a:xfrm>
          <a:prstGeom prst="rect">
            <a:avLst/>
          </a:prstGeom>
        </p:spPr>
      </p:pic>
      <p:pic>
        <p:nvPicPr>
          <p:cNvPr id="17" name="图片 16">
            <a:extLst>
              <a:ext uri="{FF2B5EF4-FFF2-40B4-BE49-F238E27FC236}">
                <a16:creationId xmlns:a16="http://schemas.microsoft.com/office/drawing/2014/main" id="{B27C5AAB-683E-48D0-937B-F0B933D04064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402770" y="2677886"/>
            <a:ext cx="1187530" cy="870856"/>
          </a:xfrm>
          <a:prstGeom prst="rect">
            <a:avLst/>
          </a:prstGeom>
        </p:spPr>
      </p:pic>
      <p:pic>
        <p:nvPicPr>
          <p:cNvPr id="28" name="图片 27">
            <a:extLst>
              <a:ext uri="{FF2B5EF4-FFF2-40B4-BE49-F238E27FC236}">
                <a16:creationId xmlns:a16="http://schemas.microsoft.com/office/drawing/2014/main" id="{08FDBD42-9E12-4AAC-AEBA-0060A56E5EC6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316104">
            <a:off x="9417043" y="94857"/>
            <a:ext cx="2165767" cy="2165767"/>
          </a:xfrm>
          <a:prstGeom prst="rect">
            <a:avLst/>
          </a:prstGeom>
        </p:spPr>
      </p:pic>
      <p:pic>
        <p:nvPicPr>
          <p:cNvPr id="33" name="图片 32">
            <a:extLst>
              <a:ext uri="{FF2B5EF4-FFF2-40B4-BE49-F238E27FC236}">
                <a16:creationId xmlns:a16="http://schemas.microsoft.com/office/drawing/2014/main" id="{57DA9833-551C-40D6-844C-EE8B6950A1B6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81609" y="-294721"/>
            <a:ext cx="1469571" cy="1077686"/>
          </a:xfrm>
          <a:prstGeom prst="rect">
            <a:avLst/>
          </a:prstGeom>
        </p:spPr>
      </p:pic>
      <p:pic>
        <p:nvPicPr>
          <p:cNvPr id="35" name="图片 34">
            <a:extLst>
              <a:ext uri="{FF2B5EF4-FFF2-40B4-BE49-F238E27FC236}">
                <a16:creationId xmlns:a16="http://schemas.microsoft.com/office/drawing/2014/main" id="{1701CC4E-D53C-4616-9596-712BD5A91F93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40141" y="1025772"/>
            <a:ext cx="1469571" cy="1077686"/>
          </a:xfrm>
          <a:prstGeom prst="rect">
            <a:avLst/>
          </a:prstGeom>
        </p:spPr>
      </p:pic>
      <p:pic>
        <p:nvPicPr>
          <p:cNvPr id="37" name="图片 36">
            <a:extLst>
              <a:ext uri="{FF2B5EF4-FFF2-40B4-BE49-F238E27FC236}">
                <a16:creationId xmlns:a16="http://schemas.microsoft.com/office/drawing/2014/main" id="{810C63B2-C62E-4180-B415-55660C7F5CB9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303816" y="5369824"/>
            <a:ext cx="1469571" cy="1077686"/>
          </a:xfrm>
          <a:prstGeom prst="rect">
            <a:avLst/>
          </a:prstGeom>
        </p:spPr>
      </p:pic>
      <p:pic>
        <p:nvPicPr>
          <p:cNvPr id="38" name="图片 37">
            <a:extLst>
              <a:ext uri="{FF2B5EF4-FFF2-40B4-BE49-F238E27FC236}">
                <a16:creationId xmlns:a16="http://schemas.microsoft.com/office/drawing/2014/main" id="{E3BD0552-1563-4209-AB0B-DCD78C3F7BB1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4411360">
            <a:off x="4362825" y="4316136"/>
            <a:ext cx="2080164" cy="272622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0BF02FE8-6E04-50CB-218D-3708DA2B520F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1039" y="311841"/>
            <a:ext cx="5934320" cy="68580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B3719418-6268-69C0-96DD-16BEDAF741DF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74512" y="1393728"/>
            <a:ext cx="6078239" cy="4828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034409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>
            <a:extLst>
              <a:ext uri="{FF2B5EF4-FFF2-40B4-BE49-F238E27FC236}">
                <a16:creationId xmlns:a16="http://schemas.microsoft.com/office/drawing/2014/main" id="{698EB407-9A91-0435-4608-C9E11AAD6FF5}"/>
              </a:ext>
            </a:extLst>
          </p:cNvPr>
          <p:cNvSpPr/>
          <p:nvPr/>
        </p:nvSpPr>
        <p:spPr>
          <a:xfrm>
            <a:off x="570807" y="565266"/>
            <a:ext cx="847898" cy="847898"/>
          </a:xfrm>
          <a:prstGeom prst="ellipse">
            <a:avLst/>
          </a:prstGeom>
          <a:solidFill>
            <a:srgbClr val="008A9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1</a:t>
            </a:r>
          </a:p>
        </p:txBody>
      </p:sp>
      <p:sp>
        <p:nvSpPr>
          <p:cNvPr id="3" name="TextBox 2" descr="xác">
            <a:extLst>
              <a:ext uri="{FF2B5EF4-FFF2-40B4-BE49-F238E27FC236}">
                <a16:creationId xmlns:a16="http://schemas.microsoft.com/office/drawing/2014/main" id="{EC98DB55-2CBA-7C8E-9E3A-B74DFE133B73}"/>
              </a:ext>
            </a:extLst>
          </p:cNvPr>
          <p:cNvSpPr txBox="1"/>
          <p:nvPr/>
        </p:nvSpPr>
        <p:spPr>
          <a:xfrm>
            <a:off x="1418705" y="565266"/>
            <a:ext cx="9991899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	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Dựa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vào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thông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 tin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và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hình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vẽ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dưới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dây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,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hãy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xác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định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cân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nặng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của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mỗi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 con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vật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.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Biết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rằng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cân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nặng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của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ba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 con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vật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đó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là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: 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1 300 kg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, 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1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tấn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và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 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2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tấn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F06F5E4-1AA1-8988-F28E-CCCF5959390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28014" y="3119811"/>
            <a:ext cx="6735972" cy="31046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679365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39F75ECC-F548-1FDA-0551-354801558A3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60301" y="1183433"/>
            <a:ext cx="9744257" cy="4491133"/>
          </a:xfrm>
          <a:prstGeom prst="rect">
            <a:avLst/>
          </a:prstGeom>
        </p:spPr>
      </p:pic>
      <p:sp>
        <p:nvSpPr>
          <p:cNvPr id="3" name="TextBox 2" descr="xác">
            <a:extLst>
              <a:ext uri="{FF2B5EF4-FFF2-40B4-BE49-F238E27FC236}">
                <a16:creationId xmlns:a16="http://schemas.microsoft.com/office/drawing/2014/main" id="{4802CA26-5A15-E8F2-95B2-58F859EE3F8C}"/>
              </a:ext>
            </a:extLst>
          </p:cNvPr>
          <p:cNvSpPr txBox="1"/>
          <p:nvPr/>
        </p:nvSpPr>
        <p:spPr>
          <a:xfrm>
            <a:off x="404553" y="482138"/>
            <a:ext cx="686077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Cân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nặng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của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mỗi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 con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vật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:</a:t>
            </a:r>
          </a:p>
        </p:txBody>
      </p:sp>
      <p:sp>
        <p:nvSpPr>
          <p:cNvPr id="4" name="TextBox 3" descr="xác">
            <a:extLst>
              <a:ext uri="{FF2B5EF4-FFF2-40B4-BE49-F238E27FC236}">
                <a16:creationId xmlns:a16="http://schemas.microsoft.com/office/drawing/2014/main" id="{4B376718-F413-DBB0-171F-CEB4E6D89B47}"/>
              </a:ext>
            </a:extLst>
          </p:cNvPr>
          <p:cNvSpPr txBox="1"/>
          <p:nvPr/>
        </p:nvSpPr>
        <p:spPr>
          <a:xfrm>
            <a:off x="8593974" y="5667975"/>
            <a:ext cx="1587731" cy="707886"/>
          </a:xfrm>
          <a:prstGeom prst="rect">
            <a:avLst/>
          </a:prstGeom>
          <a:solidFill>
            <a:srgbClr val="B3FAFF"/>
          </a:solidFill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2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tấn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+mn-ea"/>
              <a:cs typeface="+mn-cs"/>
            </a:endParaRPr>
          </a:p>
        </p:txBody>
      </p:sp>
      <p:sp>
        <p:nvSpPr>
          <p:cNvPr id="5" name="TextBox 4" descr="xác">
            <a:extLst>
              <a:ext uri="{FF2B5EF4-FFF2-40B4-BE49-F238E27FC236}">
                <a16:creationId xmlns:a16="http://schemas.microsoft.com/office/drawing/2014/main" id="{C50EBD20-2BDA-6D21-E2ED-55891BD3C0C5}"/>
              </a:ext>
            </a:extLst>
          </p:cNvPr>
          <p:cNvSpPr txBox="1"/>
          <p:nvPr/>
        </p:nvSpPr>
        <p:spPr>
          <a:xfrm>
            <a:off x="4922519" y="5674566"/>
            <a:ext cx="1587731" cy="707886"/>
          </a:xfrm>
          <a:prstGeom prst="rect">
            <a:avLst/>
          </a:prstGeom>
          <a:solidFill>
            <a:srgbClr val="B3FAFF"/>
          </a:solidFill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1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tấn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+mn-ea"/>
              <a:cs typeface="+mn-cs"/>
            </a:endParaRPr>
          </a:p>
        </p:txBody>
      </p:sp>
      <p:sp>
        <p:nvSpPr>
          <p:cNvPr id="6" name="TextBox 5" descr="xác">
            <a:extLst>
              <a:ext uri="{FF2B5EF4-FFF2-40B4-BE49-F238E27FC236}">
                <a16:creationId xmlns:a16="http://schemas.microsoft.com/office/drawing/2014/main" id="{51640658-21B7-7A9B-2D7A-CA86F4AE4AF2}"/>
              </a:ext>
            </a:extLst>
          </p:cNvPr>
          <p:cNvSpPr txBox="1"/>
          <p:nvPr/>
        </p:nvSpPr>
        <p:spPr>
          <a:xfrm>
            <a:off x="1548227" y="5674566"/>
            <a:ext cx="2332430" cy="707886"/>
          </a:xfrm>
          <a:prstGeom prst="rect">
            <a:avLst/>
          </a:prstGeom>
          <a:solidFill>
            <a:srgbClr val="B3FAFF"/>
          </a:solidFill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1 300 kg</a:t>
            </a:r>
          </a:p>
        </p:txBody>
      </p:sp>
    </p:spTree>
    <p:extLst>
      <p:ext uri="{BB962C8B-B14F-4D97-AF65-F5344CB8AC3E}">
        <p14:creationId xmlns:p14="http://schemas.microsoft.com/office/powerpoint/2010/main" val="66208038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animBg="1"/>
      <p:bldP spid="5" grpId="0" animBg="1"/>
      <p:bldP spid="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>
            <a:extLst>
              <a:ext uri="{FF2B5EF4-FFF2-40B4-BE49-F238E27FC236}">
                <a16:creationId xmlns:a16="http://schemas.microsoft.com/office/drawing/2014/main" id="{40FD436D-5BBB-F520-3762-7A9412A429BC}"/>
              </a:ext>
            </a:extLst>
          </p:cNvPr>
          <p:cNvSpPr/>
          <p:nvPr/>
        </p:nvSpPr>
        <p:spPr>
          <a:xfrm>
            <a:off x="570807" y="565266"/>
            <a:ext cx="847898" cy="847898"/>
          </a:xfrm>
          <a:prstGeom prst="ellipse">
            <a:avLst/>
          </a:prstGeom>
          <a:solidFill>
            <a:srgbClr val="008A9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2</a:t>
            </a:r>
          </a:p>
        </p:txBody>
      </p:sp>
      <p:sp>
        <p:nvSpPr>
          <p:cNvPr id="3" name="TextBox 2" descr="xác">
            <a:extLst>
              <a:ext uri="{FF2B5EF4-FFF2-40B4-BE49-F238E27FC236}">
                <a16:creationId xmlns:a16="http://schemas.microsoft.com/office/drawing/2014/main" id="{80F65814-F400-85CE-8CAE-CA2D11F153D3}"/>
              </a:ext>
            </a:extLst>
          </p:cNvPr>
          <p:cNvSpPr txBox="1"/>
          <p:nvPr/>
        </p:nvSpPr>
        <p:spPr>
          <a:xfrm>
            <a:off x="1565564" y="582167"/>
            <a:ext cx="164315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Số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 ?</a:t>
            </a:r>
          </a:p>
        </p:txBody>
      </p:sp>
      <p:sp>
        <p:nvSpPr>
          <p:cNvPr id="4" name="TextBox 3" descr="xác">
            <a:extLst>
              <a:ext uri="{FF2B5EF4-FFF2-40B4-BE49-F238E27FC236}">
                <a16:creationId xmlns:a16="http://schemas.microsoft.com/office/drawing/2014/main" id="{A9572BB5-2510-BD27-35CD-A833B6AA635A}"/>
              </a:ext>
            </a:extLst>
          </p:cNvPr>
          <p:cNvSpPr txBox="1"/>
          <p:nvPr/>
        </p:nvSpPr>
        <p:spPr>
          <a:xfrm>
            <a:off x="423949" y="1754537"/>
            <a:ext cx="510124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a) 4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yến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 5 kg =   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45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  kg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A38056E-870F-5CE9-A201-7274C40132F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52915" y="1506067"/>
            <a:ext cx="1188823" cy="1457070"/>
          </a:xfrm>
          <a:prstGeom prst="rect">
            <a:avLst/>
          </a:prstGeom>
        </p:spPr>
      </p:pic>
      <p:sp>
        <p:nvSpPr>
          <p:cNvPr id="6" name="TextBox 5" descr="xác">
            <a:extLst>
              <a:ext uri="{FF2B5EF4-FFF2-40B4-BE49-F238E27FC236}">
                <a16:creationId xmlns:a16="http://schemas.microsoft.com/office/drawing/2014/main" id="{A7A4FE52-A53C-4D0C-69B5-6F650616D743}"/>
              </a:ext>
            </a:extLst>
          </p:cNvPr>
          <p:cNvSpPr txBox="1"/>
          <p:nvPr/>
        </p:nvSpPr>
        <p:spPr>
          <a:xfrm>
            <a:off x="6517178" y="1754537"/>
            <a:ext cx="510124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b) 5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tạ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 5 kg = 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505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  kg </a:t>
            </a:r>
          </a:p>
        </p:txBody>
      </p:sp>
      <p:sp>
        <p:nvSpPr>
          <p:cNvPr id="7" name="TextBox 6" descr="xác">
            <a:extLst>
              <a:ext uri="{FF2B5EF4-FFF2-40B4-BE49-F238E27FC236}">
                <a16:creationId xmlns:a16="http://schemas.microsoft.com/office/drawing/2014/main" id="{07924FE7-DDE5-6EE8-3A0C-A1D0737D980E}"/>
              </a:ext>
            </a:extLst>
          </p:cNvPr>
          <p:cNvSpPr txBox="1"/>
          <p:nvPr/>
        </p:nvSpPr>
        <p:spPr>
          <a:xfrm>
            <a:off x="423949" y="2742839"/>
            <a:ext cx="587571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c) 6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tấn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 40 kg = 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6 040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  kg </a:t>
            </a:r>
          </a:p>
        </p:txBody>
      </p:sp>
      <p:sp>
        <p:nvSpPr>
          <p:cNvPr id="8" name="TextBox 7" descr="xác">
            <a:extLst>
              <a:ext uri="{FF2B5EF4-FFF2-40B4-BE49-F238E27FC236}">
                <a16:creationId xmlns:a16="http://schemas.microsoft.com/office/drawing/2014/main" id="{33A9E985-28A2-A687-E9CF-2B8E673C02E2}"/>
              </a:ext>
            </a:extLst>
          </p:cNvPr>
          <p:cNvSpPr txBox="1"/>
          <p:nvPr/>
        </p:nvSpPr>
        <p:spPr>
          <a:xfrm>
            <a:off x="6381403" y="2742839"/>
            <a:ext cx="510124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b) 3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tạ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 2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yến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 = 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32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  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yến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 </a:t>
            </a:r>
          </a:p>
        </p:txBody>
      </p:sp>
      <p:sp>
        <p:nvSpPr>
          <p:cNvPr id="9" name="TextBox 8" descr="xác">
            <a:extLst>
              <a:ext uri="{FF2B5EF4-FFF2-40B4-BE49-F238E27FC236}">
                <a16:creationId xmlns:a16="http://schemas.microsoft.com/office/drawing/2014/main" id="{59320616-0681-80AD-A6D3-DDD50038E351}"/>
              </a:ext>
            </a:extLst>
          </p:cNvPr>
          <p:cNvSpPr txBox="1"/>
          <p:nvPr/>
        </p:nvSpPr>
        <p:spPr>
          <a:xfrm>
            <a:off x="483774" y="3686530"/>
            <a:ext cx="587571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e) 5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tấn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 2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tạ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 =     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52 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tạ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  </a:t>
            </a:r>
          </a:p>
        </p:txBody>
      </p:sp>
      <p:sp>
        <p:nvSpPr>
          <p:cNvPr id="10" name="TextBox 9" descr="xác">
            <a:extLst>
              <a:ext uri="{FF2B5EF4-FFF2-40B4-BE49-F238E27FC236}">
                <a16:creationId xmlns:a16="http://schemas.microsoft.com/office/drawing/2014/main" id="{7687E6F3-2408-455F-3A85-0AF3487EA852}"/>
              </a:ext>
            </a:extLst>
          </p:cNvPr>
          <p:cNvSpPr txBox="1"/>
          <p:nvPr/>
        </p:nvSpPr>
        <p:spPr>
          <a:xfrm>
            <a:off x="6096000" y="3686530"/>
            <a:ext cx="567205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g) 4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tấn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 50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yến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= 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450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yến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+mn-ea"/>
              <a:cs typeface="+mn-cs"/>
            </a:endParaRP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B38088BB-7443-F589-C162-00857B97BE2C}"/>
              </a:ext>
            </a:extLst>
          </p:cNvPr>
          <p:cNvGrpSpPr/>
          <p:nvPr/>
        </p:nvGrpSpPr>
        <p:grpSpPr>
          <a:xfrm>
            <a:off x="3634657" y="2503721"/>
            <a:ext cx="1613648" cy="1457070"/>
            <a:chOff x="2463411" y="4489508"/>
            <a:chExt cx="1613648" cy="1457070"/>
          </a:xfrm>
        </p:grpSpPr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68DC0C96-ABE4-3742-512A-CC42C34C26F4}"/>
                </a:ext>
              </a:extLst>
            </p:cNvPr>
            <p:cNvSpPr/>
            <p:nvPr/>
          </p:nvSpPr>
          <p:spPr>
            <a:xfrm>
              <a:off x="2463411" y="4654014"/>
              <a:ext cx="1613648" cy="82801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+mn-ea"/>
                <a:cs typeface="+mn-cs"/>
              </a:endParaRPr>
            </a:p>
          </p:txBody>
        </p:sp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37F637E0-C4FA-ED64-AE10-8C4AEFF2F8C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667962" y="4489508"/>
              <a:ext cx="1188823" cy="1457070"/>
            </a:xfrm>
            <a:prstGeom prst="rect">
              <a:avLst/>
            </a:prstGeom>
          </p:spPr>
        </p:pic>
      </p:grpSp>
      <p:pic>
        <p:nvPicPr>
          <p:cNvPr id="13" name="Picture 12">
            <a:extLst>
              <a:ext uri="{FF2B5EF4-FFF2-40B4-BE49-F238E27FC236}">
                <a16:creationId xmlns:a16="http://schemas.microsoft.com/office/drawing/2014/main" id="{858030B0-271E-6AF8-BF53-14C9D72ECE6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16046" y="2483072"/>
            <a:ext cx="1188823" cy="145707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BA6FA071-C65D-F24D-0989-78C0684415E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85294" y="3492023"/>
            <a:ext cx="1188823" cy="145707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AB6EE447-FA0D-E8D2-7508-24EF69212C5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36320" y="3454064"/>
            <a:ext cx="1188823" cy="1457070"/>
          </a:xfrm>
          <a:prstGeom prst="rect">
            <a:avLst/>
          </a:prstGeom>
        </p:spPr>
      </p:pic>
      <p:grpSp>
        <p:nvGrpSpPr>
          <p:cNvPr id="18" name="Group 17">
            <a:extLst>
              <a:ext uri="{FF2B5EF4-FFF2-40B4-BE49-F238E27FC236}">
                <a16:creationId xmlns:a16="http://schemas.microsoft.com/office/drawing/2014/main" id="{D18CCD7F-81A9-1961-149F-D800F8ED3FC1}"/>
              </a:ext>
            </a:extLst>
          </p:cNvPr>
          <p:cNvGrpSpPr/>
          <p:nvPr/>
        </p:nvGrpSpPr>
        <p:grpSpPr>
          <a:xfrm>
            <a:off x="9358176" y="1459627"/>
            <a:ext cx="1246692" cy="1457070"/>
            <a:chOff x="2944849" y="4535971"/>
            <a:chExt cx="1246692" cy="1457070"/>
          </a:xfrm>
        </p:grpSpPr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95172CD6-5B36-896D-25B3-18ABF0951EF2}"/>
                </a:ext>
              </a:extLst>
            </p:cNvPr>
            <p:cNvSpPr/>
            <p:nvPr/>
          </p:nvSpPr>
          <p:spPr>
            <a:xfrm>
              <a:off x="2944849" y="4654014"/>
              <a:ext cx="1132209" cy="82801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+mn-ea"/>
                <a:cs typeface="+mn-cs"/>
              </a:endParaRPr>
            </a:p>
          </p:txBody>
        </p:sp>
        <p:pic>
          <p:nvPicPr>
            <p:cNvPr id="20" name="Picture 19">
              <a:extLst>
                <a:ext uri="{FF2B5EF4-FFF2-40B4-BE49-F238E27FC236}">
                  <a16:creationId xmlns:a16="http://schemas.microsoft.com/office/drawing/2014/main" id="{1FCE9EDC-C544-4D1E-2601-45D6C9F1743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002718" y="4535971"/>
              <a:ext cx="1188823" cy="145707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67776322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ung0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ung0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ung0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ung0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8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ung0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5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ung0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4" grpId="0"/>
      <p:bldP spid="6" grpId="0"/>
      <p:bldP spid="7" grpId="0"/>
      <p:bldP spid="8" grpId="0"/>
      <p:bldP spid="9" grpId="0"/>
      <p:bldP spid="1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>
            <a:extLst>
              <a:ext uri="{FF2B5EF4-FFF2-40B4-BE49-F238E27FC236}">
                <a16:creationId xmlns:a16="http://schemas.microsoft.com/office/drawing/2014/main" id="{B26DE364-05F6-F2B2-A8C4-58FD180B1496}"/>
              </a:ext>
            </a:extLst>
          </p:cNvPr>
          <p:cNvSpPr/>
          <p:nvPr/>
        </p:nvSpPr>
        <p:spPr>
          <a:xfrm>
            <a:off x="570807" y="565266"/>
            <a:ext cx="847898" cy="847898"/>
          </a:xfrm>
          <a:prstGeom prst="ellipse">
            <a:avLst/>
          </a:prstGeom>
          <a:solidFill>
            <a:srgbClr val="008A9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3</a:t>
            </a:r>
          </a:p>
        </p:txBody>
      </p:sp>
      <p:sp>
        <p:nvSpPr>
          <p:cNvPr id="3" name="TextBox 2" descr="xác">
            <a:extLst>
              <a:ext uri="{FF2B5EF4-FFF2-40B4-BE49-F238E27FC236}">
                <a16:creationId xmlns:a16="http://schemas.microsoft.com/office/drawing/2014/main" id="{3B9473C9-37FC-2B74-3FAD-3436520D060B}"/>
              </a:ext>
            </a:extLst>
          </p:cNvPr>
          <p:cNvSpPr txBox="1"/>
          <p:nvPr/>
        </p:nvSpPr>
        <p:spPr>
          <a:xfrm>
            <a:off x="1565563" y="582167"/>
            <a:ext cx="621514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Chọn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câu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trả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lời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đúng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698CC9F-2C7E-9546-8C52-0E3C20D77BAC}"/>
              </a:ext>
            </a:extLst>
          </p:cNvPr>
          <p:cNvSpPr txBox="1"/>
          <p:nvPr/>
        </p:nvSpPr>
        <p:spPr>
          <a:xfrm>
            <a:off x="512409" y="1290053"/>
            <a:ext cx="11017135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Rô – bốt chọn một trong ba ô cửa.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Sau mỗi ô cửa là một trong ba con vật: con dê trắng cân nặng 6 yến, con dê đen cân nặng 30 kg, con bò cân nặng 2 tạ.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F016748-959B-E4A1-213D-FA52306063C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65564" y="2921268"/>
            <a:ext cx="8592590" cy="35548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810559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9BDF2433-A090-F0BC-CAD1-F98CBE75D8F2}"/>
              </a:ext>
            </a:extLst>
          </p:cNvPr>
          <p:cNvSpPr txBox="1"/>
          <p:nvPr/>
        </p:nvSpPr>
        <p:spPr>
          <a:xfrm>
            <a:off x="700694" y="764770"/>
            <a:ext cx="10790612" cy="48320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Trong các câu dưới đây, câu nào đúng?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A. Phía sau cánh cửa mà Rô-bốt chọn chắc chắn có con bò cân nặng 20 kg.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B. Phía sau cánh cửa mà Rô-bốt chọn có thể có một con dê đen cân nặng 3 tạ.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C. Phía sau cánh cửa mà Rô-bốt chọn có thể có một con dê trắng cân nặng 60 kg.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+mn-ea"/>
              <a:cs typeface="+mn-cs"/>
            </a:endParaRP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5FACD34D-8869-0E61-97A8-48CEB363E712}"/>
              </a:ext>
            </a:extLst>
          </p:cNvPr>
          <p:cNvSpPr/>
          <p:nvPr/>
        </p:nvSpPr>
        <p:spPr>
          <a:xfrm>
            <a:off x="562843" y="4106487"/>
            <a:ext cx="781395" cy="831273"/>
          </a:xfrm>
          <a:prstGeom prst="ellipse">
            <a:avLst/>
          </a:prstGeom>
          <a:noFill/>
          <a:ln w="76200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9911992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ung0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24</TotalTime>
  <Words>435</Words>
  <Application>Microsoft Office PowerPoint</Application>
  <PresentationFormat>Widescreen</PresentationFormat>
  <Paragraphs>39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12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12</vt:i4>
      </vt:variant>
    </vt:vector>
  </HeadingPairs>
  <TitlesOfParts>
    <vt:vector size="26" baseType="lpstr">
      <vt:lpstr>等线</vt:lpstr>
      <vt:lpstr>等线 Light</vt:lpstr>
      <vt:lpstr>#9Slide07 HoneyCream</vt:lpstr>
      <vt:lpstr>Arial</vt:lpstr>
      <vt:lpstr>Calibri</vt:lpstr>
      <vt:lpstr>Calibri Light</vt:lpstr>
      <vt:lpstr>Cambria</vt:lpstr>
      <vt:lpstr>SVN-Newton</vt:lpstr>
      <vt:lpstr>SVN-Ready</vt:lpstr>
      <vt:lpstr>Times New Roman</vt:lpstr>
      <vt:lpstr>Vogue-ExtraBold</vt:lpstr>
      <vt:lpstr>字魂92号-新潮海报体</vt:lpstr>
      <vt:lpstr>Office Theme</vt:lpstr>
      <vt:lpstr>Office 主题​​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Nguyễn Thị Hồng Linh</dc:creator>
  <cp:lastModifiedBy>THUY</cp:lastModifiedBy>
  <cp:revision>4</cp:revision>
  <dcterms:created xsi:type="dcterms:W3CDTF">2023-09-15T01:49:07Z</dcterms:created>
  <dcterms:modified xsi:type="dcterms:W3CDTF">2025-10-01T09:30:31Z</dcterms:modified>
</cp:coreProperties>
</file>