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Lst>
  <p:notesMasterIdLst>
    <p:notesMasterId r:id="rId22"/>
  </p:notesMasterIdLst>
  <p:sldIdLst>
    <p:sldId id="256" r:id="rId4"/>
    <p:sldId id="257" r:id="rId5"/>
    <p:sldId id="258" r:id="rId6"/>
    <p:sldId id="264" r:id="rId7"/>
    <p:sldId id="281" r:id="rId8"/>
    <p:sldId id="287" r:id="rId9"/>
    <p:sldId id="297" r:id="rId10"/>
    <p:sldId id="298" r:id="rId11"/>
    <p:sldId id="296" r:id="rId12"/>
    <p:sldId id="259" r:id="rId13"/>
    <p:sldId id="260" r:id="rId14"/>
    <p:sldId id="261" r:id="rId15"/>
    <p:sldId id="262" r:id="rId16"/>
    <p:sldId id="263" r:id="rId17"/>
    <p:sldId id="270" r:id="rId18"/>
    <p:sldId id="265" r:id="rId19"/>
    <p:sldId id="267" r:id="rId20"/>
    <p:sldId id="269" r:id="rId21"/>
  </p:sldIdLst>
  <p:sldSz cx="12192000" cy="6858000"/>
  <p:notesSz cx="6858000" cy="9144000"/>
  <p:embeddedFontLst>
    <p:embeddedFont>
      <p:font typeface="#9Slide02 Noi dung dai" panose="020B0604020202020204" charset="0"/>
      <p:regular r:id="rId23"/>
    </p:embeddedFont>
    <p:embeddedFont>
      <p:font typeface="#9Slide02 Tieu de dai" panose="020B0604020202020204" charset="0"/>
      <p:bold r:id="rId24"/>
    </p:embeddedFont>
    <p:embeddedFont>
      <p:font typeface="#9Slide07 SVNAppleberry" panose="02040603050506020204" charset="0"/>
      <p:regular r:id="rId25"/>
    </p:embeddedFont>
    <p:embeddedFont>
      <p:font typeface="#9Slide07 SVNZiclets" panose="02000603000000000000"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iCiel Cadena" panose="02000503000000020004" charset="0"/>
      <p:bold r:id="rId33"/>
    </p:embeddedFont>
    <p:embeddedFont>
      <p:font typeface="Roboto" panose="02000000000000000000" pitchFamily="2"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021"/>
    <a:srgbClr val="E0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5" autoAdjust="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CFECC-DF99-4B9D-9EC6-8F78BF3DA69E}"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FCDB-3B7B-474E-BBD8-3C09F114E80F}" type="slidenum">
              <a:rPr lang="en-US" smtClean="0"/>
              <a:t>‹#›</a:t>
            </a:fld>
            <a:endParaRPr lang="en-US"/>
          </a:p>
        </p:txBody>
      </p:sp>
    </p:spTree>
    <p:extLst>
      <p:ext uri="{BB962C8B-B14F-4D97-AF65-F5344CB8AC3E}">
        <p14:creationId xmlns:p14="http://schemas.microsoft.com/office/powerpoint/2010/main" val="407511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https://www.youtube.com/watch?v=ukHK1GVyr0I</a:t>
            </a:r>
          </a:p>
        </p:txBody>
      </p:sp>
      <p:sp>
        <p:nvSpPr>
          <p:cNvPr id="4" name="Slide Number Placeholder 3"/>
          <p:cNvSpPr>
            <a:spLocks noGrp="1"/>
          </p:cNvSpPr>
          <p:nvPr>
            <p:ph type="sldNum" sz="quarter" idx="10"/>
          </p:nvPr>
        </p:nvSpPr>
        <p:spPr/>
        <p:txBody>
          <a:bodyPr/>
          <a:lstStyle/>
          <a:p>
            <a:fld id="{4190FCDB-3B7B-474E-BBD8-3C09F114E80F}" type="slidenum">
              <a:rPr lang="en-US" smtClean="0"/>
              <a:t>4</a:t>
            </a:fld>
            <a:endParaRPr lang="en-US"/>
          </a:p>
        </p:txBody>
      </p:sp>
    </p:spTree>
    <p:extLst>
      <p:ext uri="{BB962C8B-B14F-4D97-AF65-F5344CB8AC3E}">
        <p14:creationId xmlns:p14="http://schemas.microsoft.com/office/powerpoint/2010/main" val="337411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3035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08421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6026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12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27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50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3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14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022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0812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268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15785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55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6318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10/7/2025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1154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79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847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653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6493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8523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0553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4490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28436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16971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36021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09455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66325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7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429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5786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5.wav"/><Relationship Id="rId7"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jp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7.wav"/><Relationship Id="rId7" Type="http://schemas.microsoft.com/office/2007/relationships/hdphoto" Target="../media/hdphoto3.wdp"/><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5.jp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8.wav"/><Relationship Id="rId7" Type="http://schemas.microsoft.com/office/2007/relationships/hdphoto" Target="../media/hdphoto2.wdp"/><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image" Target="../media/image5.jpg"/><Relationship Id="rId10" Type="http://schemas.openxmlformats.org/officeDocument/2006/relationships/image" Target="../media/image37.png"/><Relationship Id="rId4" Type="http://schemas.openxmlformats.org/officeDocument/2006/relationships/audio" Target="../media/audio10.wav"/><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mp3"/><Relationship Id="rId7" Type="http://schemas.openxmlformats.org/officeDocument/2006/relationships/image" Target="../media/image10.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notesSlide" Target="../notesSlides/notesSlide2.xml"/><Relationship Id="rId10" Type="http://schemas.openxmlformats.org/officeDocument/2006/relationships/image" Target="../media/image13.png"/><Relationship Id="rId4" Type="http://schemas.openxmlformats.org/officeDocument/2006/relationships/slideLayout" Target="../slideLayouts/slideLayout23.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png"/><Relationship Id="rId18" Type="http://schemas.openxmlformats.org/officeDocument/2006/relationships/audio" Target="../media/audio10.wav"/><Relationship Id="rId3" Type="http://schemas.openxmlformats.org/officeDocument/2006/relationships/slideLayout" Target="../slideLayouts/slideLayout23.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png"/><Relationship Id="rId18" Type="http://schemas.openxmlformats.org/officeDocument/2006/relationships/audio" Target="../media/audio10.wav"/><Relationship Id="rId3" Type="http://schemas.openxmlformats.org/officeDocument/2006/relationships/slideLayout" Target="../slideLayouts/slideLayout23.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png"/><Relationship Id="rId18" Type="http://schemas.openxmlformats.org/officeDocument/2006/relationships/audio" Target="../media/audio10.wav"/><Relationship Id="rId3" Type="http://schemas.openxmlformats.org/officeDocument/2006/relationships/slideLayout" Target="../slideLayouts/slideLayout23.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150" r="100000">
                        <a14:foregroundMark x1="21496" y1="74815" x2="51419" y2="88000"/>
                        <a14:foregroundMark x1="36543" y1="53630" x2="47463" y2="67704"/>
                        <a14:foregroundMark x1="42304" y1="33481" x2="42390" y2="42667"/>
                        <a14:foregroundMark x1="43250" y1="33333" x2="44712" y2="35556"/>
                        <a14:foregroundMark x1="27429" y1="51111" x2="27945" y2="60296"/>
                        <a14:foregroundMark x1="57008" y1="61481" x2="57094" y2="69778"/>
                        <a14:foregroundMark x1="51419" y1="61778" x2="50989" y2="64593"/>
                        <a14:foregroundMark x1="57868" y1="70963" x2="57868" y2="70963"/>
                        <a14:foregroundMark x1="56234" y1="71111" x2="56234" y2="71111"/>
                      </a14:backgroundRemoval>
                    </a14:imgEffect>
                  </a14:imgLayer>
                </a14:imgProps>
              </a:ext>
            </a:extLst>
          </a:blip>
          <a:stretch>
            <a:fillRect/>
          </a:stretch>
        </p:blipFill>
        <p:spPr>
          <a:xfrm>
            <a:off x="5742008" y="3114453"/>
            <a:ext cx="6449992" cy="374354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3040" y="0"/>
            <a:ext cx="1717606" cy="1717606"/>
          </a:xfrm>
          <a:prstGeom prst="rect">
            <a:avLst/>
          </a:prstGeom>
        </p:spPr>
      </p:pic>
      <p:pic>
        <p:nvPicPr>
          <p:cNvPr id="3" name="Picture 2"/>
          <p:cNvPicPr>
            <a:picLocks noChangeAspect="1"/>
          </p:cNvPicPr>
          <p:nvPr/>
        </p:nvPicPr>
        <p:blipFill>
          <a:blip r:embed="rId6"/>
          <a:stretch>
            <a:fillRect/>
          </a:stretch>
        </p:blipFill>
        <p:spPr>
          <a:xfrm>
            <a:off x="-1238845" y="-378020"/>
            <a:ext cx="10864014" cy="6340390"/>
          </a:xfrm>
          <a:prstGeom prst="rect">
            <a:avLst/>
          </a:prstGeom>
        </p:spPr>
      </p:pic>
    </p:spTree>
    <p:extLst>
      <p:ext uri="{BB962C8B-B14F-4D97-AF65-F5344CB8AC3E}">
        <p14:creationId xmlns:p14="http://schemas.microsoft.com/office/powerpoint/2010/main" val="36310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017" y="199541"/>
            <a:ext cx="10815241" cy="6108721"/>
          </a:xfrm>
          <a:prstGeom prst="rect">
            <a:avLst/>
          </a:prstGeom>
        </p:spPr>
      </p:pic>
    </p:spTree>
    <p:extLst>
      <p:ext uri="{BB962C8B-B14F-4D97-AF65-F5344CB8AC3E}">
        <p14:creationId xmlns:p14="http://schemas.microsoft.com/office/powerpoint/2010/main" val="3932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943477"/>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92666" y="395197"/>
            <a:ext cx="556563"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2">
                    <a:lumMod val="60000"/>
                    <a:lumOff val="40000"/>
                  </a:schemeClr>
                </a:solidFill>
                <a:latin typeface="#9Slide07 SVNZiclets" panose="02000603000000000000" pitchFamily="2" charset="0"/>
              </a:rPr>
              <a:t>1</a:t>
            </a:r>
          </a:p>
        </p:txBody>
      </p:sp>
      <p:sp>
        <p:nvSpPr>
          <p:cNvPr id="8" name="TextBox 7"/>
          <p:cNvSpPr txBox="1"/>
          <p:nvPr/>
        </p:nvSpPr>
        <p:spPr>
          <a:xfrm>
            <a:off x="2414702" y="769231"/>
            <a:ext cx="9415348" cy="3416320"/>
          </a:xfrm>
          <a:prstGeom prst="rect">
            <a:avLst/>
          </a:prstGeom>
          <a:noFill/>
        </p:spPr>
        <p:txBody>
          <a:bodyPr wrap="square" rtlCol="0">
            <a:spAutoFit/>
          </a:bodyPr>
          <a:lstStyle/>
          <a:p>
            <a:r>
              <a:rPr lang="en-US" sz="3600" b="1" dirty="0" err="1">
                <a:solidFill>
                  <a:schemeClr val="accent2">
                    <a:lumMod val="75000"/>
                  </a:schemeClr>
                </a:solidFill>
              </a:rPr>
              <a:t>Kể</a:t>
            </a:r>
            <a:r>
              <a:rPr lang="en-US" sz="3600" b="1" dirty="0">
                <a:solidFill>
                  <a:schemeClr val="accent2">
                    <a:lumMod val="75000"/>
                  </a:schemeClr>
                </a:solidFill>
              </a:rPr>
              <a:t> </a:t>
            </a:r>
            <a:r>
              <a:rPr lang="en-US" sz="3600" b="1" dirty="0" err="1">
                <a:solidFill>
                  <a:schemeClr val="accent2">
                    <a:lumMod val="75000"/>
                  </a:schemeClr>
                </a:solidFill>
              </a:rPr>
              <a:t>về</a:t>
            </a:r>
            <a:r>
              <a:rPr lang="en-US" sz="3600" b="1" dirty="0">
                <a:solidFill>
                  <a:schemeClr val="accent2">
                    <a:lumMod val="75000"/>
                  </a:schemeClr>
                </a:solidFill>
              </a:rPr>
              <a:t> </a:t>
            </a:r>
            <a:r>
              <a:rPr lang="en-US" sz="3600" b="1" dirty="0" err="1">
                <a:solidFill>
                  <a:schemeClr val="accent2">
                    <a:lumMod val="75000"/>
                  </a:schemeClr>
                </a:solidFill>
              </a:rPr>
              <a:t>một</a:t>
            </a:r>
            <a:r>
              <a:rPr lang="en-US" sz="3600" b="1" dirty="0">
                <a:solidFill>
                  <a:schemeClr val="accent2">
                    <a:lumMod val="75000"/>
                  </a:schemeClr>
                </a:solidFill>
              </a:rPr>
              <a:t> </a:t>
            </a:r>
            <a:r>
              <a:rPr lang="en-US" sz="3600" b="1" dirty="0" err="1">
                <a:solidFill>
                  <a:schemeClr val="accent2">
                    <a:lumMod val="75000"/>
                  </a:schemeClr>
                </a:solidFill>
              </a:rPr>
              <a:t>người</a:t>
            </a:r>
            <a:r>
              <a:rPr lang="en-US" sz="3600" b="1" dirty="0">
                <a:solidFill>
                  <a:schemeClr val="accent2">
                    <a:lumMod val="75000"/>
                  </a:schemeClr>
                </a:solidFill>
              </a:rPr>
              <a:t> </a:t>
            </a:r>
            <a:r>
              <a:rPr lang="en-US" sz="3600" b="1" dirty="0" err="1">
                <a:solidFill>
                  <a:schemeClr val="accent2">
                    <a:lumMod val="75000"/>
                  </a:schemeClr>
                </a:solidFill>
              </a:rPr>
              <a:t>có</a:t>
            </a:r>
            <a:r>
              <a:rPr lang="en-US" sz="3600" b="1" dirty="0">
                <a:solidFill>
                  <a:schemeClr val="accent2">
                    <a:lumMod val="75000"/>
                  </a:schemeClr>
                </a:solidFill>
              </a:rPr>
              <a:t> </a:t>
            </a:r>
            <a:r>
              <a:rPr lang="en-US" sz="3600" b="1" dirty="0" err="1">
                <a:solidFill>
                  <a:schemeClr val="accent2">
                    <a:lumMod val="75000"/>
                  </a:schemeClr>
                </a:solidFill>
              </a:rPr>
              <a:t>hoàn</a:t>
            </a:r>
            <a:r>
              <a:rPr lang="en-US" sz="3600" b="1" dirty="0">
                <a:solidFill>
                  <a:schemeClr val="accent2">
                    <a:lumMod val="75000"/>
                  </a:schemeClr>
                </a:solidFill>
              </a:rPr>
              <a:t> </a:t>
            </a:r>
            <a:r>
              <a:rPr lang="en-US" sz="3600" b="1" dirty="0" err="1">
                <a:solidFill>
                  <a:schemeClr val="accent2">
                    <a:lumMod val="75000"/>
                  </a:schemeClr>
                </a:solidFill>
              </a:rPr>
              <a:t>cảnh</a:t>
            </a:r>
            <a:r>
              <a:rPr lang="en-US" sz="3600" b="1" dirty="0">
                <a:solidFill>
                  <a:schemeClr val="accent2">
                    <a:lumMod val="75000"/>
                  </a:schemeClr>
                </a:solidFill>
              </a:rPr>
              <a:t> </a:t>
            </a:r>
            <a:r>
              <a:rPr lang="en-US" sz="3600" b="1" dirty="0" err="1">
                <a:solidFill>
                  <a:schemeClr val="accent2">
                    <a:lumMod val="75000"/>
                  </a:schemeClr>
                </a:solidFill>
              </a:rPr>
              <a:t>khó</a:t>
            </a:r>
            <a:r>
              <a:rPr lang="en-US" sz="3600" b="1" dirty="0">
                <a:solidFill>
                  <a:schemeClr val="accent2">
                    <a:lumMod val="75000"/>
                  </a:schemeClr>
                </a:solidFill>
              </a:rPr>
              <a:t> </a:t>
            </a:r>
            <a:r>
              <a:rPr lang="en-US" sz="3600" b="1" dirty="0" err="1">
                <a:solidFill>
                  <a:schemeClr val="accent2">
                    <a:lumMod val="75000"/>
                  </a:schemeClr>
                </a:solidFill>
              </a:rPr>
              <a:t>khăn</a:t>
            </a:r>
            <a:r>
              <a:rPr lang="en-US" sz="3600" b="1" dirty="0">
                <a:solidFill>
                  <a:schemeClr val="accent2">
                    <a:lumMod val="75000"/>
                  </a:schemeClr>
                </a:solidFill>
              </a:rPr>
              <a:t> </a:t>
            </a:r>
            <a:r>
              <a:rPr lang="en-US" sz="3600" b="1" dirty="0" err="1">
                <a:solidFill>
                  <a:schemeClr val="accent2">
                    <a:lumMod val="75000"/>
                  </a:schemeClr>
                </a:solidFill>
              </a:rPr>
              <a:t>mà</a:t>
            </a:r>
            <a:r>
              <a:rPr lang="en-US" sz="3600" b="1" dirty="0">
                <a:solidFill>
                  <a:schemeClr val="accent2">
                    <a:lumMod val="75000"/>
                  </a:schemeClr>
                </a:solidFill>
              </a:rPr>
              <a:t> </a:t>
            </a:r>
            <a:r>
              <a:rPr lang="en-US" sz="3600" b="1" dirty="0" err="1">
                <a:solidFill>
                  <a:schemeClr val="accent2">
                    <a:lumMod val="75000"/>
                  </a:schemeClr>
                </a:solidFill>
              </a:rPr>
              <a:t>em</a:t>
            </a:r>
            <a:r>
              <a:rPr lang="en-US" sz="3600" b="1" dirty="0">
                <a:solidFill>
                  <a:schemeClr val="accent2">
                    <a:lumMod val="75000"/>
                  </a:schemeClr>
                </a:solidFill>
              </a:rPr>
              <a:t> </a:t>
            </a:r>
            <a:r>
              <a:rPr lang="en-US" sz="3600" b="1" dirty="0" err="1">
                <a:solidFill>
                  <a:schemeClr val="accent2">
                    <a:lumMod val="75000"/>
                  </a:schemeClr>
                </a:solidFill>
              </a:rPr>
              <a:t>biết</a:t>
            </a:r>
            <a:r>
              <a:rPr lang="en-US" sz="3600" b="1" dirty="0">
                <a:solidFill>
                  <a:schemeClr val="accent2">
                    <a:lumMod val="75000"/>
                  </a:schemeClr>
                </a:solidFill>
              </a:rPr>
              <a:t> </a:t>
            </a:r>
            <a:r>
              <a:rPr lang="en-US" sz="3600" b="1" dirty="0" err="1">
                <a:solidFill>
                  <a:schemeClr val="accent2">
                    <a:lumMod val="75000"/>
                  </a:schemeClr>
                </a:solidFill>
              </a:rPr>
              <a:t>theo</a:t>
            </a:r>
            <a:r>
              <a:rPr lang="en-US" sz="3600" b="1" dirty="0">
                <a:solidFill>
                  <a:schemeClr val="accent2">
                    <a:lumMod val="75000"/>
                  </a:schemeClr>
                </a:solidFill>
              </a:rPr>
              <a:t> </a:t>
            </a:r>
            <a:r>
              <a:rPr lang="en-US" sz="3600" b="1" dirty="0" err="1">
                <a:solidFill>
                  <a:schemeClr val="accent2">
                    <a:lumMod val="75000"/>
                  </a:schemeClr>
                </a:solidFill>
              </a:rPr>
              <a:t>gợi</a:t>
            </a:r>
            <a:r>
              <a:rPr lang="en-US" sz="3600" b="1" dirty="0">
                <a:solidFill>
                  <a:schemeClr val="accent2">
                    <a:lumMod val="75000"/>
                  </a:schemeClr>
                </a:solidFill>
              </a:rPr>
              <a:t> ý </a:t>
            </a:r>
            <a:r>
              <a:rPr lang="en-US" sz="3600" b="1" dirty="0" err="1">
                <a:solidFill>
                  <a:schemeClr val="accent2">
                    <a:lumMod val="75000"/>
                  </a:schemeClr>
                </a:solidFill>
              </a:rPr>
              <a:t>sau</a:t>
            </a:r>
            <a:r>
              <a:rPr lang="en-US" sz="3600" b="1" dirty="0">
                <a:solidFill>
                  <a:schemeClr val="accent2">
                    <a:lumMod val="75000"/>
                  </a:schemeClr>
                </a:solidFill>
              </a:rPr>
              <a:t>:</a:t>
            </a:r>
          </a:p>
          <a:p>
            <a:pPr marL="571500" indent="-571500">
              <a:buFontTx/>
              <a:buChar char="-"/>
            </a:pPr>
            <a:r>
              <a:rPr lang="en-US" sz="3600" dirty="0" err="1"/>
              <a:t>Tên</a:t>
            </a:r>
            <a:r>
              <a:rPr lang="en-US" sz="3600" dirty="0"/>
              <a:t> </a:t>
            </a:r>
            <a:r>
              <a:rPr lang="en-US" sz="3600" dirty="0" err="1"/>
              <a:t>của</a:t>
            </a:r>
            <a:r>
              <a:rPr lang="en-US" sz="3600" dirty="0"/>
              <a:t> </a:t>
            </a:r>
            <a:r>
              <a:rPr lang="en-US" sz="3600" dirty="0" err="1"/>
              <a:t>người</a:t>
            </a:r>
            <a:r>
              <a:rPr lang="en-US" sz="3600" dirty="0"/>
              <a:t> </a:t>
            </a:r>
            <a:r>
              <a:rPr lang="en-US" sz="3600" dirty="0" err="1"/>
              <a:t>đó</a:t>
            </a:r>
            <a:r>
              <a:rPr lang="en-US" sz="3600" dirty="0"/>
              <a:t>;</a:t>
            </a:r>
          </a:p>
          <a:p>
            <a:pPr marL="571500" indent="-571500">
              <a:buFontTx/>
              <a:buChar char="-"/>
            </a:pPr>
            <a:r>
              <a:rPr lang="en-US" sz="3600" dirty="0" err="1"/>
              <a:t>Nơi</a:t>
            </a:r>
            <a:r>
              <a:rPr lang="en-US" sz="3600" dirty="0"/>
              <a:t> </a:t>
            </a:r>
            <a:r>
              <a:rPr lang="en-US" sz="3600" dirty="0" err="1"/>
              <a:t>họ</a:t>
            </a:r>
            <a:r>
              <a:rPr lang="en-US" sz="3600" dirty="0"/>
              <a:t> </a:t>
            </a:r>
            <a:r>
              <a:rPr lang="en-US" sz="3600" dirty="0" err="1"/>
              <a:t>sống</a:t>
            </a:r>
            <a:r>
              <a:rPr lang="en-US" sz="3600" dirty="0"/>
              <a:t>;</a:t>
            </a:r>
          </a:p>
          <a:p>
            <a:pPr marL="571500" indent="-571500">
              <a:buFontTx/>
              <a:buChar char="-"/>
            </a:pPr>
            <a:r>
              <a:rPr lang="en-US" sz="3600" dirty="0" err="1"/>
              <a:t>Những</a:t>
            </a:r>
            <a:r>
              <a:rPr lang="en-US" sz="3600" dirty="0"/>
              <a:t> </a:t>
            </a:r>
            <a:r>
              <a:rPr lang="en-US" sz="3600" dirty="0" err="1"/>
              <a:t>khó</a:t>
            </a:r>
            <a:r>
              <a:rPr lang="en-US" sz="3600" dirty="0"/>
              <a:t> </a:t>
            </a:r>
            <a:r>
              <a:rPr lang="en-US" sz="3600" dirty="0" err="1"/>
              <a:t>khăn</a:t>
            </a:r>
            <a:r>
              <a:rPr lang="en-US" sz="3600" dirty="0"/>
              <a:t> </a:t>
            </a:r>
            <a:r>
              <a:rPr lang="en-US" sz="3600" dirty="0" err="1"/>
              <a:t>mà</a:t>
            </a:r>
            <a:r>
              <a:rPr lang="en-US" sz="3600" dirty="0"/>
              <a:t> </a:t>
            </a:r>
            <a:r>
              <a:rPr lang="en-US" sz="3600" dirty="0" err="1"/>
              <a:t>họ</a:t>
            </a:r>
            <a:r>
              <a:rPr lang="en-US" sz="3600" dirty="0"/>
              <a:t> </a:t>
            </a:r>
            <a:r>
              <a:rPr lang="en-US" sz="3600" dirty="0" err="1"/>
              <a:t>đang</a:t>
            </a:r>
            <a:r>
              <a:rPr lang="en-US" sz="3600" dirty="0"/>
              <a:t> </a:t>
            </a:r>
            <a:r>
              <a:rPr lang="en-US" sz="3600" dirty="0" err="1"/>
              <a:t>gặp</a:t>
            </a:r>
            <a:r>
              <a:rPr lang="en-US" sz="3600" dirty="0"/>
              <a:t>;</a:t>
            </a:r>
          </a:p>
          <a:p>
            <a:pPr marL="571500" indent="-571500">
              <a:buFontTx/>
              <a:buChar char="-"/>
            </a:pPr>
            <a:r>
              <a:rPr lang="en-US" sz="3600" dirty="0" err="1"/>
              <a:t>Những</a:t>
            </a:r>
            <a:r>
              <a:rPr lang="en-US" sz="3600" dirty="0"/>
              <a:t> </a:t>
            </a:r>
            <a:r>
              <a:rPr lang="en-US" sz="3600" dirty="0" err="1"/>
              <a:t>việc</a:t>
            </a:r>
            <a:r>
              <a:rPr lang="en-US" sz="3600" dirty="0"/>
              <a:t> </a:t>
            </a:r>
            <a:r>
              <a:rPr lang="en-US" sz="3600" dirty="0" err="1"/>
              <a:t>em</a:t>
            </a:r>
            <a:r>
              <a:rPr lang="en-US" sz="3600" dirty="0"/>
              <a:t> </a:t>
            </a:r>
            <a:r>
              <a:rPr lang="en-US" sz="3600" dirty="0" err="1"/>
              <a:t>có</a:t>
            </a:r>
            <a:r>
              <a:rPr lang="en-US" sz="3600" dirty="0"/>
              <a:t> </a:t>
            </a:r>
            <a:r>
              <a:rPr lang="en-US" sz="3600" dirty="0" err="1"/>
              <a:t>thể</a:t>
            </a:r>
            <a:r>
              <a:rPr lang="en-US" sz="3600" dirty="0"/>
              <a:t> </a:t>
            </a:r>
            <a:r>
              <a:rPr lang="en-US" sz="3600" dirty="0" err="1"/>
              <a:t>làm</a:t>
            </a:r>
            <a:r>
              <a:rPr lang="en-US" sz="3600" dirty="0"/>
              <a:t> </a:t>
            </a:r>
            <a:r>
              <a:rPr lang="en-US" sz="3600" dirty="0" err="1"/>
              <a:t>để</a:t>
            </a:r>
            <a:r>
              <a:rPr lang="en-US" sz="3600" dirty="0"/>
              <a:t> </a:t>
            </a:r>
            <a:r>
              <a:rPr lang="en-US" sz="3600" dirty="0" err="1"/>
              <a:t>giúp</a:t>
            </a:r>
            <a:r>
              <a:rPr lang="en-US" sz="3600" dirty="0"/>
              <a:t> </a:t>
            </a:r>
            <a:r>
              <a:rPr lang="en-US" sz="3600" dirty="0" err="1"/>
              <a:t>đỡ</a:t>
            </a:r>
            <a:r>
              <a:rPr lang="en-US" sz="3600" dirty="0"/>
              <a:t> </a:t>
            </a:r>
            <a:r>
              <a:rPr lang="en-US" sz="3600" dirty="0" err="1"/>
              <a:t>họ</a:t>
            </a:r>
            <a:r>
              <a:rPr lang="en-US" sz="3600" dirty="0"/>
              <a:t>.</a:t>
            </a:r>
          </a:p>
        </p:txBody>
      </p:sp>
      <p:pic>
        <p:nvPicPr>
          <p:cNvPr id="2" name="Picture 1"/>
          <p:cNvPicPr>
            <a:picLocks noChangeAspect="1"/>
          </p:cNvPicPr>
          <p:nvPr/>
        </p:nvPicPr>
        <p:blipFill>
          <a:blip r:embed="rId6"/>
          <a:stretch>
            <a:fillRect/>
          </a:stretch>
        </p:blipFill>
        <p:spPr>
          <a:xfrm>
            <a:off x="1890793" y="4117457"/>
            <a:ext cx="9358171" cy="240050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135" y="2558074"/>
            <a:ext cx="2344366" cy="4056735"/>
          </a:xfrm>
          <a:prstGeom prst="rect">
            <a:avLst/>
          </a:prstGeom>
        </p:spPr>
      </p:pic>
      <p:pic>
        <p:nvPicPr>
          <p:cNvPr id="9" name="Picture 8"/>
          <p:cNvPicPr>
            <a:picLocks noChangeAspect="1"/>
          </p:cNvPicPr>
          <p:nvPr/>
        </p:nvPicPr>
        <p:blipFill>
          <a:blip r:embed="rId8"/>
          <a:stretch>
            <a:fillRect/>
          </a:stretch>
        </p:blipFill>
        <p:spPr>
          <a:xfrm>
            <a:off x="8659769" y="1631799"/>
            <a:ext cx="2712955" cy="1347333"/>
          </a:xfrm>
          <a:prstGeom prst="rect">
            <a:avLst/>
          </a:prstGeom>
        </p:spPr>
      </p:pic>
      <p:pic>
        <p:nvPicPr>
          <p:cNvPr id="12" name="Picture 11"/>
          <p:cNvPicPr>
            <a:picLocks noChangeAspect="1"/>
          </p:cNvPicPr>
          <p:nvPr/>
        </p:nvPicPr>
        <p:blipFill>
          <a:blip r:embed="rId9"/>
          <a:stretch>
            <a:fillRect/>
          </a:stretch>
        </p:blipFill>
        <p:spPr>
          <a:xfrm>
            <a:off x="7099144" y="2021579"/>
            <a:ext cx="4730906" cy="1072989"/>
          </a:xfrm>
          <a:prstGeom prst="rect">
            <a:avLst/>
          </a:prstGeom>
        </p:spPr>
      </p:pic>
    </p:spTree>
    <p:extLst>
      <p:ext uri="{BB962C8B-B14F-4D97-AF65-F5344CB8AC3E}">
        <p14:creationId xmlns:p14="http://schemas.microsoft.com/office/powerpoint/2010/main" val="13091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sp>
        <p:nvSpPr>
          <p:cNvPr id="16" name="TextBox 15"/>
          <p:cNvSpPr txBox="1"/>
          <p:nvPr/>
        </p:nvSpPr>
        <p:spPr>
          <a:xfrm>
            <a:off x="2287380" y="769624"/>
            <a:ext cx="9415348" cy="1569660"/>
          </a:xfrm>
          <a:prstGeom prst="rect">
            <a:avLst/>
          </a:prstGeom>
          <a:noFill/>
        </p:spPr>
        <p:txBody>
          <a:bodyPr wrap="square" rtlCol="0">
            <a:spAutoFit/>
          </a:bodyPr>
          <a:lstStyle/>
          <a:p>
            <a:pPr algn="ctr"/>
            <a:r>
              <a:rPr lang="en-US" sz="4800" b="1" dirty="0" err="1">
                <a:solidFill>
                  <a:schemeClr val="bg2">
                    <a:lumMod val="25000"/>
                  </a:schemeClr>
                </a:solidFill>
              </a:rPr>
              <a:t>Em</a:t>
            </a:r>
            <a:r>
              <a:rPr lang="en-US" sz="4800" b="1" dirty="0">
                <a:solidFill>
                  <a:schemeClr val="accent4">
                    <a:lumMod val="75000"/>
                  </a:schemeClr>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a:solidFill>
                  <a:schemeClr val="bg2">
                    <a:lumMod val="25000"/>
                  </a:schemeClr>
                </a:solidFill>
              </a:rPr>
              <a:t>hay</a:t>
            </a:r>
            <a:r>
              <a:rPr lang="en-US" sz="4800" b="1" dirty="0">
                <a:solidFill>
                  <a:schemeClr val="accent4">
                    <a:lumMod val="75000"/>
                  </a:schemeClr>
                </a:solidFill>
              </a:rPr>
              <a:t> </a:t>
            </a:r>
            <a:r>
              <a:rPr lang="en-US" sz="4800" b="1" i="1" dirty="0" err="1">
                <a:solidFill>
                  <a:srgbClr val="C00000"/>
                </a:solidFill>
              </a:rPr>
              <a:t>không</a:t>
            </a:r>
            <a:r>
              <a:rPr lang="en-US" sz="4800" b="1" i="1" dirty="0">
                <a:solidFill>
                  <a:srgbClr val="C00000"/>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err="1">
                <a:solidFill>
                  <a:schemeClr val="bg2">
                    <a:lumMod val="25000"/>
                  </a:schemeClr>
                </a:solidFill>
              </a:rPr>
              <a:t>với</a:t>
            </a:r>
            <a:r>
              <a:rPr lang="en-US" sz="4800" b="1" dirty="0">
                <a:solidFill>
                  <a:schemeClr val="bg2">
                    <a:lumMod val="25000"/>
                  </a:schemeClr>
                </a:solidFill>
              </a:rPr>
              <a:t> ý </a:t>
            </a:r>
            <a:r>
              <a:rPr lang="en-US" sz="4800" b="1" dirty="0" err="1">
                <a:solidFill>
                  <a:schemeClr val="bg2">
                    <a:lumMod val="25000"/>
                  </a:schemeClr>
                </a:solidFill>
              </a:rPr>
              <a:t>kiến</a:t>
            </a:r>
            <a:r>
              <a:rPr lang="en-US" sz="4800" b="1" dirty="0">
                <a:solidFill>
                  <a:schemeClr val="bg2">
                    <a:lumMod val="25000"/>
                  </a:schemeClr>
                </a:solidFill>
              </a:rPr>
              <a:t> </a:t>
            </a:r>
            <a:r>
              <a:rPr lang="en-US" sz="4800" b="1" dirty="0" err="1">
                <a:solidFill>
                  <a:schemeClr val="bg2">
                    <a:lumMod val="25000"/>
                  </a:schemeClr>
                </a:solidFill>
              </a:rPr>
              <a:t>sau</a:t>
            </a:r>
            <a:r>
              <a:rPr lang="en-US" sz="4800" b="1" dirty="0">
                <a:solidFill>
                  <a:schemeClr val="bg2">
                    <a:lumMod val="25000"/>
                  </a:schemeClr>
                </a:solidFill>
              </a:rPr>
              <a:t>? </a:t>
            </a:r>
            <a:r>
              <a:rPr lang="en-US" sz="4800" b="1" dirty="0" err="1">
                <a:solidFill>
                  <a:schemeClr val="bg2">
                    <a:lumMod val="25000"/>
                  </a:schemeClr>
                </a:solidFill>
              </a:rPr>
              <a:t>Vì</a:t>
            </a:r>
            <a:r>
              <a:rPr lang="en-US" sz="4800" b="1" dirty="0">
                <a:solidFill>
                  <a:schemeClr val="bg2">
                    <a:lumMod val="25000"/>
                  </a:schemeClr>
                </a:solidFill>
              </a:rPr>
              <a:t> </a:t>
            </a:r>
            <a:r>
              <a:rPr lang="en-US" sz="4800" b="1" dirty="0" err="1">
                <a:solidFill>
                  <a:schemeClr val="bg2">
                    <a:lumMod val="25000"/>
                  </a:schemeClr>
                </a:solidFill>
              </a:rPr>
              <a:t>sao</a:t>
            </a:r>
            <a:r>
              <a:rPr lang="en-US" sz="4800" b="1" dirty="0">
                <a:solidFill>
                  <a:schemeClr val="bg2">
                    <a:lumMod val="25000"/>
                  </a:schemeClr>
                </a:solidFill>
              </a:rPr>
              <a:t>?</a:t>
            </a:r>
          </a:p>
        </p:txBody>
      </p:sp>
      <p:pic>
        <p:nvPicPr>
          <p:cNvPr id="8" name="Picture 7"/>
          <p:cNvPicPr>
            <a:picLocks noChangeAspect="1"/>
          </p:cNvPicPr>
          <p:nvPr/>
        </p:nvPicPr>
        <p:blipFill>
          <a:blip r:embed="rId4"/>
          <a:stretch>
            <a:fillRect/>
          </a:stretch>
        </p:blipFill>
        <p:spPr>
          <a:xfrm>
            <a:off x="798738" y="2837146"/>
            <a:ext cx="5342963" cy="2562885"/>
          </a:xfrm>
          <a:prstGeom prst="rect">
            <a:avLst/>
          </a:prstGeom>
        </p:spPr>
      </p:pic>
      <p:pic>
        <p:nvPicPr>
          <p:cNvPr id="21" name="Picture 20"/>
          <p:cNvPicPr>
            <a:picLocks noChangeAspect="1"/>
          </p:cNvPicPr>
          <p:nvPr/>
        </p:nvPicPr>
        <p:blipFill>
          <a:blip r:embed="rId5"/>
          <a:stretch>
            <a:fillRect/>
          </a:stretch>
        </p:blipFill>
        <p:spPr>
          <a:xfrm>
            <a:off x="6019168" y="2837146"/>
            <a:ext cx="5386804" cy="2562885"/>
          </a:xfrm>
          <a:prstGeom prst="rect">
            <a:avLst/>
          </a:prstGeom>
        </p:spPr>
      </p:pic>
    </p:spTree>
    <p:extLst>
      <p:ext uri="{BB962C8B-B14F-4D97-AF65-F5344CB8AC3E}">
        <p14:creationId xmlns:p14="http://schemas.microsoft.com/office/powerpoint/2010/main" val="19043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7491853" y="639491"/>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4017064" y="487852"/>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bg1">
                <a:lumMod val="9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411338" y="2490872"/>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6">
                <a:extLst>
                  <a:ext uri="{BEBA8EAE-BF5A-486C-A8C5-ECC9F3942E4B}">
                    <a14:imgProps xmlns:a14="http://schemas.microsoft.com/office/drawing/2010/main">
                      <a14:imgLayer r:embed="rId4">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grpSp>
        <p:nvGrpSpPr>
          <p:cNvPr id="30" name="Group 29"/>
          <p:cNvGrpSpPr/>
          <p:nvPr/>
        </p:nvGrpSpPr>
        <p:grpSpPr>
          <a:xfrm>
            <a:off x="237579" y="972099"/>
            <a:ext cx="3160212" cy="4179959"/>
            <a:chOff x="2488267" y="2499229"/>
            <a:chExt cx="2960033" cy="3824268"/>
          </a:xfrm>
        </p:grpSpPr>
        <p:sp>
          <p:nvSpPr>
            <p:cNvPr id="3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2" name="Group 31"/>
            <p:cNvGrpSpPr/>
            <p:nvPr/>
          </p:nvGrpSpPr>
          <p:grpSpPr>
            <a:xfrm>
              <a:off x="2688813" y="3562942"/>
              <a:ext cx="2759487" cy="2760555"/>
              <a:chOff x="2688813" y="3562942"/>
              <a:chExt cx="2759487" cy="2760555"/>
            </a:xfrm>
          </p:grpSpPr>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35" name="Flowchart: Terminator 34"/>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33" name="Rectangle 32"/>
            <p:cNvSpPr/>
            <p:nvPr/>
          </p:nvSpPr>
          <p:spPr>
            <a:xfrm>
              <a:off x="2522714" y="2646747"/>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grpSp>
        <p:nvGrpSpPr>
          <p:cNvPr id="36" name="Group 35"/>
          <p:cNvGrpSpPr/>
          <p:nvPr/>
        </p:nvGrpSpPr>
        <p:grpSpPr>
          <a:xfrm>
            <a:off x="2492462" y="3993744"/>
            <a:ext cx="4228313" cy="2854340"/>
            <a:chOff x="6696079" y="3726531"/>
            <a:chExt cx="4228313" cy="2854340"/>
          </a:xfrm>
        </p:grpSpPr>
        <p:sp>
          <p:nvSpPr>
            <p:cNvPr id="37" name="Rounded Rectangular Callout 11"/>
            <p:cNvSpPr/>
            <p:nvPr/>
          </p:nvSpPr>
          <p:spPr>
            <a:xfrm>
              <a:off x="8328749" y="4230019"/>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bg2">
                <a:lumMod val="90000"/>
              </a:schemeClr>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8" name="Group 37"/>
            <p:cNvGrpSpPr/>
            <p:nvPr/>
          </p:nvGrpSpPr>
          <p:grpSpPr>
            <a:xfrm>
              <a:off x="6696079" y="3726531"/>
              <a:ext cx="2083778" cy="2854340"/>
              <a:chOff x="6696079" y="3726531"/>
              <a:chExt cx="2083778" cy="2854340"/>
            </a:xfrm>
          </p:grpSpPr>
          <p:pic>
            <p:nvPicPr>
              <p:cNvPr id="40" name="Picture 39"/>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96079" y="3726531"/>
                <a:ext cx="2083778" cy="2854340"/>
              </a:xfrm>
              <a:prstGeom prst="rect">
                <a:avLst/>
              </a:prstGeom>
            </p:spPr>
          </p:pic>
          <p:sp>
            <p:nvSpPr>
              <p:cNvPr id="41" name="Flowchart: Terminator 40"/>
              <p:cNvSpPr/>
              <p:nvPr/>
            </p:nvSpPr>
            <p:spPr>
              <a:xfrm>
                <a:off x="7247688" y="5974497"/>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grpSp>
        <p:sp>
          <p:nvSpPr>
            <p:cNvPr id="39" name="Rectangle 38"/>
            <p:cNvSpPr/>
            <p:nvPr/>
          </p:nvSpPr>
          <p:spPr>
            <a:xfrm>
              <a:off x="8378650" y="4321048"/>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3881" y="4692034"/>
            <a:ext cx="2638006" cy="2092034"/>
          </a:xfrm>
          <a:prstGeom prst="rect">
            <a:avLst/>
          </a:prstGeom>
        </p:spPr>
      </p:pic>
    </p:spTree>
    <p:extLst>
      <p:ext uri="{BB962C8B-B14F-4D97-AF65-F5344CB8AC3E}">
        <p14:creationId xmlns:p14="http://schemas.microsoft.com/office/powerpoint/2010/main" val="35782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grpSp>
        <p:nvGrpSpPr>
          <p:cNvPr id="18" name="Group 17"/>
          <p:cNvGrpSpPr/>
          <p:nvPr/>
        </p:nvGrpSpPr>
        <p:grpSpPr>
          <a:xfrm>
            <a:off x="798738" y="2815044"/>
            <a:ext cx="2960033" cy="3824268"/>
            <a:chOff x="2488267" y="2499229"/>
            <a:chExt cx="2960033" cy="3824268"/>
          </a:xfrm>
        </p:grpSpPr>
        <p:sp>
          <p:nvSpPr>
            <p:cNvPr id="1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2" name="Group 1"/>
            <p:cNvGrpSpPr/>
            <p:nvPr/>
          </p:nvGrpSpPr>
          <p:grpSpPr>
            <a:xfrm>
              <a:off x="2688813" y="3562942"/>
              <a:ext cx="2759487" cy="2760555"/>
              <a:chOff x="2688813" y="3562942"/>
              <a:chExt cx="2759487" cy="2760555"/>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13" name="Flowchart: Terminator 12"/>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5" name="Rectangle 4"/>
            <p:cNvSpPr/>
            <p:nvPr/>
          </p:nvSpPr>
          <p:spPr>
            <a:xfrm>
              <a:off x="2557164" y="2603306"/>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sp>
        <p:nvSpPr>
          <p:cNvPr id="8" name="Rounded Rectangular Callout 7"/>
          <p:cNvSpPr/>
          <p:nvPr/>
        </p:nvSpPr>
        <p:spPr>
          <a:xfrm>
            <a:off x="3517461" y="4976642"/>
            <a:ext cx="7719108" cy="1328023"/>
          </a:xfrm>
          <a:prstGeom prst="wedgeRoundRectCallout">
            <a:avLst>
              <a:gd name="adj1" fmla="val -54434"/>
              <a:gd name="adj2" fmla="val -5692"/>
              <a:gd name="adj3" fmla="val 16667"/>
            </a:avLst>
          </a:prstGeom>
          <a:solidFill>
            <a:schemeClr val="accent2">
              <a:lumMod val="40000"/>
              <a:lumOff val="60000"/>
            </a:schemeClr>
          </a:solidFill>
          <a:ln w="28575">
            <a:solidFill>
              <a:schemeClr val="tx1"/>
            </a:solidFill>
            <a:prstDash val="lgDashDot"/>
          </a:ln>
        </p:spPr>
        <p:txBody>
          <a:bodyPr wrap="square">
            <a:spAutoFit/>
          </a:bodyPr>
          <a:lstStyle/>
          <a:p>
            <a:pPr algn="just"/>
            <a:r>
              <a:rPr lang="en-US" sz="2400" dirty="0">
                <a:solidFill>
                  <a:srgbClr val="333333"/>
                </a:solidFill>
              </a:rPr>
              <a:t>A</a:t>
            </a:r>
            <a:r>
              <a:rPr lang="vi-VN" sz="2400" dirty="0">
                <a:solidFill>
                  <a:srgbClr val="333333"/>
                </a:solidFill>
              </a:rPr>
              <a:t>i khi đang gặp chuyện gì đó không vui thì người biết chuyện sẽ động viên, an ủi để họ có niềm tin, động lực vượt qua mọi khó khăn.</a:t>
            </a:r>
          </a:p>
        </p:txBody>
      </p:sp>
      <p:sp>
        <p:nvSpPr>
          <p:cNvPr id="16" name="Rounded Rectangular Callout 15"/>
          <p:cNvSpPr/>
          <p:nvPr/>
        </p:nvSpPr>
        <p:spPr>
          <a:xfrm>
            <a:off x="2474370" y="920998"/>
            <a:ext cx="6500829" cy="1736646"/>
          </a:xfrm>
          <a:prstGeom prst="wedgeRoundRectCallout">
            <a:avLst>
              <a:gd name="adj1" fmla="val 46115"/>
              <a:gd name="adj2" fmla="val 66550"/>
              <a:gd name="adj3" fmla="val 16667"/>
            </a:avLst>
          </a:prstGeom>
          <a:solidFill>
            <a:schemeClr val="accent1">
              <a:lumMod val="20000"/>
              <a:lumOff val="80000"/>
            </a:schemeClr>
          </a:solidFill>
          <a:ln w="28575">
            <a:solidFill>
              <a:schemeClr val="tx1">
                <a:lumMod val="65000"/>
                <a:lumOff val="35000"/>
              </a:schemeClr>
            </a:solidFill>
            <a:prstDash val="dashDot"/>
          </a:ln>
        </p:spPr>
        <p:txBody>
          <a:bodyPr wrap="square">
            <a:spAutoFit/>
          </a:bodyPr>
          <a:lstStyle/>
          <a:p>
            <a:pPr algn="just"/>
            <a:r>
              <a:rPr lang="en-US" sz="2400" dirty="0">
                <a:solidFill>
                  <a:srgbClr val="333333"/>
                </a:solidFill>
              </a:rPr>
              <a:t>A</a:t>
            </a:r>
            <a:r>
              <a:rPr lang="vi-VN" sz="2400" dirty="0">
                <a:solidFill>
                  <a:srgbClr val="333333"/>
                </a:solidFill>
              </a:rPr>
              <a:t>i gặp khó khăn thì bất kể người lớn hay trẻ em vẫn có thể quan tâm, giúp đỡ họ bằng những hành động nhỏ nhất, người lớn giúp việc lớn còn trẻ em có thể giúp việc nhỏ. </a:t>
            </a:r>
            <a:endParaRPr lang="en-US" sz="2400" dirty="0"/>
          </a:p>
        </p:txBody>
      </p:sp>
      <p:pic>
        <p:nvPicPr>
          <p:cNvPr id="24" name="Picture 23"/>
          <p:cNvPicPr>
            <a:picLocks noChangeAspect="1"/>
          </p:cNvPicPr>
          <p:nvPr/>
        </p:nvPicPr>
        <p:blipFill>
          <a:blip r:embed="rId8"/>
          <a:stretch>
            <a:fillRect/>
          </a:stretch>
        </p:blipFill>
        <p:spPr>
          <a:xfrm>
            <a:off x="3449779" y="3254978"/>
            <a:ext cx="1707028" cy="1761897"/>
          </a:xfrm>
          <a:prstGeom prst="rect">
            <a:avLst/>
          </a:prstGeom>
        </p:spPr>
      </p:pic>
      <p:pic>
        <p:nvPicPr>
          <p:cNvPr id="25" name="Picture 24"/>
          <p:cNvPicPr>
            <a:picLocks noChangeAspect="1"/>
          </p:cNvPicPr>
          <p:nvPr/>
        </p:nvPicPr>
        <p:blipFill>
          <a:blip r:embed="rId9"/>
          <a:stretch>
            <a:fillRect/>
          </a:stretch>
        </p:blipFill>
        <p:spPr>
          <a:xfrm>
            <a:off x="6610519" y="3118379"/>
            <a:ext cx="1993565" cy="1664352"/>
          </a:xfrm>
          <a:prstGeom prst="rect">
            <a:avLst/>
          </a:prstGeom>
        </p:spPr>
      </p:pic>
      <p:grpSp>
        <p:nvGrpSpPr>
          <p:cNvPr id="19" name="Group 18"/>
          <p:cNvGrpSpPr/>
          <p:nvPr/>
        </p:nvGrpSpPr>
        <p:grpSpPr>
          <a:xfrm>
            <a:off x="8180374" y="920998"/>
            <a:ext cx="3520072" cy="3897585"/>
            <a:chOff x="6682154" y="2368170"/>
            <a:chExt cx="3520072" cy="3897585"/>
          </a:xfrm>
        </p:grpSpPr>
        <p:sp>
          <p:nvSpPr>
            <p:cNvPr id="12" name="Rounded Rectangular Callout 11"/>
            <p:cNvSpPr/>
            <p:nvPr/>
          </p:nvSpPr>
          <p:spPr>
            <a:xfrm>
              <a:off x="7606583" y="2368170"/>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 name="Group 2"/>
            <p:cNvGrpSpPr/>
            <p:nvPr/>
          </p:nvGrpSpPr>
          <p:grpSpPr>
            <a:xfrm>
              <a:off x="6682154" y="3411415"/>
              <a:ext cx="2083778" cy="2854340"/>
              <a:chOff x="6682154" y="3411415"/>
              <a:chExt cx="2083778" cy="2854340"/>
            </a:xfrm>
          </p:grpSpPr>
          <p:sp>
            <p:nvSpPr>
              <p:cNvPr id="14" name="Flowchart: Terminator 13"/>
              <p:cNvSpPr/>
              <p:nvPr/>
            </p:nvSpPr>
            <p:spPr>
              <a:xfrm>
                <a:off x="7245786" y="5673023"/>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82154" y="3411415"/>
                <a:ext cx="2083778" cy="2854340"/>
              </a:xfrm>
              <a:prstGeom prst="rect">
                <a:avLst/>
              </a:prstGeom>
            </p:spPr>
          </p:pic>
        </p:grpSp>
        <p:sp>
          <p:nvSpPr>
            <p:cNvPr id="9" name="Rectangle 8"/>
            <p:cNvSpPr/>
            <p:nvPr/>
          </p:nvSpPr>
          <p:spPr>
            <a:xfrm>
              <a:off x="7678770" y="2459199"/>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spTree>
    <p:extLst>
      <p:ext uri="{BB962C8B-B14F-4D97-AF65-F5344CB8AC3E}">
        <p14:creationId xmlns:p14="http://schemas.microsoft.com/office/powerpoint/2010/main" val="381900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627308" y="2372314"/>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932956" y="749330"/>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374539" y="939135"/>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7">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sp>
        <p:nvSpPr>
          <p:cNvPr id="24" name="Rectangle 23"/>
          <p:cNvSpPr/>
          <p:nvPr/>
        </p:nvSpPr>
        <p:spPr>
          <a:xfrm>
            <a:off x="764932" y="4635010"/>
            <a:ext cx="3965330" cy="1508105"/>
          </a:xfrm>
          <a:prstGeom prst="rect">
            <a:avLst/>
          </a:prstGeom>
          <a:solidFill>
            <a:schemeClr val="tx2">
              <a:lumMod val="20000"/>
              <a:lumOff val="80000"/>
            </a:schemeClr>
          </a:solidFill>
          <a:ln w="38100">
            <a:solidFill>
              <a:schemeClr val="tx2">
                <a:lumMod val="75000"/>
              </a:schemeClr>
            </a:solidFill>
            <a:prstDash val="dash"/>
          </a:ln>
        </p:spPr>
        <p:txBody>
          <a:bodyPr wrap="square">
            <a:spAutoFit/>
          </a:bodyPr>
          <a:lstStyle/>
          <a:p>
            <a:pPr algn="just"/>
            <a:r>
              <a:rPr lang="en-US" sz="2300" dirty="0">
                <a:solidFill>
                  <a:srgbClr val="333333"/>
                </a:solidFill>
                <a:latin typeface="Roboto" panose="02000000000000000000" pitchFamily="2" charset="0"/>
              </a:rPr>
              <a:t>C</a:t>
            </a:r>
            <a:r>
              <a:rPr lang="vi-VN" sz="2300" dirty="0">
                <a:solidFill>
                  <a:srgbClr val="333333"/>
                </a:solidFill>
                <a:latin typeface="Roboto" panose="02000000000000000000" pitchFamily="2" charset="0"/>
              </a:rPr>
              <a:t>ác phương tiện công cộng đều có quy đinh "nhường chỗ cho người già, phụ nữ có thai, người tàn tật, trẻ em,..." .</a:t>
            </a:r>
            <a:endParaRPr lang="en-US" sz="2300" dirty="0"/>
          </a:p>
        </p:txBody>
      </p:sp>
      <p:sp>
        <p:nvSpPr>
          <p:cNvPr id="25" name="Rectangle 24"/>
          <p:cNvSpPr/>
          <p:nvPr/>
        </p:nvSpPr>
        <p:spPr>
          <a:xfrm>
            <a:off x="4627308" y="539474"/>
            <a:ext cx="3862754" cy="1569660"/>
          </a:xfrm>
          <a:prstGeom prst="rect">
            <a:avLst/>
          </a:prstGeom>
          <a:solidFill>
            <a:schemeClr val="accent4">
              <a:lumMod val="20000"/>
              <a:lumOff val="80000"/>
            </a:schemeClr>
          </a:solidFill>
          <a:ln w="38100">
            <a:solidFill>
              <a:schemeClr val="accent4">
                <a:lumMod val="75000"/>
              </a:schemeClr>
            </a:solidFill>
            <a:prstDash val="lg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phải mở lòng tấm lòng nhân ái của mình để giúp đỡ tất cả mọi người khi gặp khó khăn.</a:t>
            </a:r>
            <a:endParaRPr lang="en-US" sz="2400" dirty="0"/>
          </a:p>
        </p:txBody>
      </p:sp>
      <p:sp>
        <p:nvSpPr>
          <p:cNvPr id="26" name="Rectangle 25"/>
          <p:cNvSpPr/>
          <p:nvPr/>
        </p:nvSpPr>
        <p:spPr>
          <a:xfrm>
            <a:off x="7875714" y="4876961"/>
            <a:ext cx="3834524" cy="1569660"/>
          </a:xfrm>
          <a:prstGeom prst="rect">
            <a:avLst/>
          </a:prstGeom>
          <a:solidFill>
            <a:schemeClr val="accent6">
              <a:lumMod val="20000"/>
              <a:lumOff val="80000"/>
            </a:schemeClr>
          </a:solidFill>
          <a:ln w="38100">
            <a:solidFill>
              <a:schemeClr val="accent6">
                <a:lumMod val="75000"/>
              </a:schemeClr>
            </a:solidFill>
            <a:prstDash val="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không nên kì thị người khuyết tật phải luôn giúp đỡ họ để họ có thể hòa nhập với môi trường. </a:t>
            </a:r>
            <a:endParaRPr lang="en-US" sz="2400" dirty="0"/>
          </a:p>
        </p:txBody>
      </p:sp>
      <p:pic>
        <p:nvPicPr>
          <p:cNvPr id="27" name="Picture 26"/>
          <p:cNvPicPr>
            <a:picLocks noChangeAspect="1"/>
          </p:cNvPicPr>
          <p:nvPr/>
        </p:nvPicPr>
        <p:blipFill>
          <a:blip r:embed="rId10"/>
          <a:stretch>
            <a:fillRect/>
          </a:stretch>
        </p:blipFill>
        <p:spPr>
          <a:xfrm>
            <a:off x="618227" y="2834252"/>
            <a:ext cx="1707028" cy="1761897"/>
          </a:xfrm>
          <a:prstGeom prst="rect">
            <a:avLst/>
          </a:prstGeom>
        </p:spPr>
      </p:pic>
      <p:pic>
        <p:nvPicPr>
          <p:cNvPr id="28" name="Picture 27"/>
          <p:cNvPicPr>
            <a:picLocks noChangeAspect="1"/>
          </p:cNvPicPr>
          <p:nvPr/>
        </p:nvPicPr>
        <p:blipFill>
          <a:blip r:embed="rId11"/>
          <a:stretch>
            <a:fillRect/>
          </a:stretch>
        </p:blipFill>
        <p:spPr>
          <a:xfrm>
            <a:off x="5767879" y="4333145"/>
            <a:ext cx="1993565" cy="1664352"/>
          </a:xfrm>
          <a:prstGeom prst="rect">
            <a:avLst/>
          </a:prstGeom>
        </p:spPr>
      </p:pic>
      <p:pic>
        <p:nvPicPr>
          <p:cNvPr id="29" name="Picture 28"/>
          <p:cNvPicPr>
            <a:picLocks noChangeAspect="1"/>
          </p:cNvPicPr>
          <p:nvPr/>
        </p:nvPicPr>
        <p:blipFill>
          <a:blip r:embed="rId10"/>
          <a:stretch>
            <a:fillRect/>
          </a:stretch>
        </p:blipFill>
        <p:spPr>
          <a:xfrm>
            <a:off x="8023430" y="2979570"/>
            <a:ext cx="1707028" cy="1761897"/>
          </a:xfrm>
          <a:prstGeom prst="rect">
            <a:avLst/>
          </a:prstGeom>
        </p:spPr>
      </p:pic>
    </p:spTree>
    <p:extLst>
      <p:ext uri="{BB962C8B-B14F-4D97-AF65-F5344CB8AC3E}">
        <p14:creationId xmlns:p14="http://schemas.microsoft.com/office/powerpoint/2010/main" val="1055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8379" y="277362"/>
            <a:ext cx="10815241" cy="6108721"/>
          </a:xfrm>
          <a:prstGeom prst="rect">
            <a:avLst/>
          </a:prstGeom>
        </p:spPr>
      </p:pic>
    </p:spTree>
    <p:extLst>
      <p:ext uri="{BB962C8B-B14F-4D97-AF65-F5344CB8AC3E}">
        <p14:creationId xmlns:p14="http://schemas.microsoft.com/office/powerpoint/2010/main" val="6134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46" y="1610137"/>
            <a:ext cx="2709402" cy="52478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529" y="447472"/>
            <a:ext cx="7936816" cy="5067437"/>
          </a:xfrm>
          <a:prstGeom prst="rect">
            <a:avLst/>
          </a:prstGeom>
        </p:spPr>
      </p:pic>
      <p:sp>
        <p:nvSpPr>
          <p:cNvPr id="6" name="TextBox 5"/>
          <p:cNvSpPr txBox="1"/>
          <p:nvPr/>
        </p:nvSpPr>
        <p:spPr>
          <a:xfrm>
            <a:off x="4231188" y="1361873"/>
            <a:ext cx="5632316" cy="2308324"/>
          </a:xfrm>
          <a:prstGeom prst="rect">
            <a:avLst/>
          </a:prstGeom>
          <a:noFill/>
        </p:spPr>
        <p:txBody>
          <a:bodyPr wrap="square" rtlCol="0">
            <a:spAutoFit/>
          </a:bodyPr>
          <a:lstStyle/>
          <a:p>
            <a:pPr algn="ctr"/>
            <a:r>
              <a:rPr lang="en-US" sz="4800" dirty="0" err="1"/>
              <a:t>Em</a:t>
            </a:r>
            <a:r>
              <a:rPr lang="en-US" sz="4800" dirty="0"/>
              <a:t> </a:t>
            </a:r>
            <a:r>
              <a:rPr lang="en-US" sz="4800" dirty="0" err="1"/>
              <a:t>có</a:t>
            </a:r>
            <a:r>
              <a:rPr lang="en-US" sz="4800" dirty="0"/>
              <a:t> </a:t>
            </a:r>
            <a:r>
              <a:rPr lang="en-US" sz="4800" dirty="0" err="1"/>
              <a:t>cảm</a:t>
            </a:r>
            <a:r>
              <a:rPr lang="en-US" sz="4800" dirty="0"/>
              <a:t> </a:t>
            </a:r>
            <a:r>
              <a:rPr lang="en-US" sz="4800" dirty="0" err="1"/>
              <a:t>nhận</a:t>
            </a:r>
            <a:r>
              <a:rPr lang="en-US" sz="4800" dirty="0"/>
              <a:t> </a:t>
            </a:r>
            <a:r>
              <a:rPr lang="en-US" sz="4800" dirty="0" err="1"/>
              <a:t>gì</a:t>
            </a:r>
            <a:r>
              <a:rPr lang="en-US" sz="4800" dirty="0"/>
              <a:t> </a:t>
            </a:r>
            <a:r>
              <a:rPr lang="en-US" sz="4800" dirty="0" err="1"/>
              <a:t>về</a:t>
            </a:r>
            <a:r>
              <a:rPr lang="en-US" sz="4800" dirty="0"/>
              <a:t> </a:t>
            </a:r>
            <a:r>
              <a:rPr lang="en-US" sz="4800" dirty="0" err="1"/>
              <a:t>hành</a:t>
            </a:r>
            <a:r>
              <a:rPr lang="en-US" sz="4800" dirty="0"/>
              <a:t> </a:t>
            </a:r>
            <a:r>
              <a:rPr lang="en-US" sz="4800" dirty="0" err="1"/>
              <a:t>động</a:t>
            </a:r>
            <a:r>
              <a:rPr lang="en-US" sz="4800" dirty="0"/>
              <a:t> </a:t>
            </a:r>
            <a:r>
              <a:rPr lang="en-US" sz="4800" dirty="0" err="1"/>
              <a:t>của</a:t>
            </a:r>
            <a:r>
              <a:rPr lang="en-US" sz="4800" dirty="0"/>
              <a:t> </a:t>
            </a:r>
            <a:r>
              <a:rPr lang="en-US" sz="4800" dirty="0" err="1"/>
              <a:t>em</a:t>
            </a:r>
            <a:r>
              <a:rPr lang="en-US" sz="4800" dirty="0"/>
              <a:t> Bingo </a:t>
            </a:r>
            <a:r>
              <a:rPr lang="en-US" sz="4800" dirty="0" err="1"/>
              <a:t>và</a:t>
            </a:r>
            <a:r>
              <a:rPr lang="en-US" sz="4800" dirty="0"/>
              <a:t> </a:t>
            </a:r>
            <a:r>
              <a:rPr lang="en-US" sz="4800" dirty="0" err="1"/>
              <a:t>các</a:t>
            </a:r>
            <a:r>
              <a:rPr lang="en-US" sz="4800" dirty="0"/>
              <a:t> </a:t>
            </a:r>
            <a:r>
              <a:rPr lang="en-US" sz="4800" dirty="0" err="1"/>
              <a:t>bạn</a:t>
            </a:r>
            <a:r>
              <a:rPr lang="en-US" sz="4800" dirty="0"/>
              <a:t>?</a:t>
            </a:r>
          </a:p>
        </p:txBody>
      </p:sp>
    </p:spTree>
    <p:extLst>
      <p:ext uri="{BB962C8B-B14F-4D97-AF65-F5344CB8AC3E}">
        <p14:creationId xmlns:p14="http://schemas.microsoft.com/office/powerpoint/2010/main" val="11369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Freeform 4"/>
          <p:cNvSpPr/>
          <p:nvPr/>
        </p:nvSpPr>
        <p:spPr>
          <a:xfrm>
            <a:off x="5019345" y="193691"/>
            <a:ext cx="1694855" cy="724165"/>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3"/>
            <a:stretch>
              <a:fillRect/>
            </a:stretch>
          </a:blipFill>
        </p:spPr>
        <p:txBody>
          <a:bodyPr/>
          <a:lstStyle/>
          <a:p>
            <a:endParaRPr lang="en-US"/>
          </a:p>
        </p:txBody>
      </p:sp>
      <p:sp>
        <p:nvSpPr>
          <p:cNvPr id="5" name="Freeform 5"/>
          <p:cNvSpPr/>
          <p:nvPr/>
        </p:nvSpPr>
        <p:spPr>
          <a:xfrm>
            <a:off x="10856198" y="489751"/>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4"/>
            <a:stretch>
              <a:fillRect/>
            </a:stretch>
          </a:blipFill>
        </p:spPr>
        <p:txBody>
          <a:bodyPr/>
          <a:lstStyle/>
          <a:p>
            <a:endParaRPr lang="en-US"/>
          </a:p>
        </p:txBody>
      </p:sp>
      <p:sp>
        <p:nvSpPr>
          <p:cNvPr id="20" name="Freeform 20"/>
          <p:cNvSpPr/>
          <p:nvPr/>
        </p:nvSpPr>
        <p:spPr>
          <a:xfrm>
            <a:off x="295666" y="531257"/>
            <a:ext cx="1058042" cy="629054"/>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5"/>
            <a:stretch>
              <a:fillRect/>
            </a:stretch>
          </a:blipFill>
        </p:spPr>
        <p:txBody>
          <a:bodyPr/>
          <a:lstStyle/>
          <a:p>
            <a:endParaRPr lang="en-US"/>
          </a:p>
        </p:txBody>
      </p:sp>
      <p:sp>
        <p:nvSpPr>
          <p:cNvPr id="22" name="Freeform 22"/>
          <p:cNvSpPr/>
          <p:nvPr/>
        </p:nvSpPr>
        <p:spPr>
          <a:xfrm>
            <a:off x="9360455" y="4722006"/>
            <a:ext cx="3712499" cy="2900390"/>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6"/>
            <a:stretch>
              <a:fillRect/>
            </a:stretch>
          </a:blipFill>
        </p:spPr>
        <p:txBody>
          <a:bodyPr/>
          <a:lstStyle/>
          <a:p>
            <a:endParaRPr lang="en-US"/>
          </a:p>
        </p:txBody>
      </p:sp>
      <p:sp>
        <p:nvSpPr>
          <p:cNvPr id="23" name="Freeform 23"/>
          <p:cNvSpPr/>
          <p:nvPr/>
        </p:nvSpPr>
        <p:spPr>
          <a:xfrm>
            <a:off x="11362741" y="4580508"/>
            <a:ext cx="446356" cy="423632"/>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7"/>
            <a:stretch>
              <a:fillRect/>
            </a:stretch>
          </a:blipFill>
        </p:spPr>
        <p:txBody>
          <a:bodyPr/>
          <a:lstStyle/>
          <a:p>
            <a:endParaRPr lang="en-US"/>
          </a:p>
        </p:txBody>
      </p:sp>
      <p:sp>
        <p:nvSpPr>
          <p:cNvPr id="27" name="Freeform 27"/>
          <p:cNvSpPr/>
          <p:nvPr/>
        </p:nvSpPr>
        <p:spPr>
          <a:xfrm>
            <a:off x="11740088" y="5407615"/>
            <a:ext cx="386629" cy="366946"/>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7"/>
            <a:stretch>
              <a:fillRect/>
            </a:stretch>
          </a:blipFill>
        </p:spPr>
        <p:txBody>
          <a:bodyPr/>
          <a:lstStyle/>
          <a:p>
            <a:endParaRPr lang="en-US"/>
          </a:p>
        </p:txBody>
      </p:sp>
      <p:sp>
        <p:nvSpPr>
          <p:cNvPr id="28" name="Freeform 28"/>
          <p:cNvSpPr/>
          <p:nvPr/>
        </p:nvSpPr>
        <p:spPr>
          <a:xfrm>
            <a:off x="9935429" y="6220938"/>
            <a:ext cx="447191" cy="424425"/>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7"/>
            <a:stretch>
              <a:fillRect/>
            </a:stretch>
          </a:blipFill>
        </p:spPr>
        <p:txBody>
          <a:bodyPr/>
          <a:lstStyle/>
          <a:p>
            <a:endParaRPr lang="en-US"/>
          </a:p>
        </p:txBody>
      </p:sp>
      <p:sp>
        <p:nvSpPr>
          <p:cNvPr id="29" name="Freeform 29"/>
          <p:cNvSpPr/>
          <p:nvPr/>
        </p:nvSpPr>
        <p:spPr>
          <a:xfrm>
            <a:off x="11038609" y="6381442"/>
            <a:ext cx="356191" cy="338057"/>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7"/>
            <a:stretch>
              <a:fillRect/>
            </a:stretch>
          </a:blipFill>
        </p:spPr>
        <p:txBody>
          <a:bodyPr/>
          <a:lstStyle/>
          <a:p>
            <a:endParaRPr lang="en-US"/>
          </a:p>
        </p:txBody>
      </p:sp>
      <p:sp>
        <p:nvSpPr>
          <p:cNvPr id="30" name="Freeform 30"/>
          <p:cNvSpPr/>
          <p:nvPr/>
        </p:nvSpPr>
        <p:spPr>
          <a:xfrm>
            <a:off x="9686396" y="5511555"/>
            <a:ext cx="446356" cy="423632"/>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7"/>
            <a:stretch>
              <a:fillRect/>
            </a:stretch>
          </a:blipFill>
        </p:spPr>
        <p:txBody>
          <a:bodyPr/>
          <a:lstStyle/>
          <a:p>
            <a:endParaRPr lang="en-US"/>
          </a:p>
        </p:txBody>
      </p:sp>
      <p:sp>
        <p:nvSpPr>
          <p:cNvPr id="31" name="Freeform 31"/>
          <p:cNvSpPr/>
          <p:nvPr/>
        </p:nvSpPr>
        <p:spPr>
          <a:xfrm>
            <a:off x="11038609" y="5507548"/>
            <a:ext cx="356191" cy="338057"/>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7"/>
            <a:stretch>
              <a:fillRect/>
            </a:stretch>
          </a:blipFill>
        </p:spPr>
        <p:txBody>
          <a:bodyPr/>
          <a:lstStyle/>
          <a:p>
            <a:endParaRPr lang="en-US"/>
          </a:p>
        </p:txBody>
      </p:sp>
      <p:pic>
        <p:nvPicPr>
          <p:cNvPr id="25" name="Picture 24"/>
          <p:cNvPicPr>
            <a:picLocks noChangeAspect="1"/>
          </p:cNvPicPr>
          <p:nvPr/>
        </p:nvPicPr>
        <p:blipFill>
          <a:blip r:embed="rId8"/>
          <a:stretch>
            <a:fillRect/>
          </a:stretch>
        </p:blipFill>
        <p:spPr>
          <a:xfrm>
            <a:off x="1274698" y="1427296"/>
            <a:ext cx="9888569" cy="4249280"/>
          </a:xfrm>
          <a:prstGeom prst="rect">
            <a:avLst/>
          </a:prstGeom>
        </p:spPr>
      </p:pic>
    </p:spTree>
    <p:extLst>
      <p:ext uri="{BB962C8B-B14F-4D97-AF65-F5344CB8AC3E}">
        <p14:creationId xmlns:p14="http://schemas.microsoft.com/office/powerpoint/2010/main" val="42726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81025" y="762000"/>
            <a:ext cx="11239500" cy="5959982"/>
          </a:xfrm>
          <a:prstGeom prst="roundRect">
            <a:avLst>
              <a:gd name="adj" fmla="val 4439"/>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8524" y="1138071"/>
            <a:ext cx="10810876" cy="5183470"/>
          </a:xfrm>
          <a:prstGeom prst="rect">
            <a:avLst/>
          </a:prstGeom>
        </p:spPr>
        <p:txBody>
          <a:bodyPr wrap="square">
            <a:spAutoFit/>
          </a:bodyPr>
          <a:lstStyle/>
          <a:p>
            <a:pPr>
              <a:lnSpc>
                <a:spcPct val="150000"/>
              </a:lnSpc>
            </a:pPr>
            <a:r>
              <a:rPr lang="vi-VN" sz="3200" dirty="0"/>
              <a:t>- Nêu được một số biểu hiện của sự cảm thông giúp đỡ người gặp khó khăn.</a:t>
            </a:r>
            <a:endParaRPr lang="en-US" sz="3200" dirty="0"/>
          </a:p>
          <a:p>
            <a:pPr>
              <a:lnSpc>
                <a:spcPct val="150000"/>
              </a:lnSpc>
            </a:pPr>
            <a:r>
              <a:rPr lang="vi-VN" sz="3200" dirty="0"/>
              <a:t>- Biết vì sao phải cảm thông giúp đỡ người gặp khó khăn.</a:t>
            </a:r>
            <a:endParaRPr lang="en-US" sz="3200" dirty="0"/>
          </a:p>
          <a:p>
            <a:pPr>
              <a:lnSpc>
                <a:spcPct val="150000"/>
              </a:lnSpc>
            </a:pPr>
            <a:r>
              <a:rPr lang="vi-VN" sz="3200" dirty="0"/>
              <a:t>- Biết cảm thông giúp đỡ người gặp khó khăn bằng lời nói, việc làm phù hợp với lứa tuổi.</a:t>
            </a:r>
            <a:endParaRPr lang="en-US" sz="3200" dirty="0"/>
          </a:p>
          <a:p>
            <a:pPr>
              <a:lnSpc>
                <a:spcPct val="150000"/>
              </a:lnSpc>
            </a:pPr>
            <a:r>
              <a:rPr lang="vi-VN" sz="3200" dirty="0"/>
              <a:t>- Biết sẵn sàng giúp đỡ người gặp khó khăn phù hợp với khả năng của bản thân.  </a:t>
            </a:r>
            <a:endParaRPr lang="en-US" sz="3200" dirty="0"/>
          </a:p>
        </p:txBody>
      </p:sp>
      <p:sp>
        <p:nvSpPr>
          <p:cNvPr id="6" name="TextBox 5"/>
          <p:cNvSpPr txBox="1"/>
          <p:nvPr/>
        </p:nvSpPr>
        <p:spPr>
          <a:xfrm>
            <a:off x="7028553" y="223274"/>
            <a:ext cx="4402336" cy="851297"/>
          </a:xfrm>
          <a:prstGeom prst="roundRect">
            <a:avLst/>
          </a:prstGeom>
          <a:solidFill>
            <a:schemeClr val="accent4">
              <a:lumMod val="40000"/>
              <a:lumOff val="60000"/>
            </a:schemeClr>
          </a:solidFill>
          <a:ln w="57150">
            <a:solidFill>
              <a:schemeClr val="accent1">
                <a:lumMod val="50000"/>
              </a:schemeClr>
            </a:solidFill>
          </a:ln>
        </p:spPr>
        <p:txBody>
          <a:bodyPr wrap="none" rtlCol="0">
            <a:spAutoFit/>
          </a:bodyPr>
          <a:lstStyle/>
          <a:p>
            <a:r>
              <a:rPr lang="en-US" sz="4400" dirty="0"/>
              <a:t>YÊU CẦU CẦN ĐẠT</a:t>
            </a:r>
          </a:p>
        </p:txBody>
      </p:sp>
    </p:spTree>
    <p:extLst>
      <p:ext uri="{BB962C8B-B14F-4D97-AF65-F5344CB8AC3E}">
        <p14:creationId xmlns:p14="http://schemas.microsoft.com/office/powerpoint/2010/main" val="14639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8923" y="364911"/>
            <a:ext cx="10815241" cy="6108721"/>
          </a:xfrm>
          <a:prstGeom prst="rect">
            <a:avLst/>
          </a:prstGeom>
        </p:spPr>
      </p:pic>
    </p:spTree>
    <p:extLst>
      <p:ext uri="{BB962C8B-B14F-4D97-AF65-F5344CB8AC3E}">
        <p14:creationId xmlns:p14="http://schemas.microsoft.com/office/powerpoint/2010/main" val="1249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623D0-E426-42E0-904F-82D25F931C5B}"/>
              </a:ext>
            </a:extLst>
          </p:cNvPr>
          <p:cNvPicPr>
            <a:picLocks noChangeAspect="1"/>
          </p:cNvPicPr>
          <p:nvPr/>
        </p:nvPicPr>
        <p:blipFill>
          <a:blip r:embed="rId3"/>
          <a:stretch>
            <a:fillRect/>
          </a:stretch>
        </p:blipFill>
        <p:spPr>
          <a:xfrm>
            <a:off x="0" y="-1"/>
            <a:ext cx="12192000" cy="6888135"/>
          </a:xfrm>
          <a:prstGeom prst="rect">
            <a:avLst/>
          </a:prstGeom>
        </p:spPr>
      </p:pic>
    </p:spTree>
    <p:extLst>
      <p:ext uri="{BB962C8B-B14F-4D97-AF65-F5344CB8AC3E}">
        <p14:creationId xmlns:p14="http://schemas.microsoft.com/office/powerpoint/2010/main" val="3616368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66973" y="1846173"/>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015893"/>
              <a:ext cx="9029103" cy="1477328"/>
            </a:xfrm>
            <a:prstGeom prst="rect">
              <a:avLst/>
            </a:prstGeom>
            <a:noFill/>
          </p:spPr>
          <p:txBody>
            <a:bodyPr wrap="square" lIns="0" tIns="0" rIns="0" bIns="0" rtlCol="0">
              <a:spAutoFit/>
            </a:bodyPr>
            <a:lstStyle/>
            <a:p>
              <a:pPr algn="ctr"/>
              <a:r>
                <a:rPr lang="fr-FR" sz="4800" dirty="0" err="1">
                  <a:solidFill>
                    <a:srgbClr val="ED5565"/>
                  </a:solidFill>
                  <a:latin typeface="#9Slide02 Tieu de dai"/>
                </a:rPr>
                <a:t>Bạn</a:t>
              </a:r>
              <a:r>
                <a:rPr lang="fr-FR" sz="4800" dirty="0">
                  <a:solidFill>
                    <a:srgbClr val="ED5565"/>
                  </a:solidFill>
                  <a:latin typeface="#9Slide02 Tieu de dai"/>
                </a:rPr>
                <a:t> </a:t>
              </a:r>
              <a:r>
                <a:rPr lang="fr-FR" sz="4800" dirty="0" err="1">
                  <a:solidFill>
                    <a:srgbClr val="ED5565"/>
                  </a:solidFill>
                  <a:latin typeface="#9Slide02 Tieu de dai"/>
                </a:rPr>
                <a:t>hãy</a:t>
              </a:r>
              <a:r>
                <a:rPr lang="fr-FR" sz="4800" dirty="0">
                  <a:solidFill>
                    <a:srgbClr val="ED5565"/>
                  </a:solidFill>
                  <a:latin typeface="#9Slide02 Tieu de dai"/>
                </a:rPr>
                <a:t> </a:t>
              </a:r>
              <a:r>
                <a:rPr lang="fr-FR" sz="4800" dirty="0" err="1">
                  <a:solidFill>
                    <a:srgbClr val="ED5565"/>
                  </a:solidFill>
                  <a:latin typeface="#9Slide02 Tieu de dai"/>
                </a:rPr>
                <a:t>kể</a:t>
              </a:r>
              <a:r>
                <a:rPr lang="fr-FR" sz="4800" dirty="0">
                  <a:solidFill>
                    <a:srgbClr val="ED5565"/>
                  </a:solidFill>
                  <a:latin typeface="#9Slide02 Tieu de dai"/>
                </a:rPr>
                <a:t> </a:t>
              </a:r>
              <a:r>
                <a:rPr lang="fr-FR" sz="4800" dirty="0" err="1">
                  <a:solidFill>
                    <a:srgbClr val="ED5565"/>
                  </a:solidFill>
                  <a:latin typeface="#9Slide02 Tieu de dai"/>
                </a:rPr>
                <a:t>những</a:t>
              </a:r>
              <a:r>
                <a:rPr lang="fr-FR" sz="4800" dirty="0">
                  <a:solidFill>
                    <a:srgbClr val="ED5565"/>
                  </a:solidFill>
                  <a:latin typeface="#9Slide02 Tieu de dai"/>
                </a:rPr>
                <a:t> </a:t>
              </a:r>
              <a:r>
                <a:rPr lang="fr-FR" sz="4800" dirty="0" err="1">
                  <a:solidFill>
                    <a:srgbClr val="ED5565"/>
                  </a:solidFill>
                  <a:latin typeface="#9Slide02 Tieu de dai"/>
                </a:rPr>
                <a:t>người</a:t>
              </a:r>
              <a:r>
                <a:rPr lang="fr-FR" sz="4800" dirty="0">
                  <a:solidFill>
                    <a:srgbClr val="ED5565"/>
                  </a:solidFill>
                  <a:latin typeface="#9Slide02 Tieu de dai"/>
                </a:rPr>
                <a:t> </a:t>
              </a:r>
              <a:r>
                <a:rPr lang="fr-FR" sz="4800" dirty="0" err="1">
                  <a:solidFill>
                    <a:srgbClr val="ED5565"/>
                  </a:solidFill>
                  <a:latin typeface="#9Slide02 Tieu de dai"/>
                </a:rPr>
                <a:t>gặp</a:t>
              </a:r>
              <a:r>
                <a:rPr lang="fr-FR" sz="4800" dirty="0">
                  <a:solidFill>
                    <a:srgbClr val="ED5565"/>
                  </a:solidFill>
                  <a:latin typeface="#9Slide02 Tieu de dai"/>
                </a:rPr>
                <a:t> </a:t>
              </a:r>
              <a:r>
                <a:rPr lang="fr-FR" sz="4800" dirty="0" err="1">
                  <a:solidFill>
                    <a:srgbClr val="ED5565"/>
                  </a:solidFill>
                  <a:latin typeface="#9Slide02 Tieu de dai"/>
                </a:rPr>
                <a:t>khó</a:t>
              </a:r>
              <a:r>
                <a:rPr lang="fr-FR" sz="4800" dirty="0">
                  <a:solidFill>
                    <a:srgbClr val="ED5565"/>
                  </a:solidFill>
                  <a:latin typeface="#9Slide02 Tieu de dai"/>
                </a:rPr>
                <a:t> </a:t>
              </a:r>
              <a:r>
                <a:rPr lang="fr-FR" sz="4800" dirty="0" err="1">
                  <a:solidFill>
                    <a:srgbClr val="ED5565"/>
                  </a:solidFill>
                  <a:latin typeface="#9Slide02 Tieu de dai"/>
                </a:rPr>
                <a:t>khăn</a:t>
              </a:r>
              <a:r>
                <a:rPr lang="fr-FR" sz="4800" dirty="0">
                  <a:solidFill>
                    <a:srgbClr val="ED5565"/>
                  </a:solidFill>
                  <a:latin typeface="#9Slide02 Tieu de dai"/>
                </a:rPr>
                <a:t> </a:t>
              </a:r>
              <a:r>
                <a:rPr lang="fr-FR" sz="4800" dirty="0" err="1">
                  <a:solidFill>
                    <a:srgbClr val="ED5565"/>
                  </a:solidFill>
                  <a:latin typeface="#9Slide02 Tieu de dai"/>
                </a:rPr>
                <a:t>mà</a:t>
              </a:r>
              <a:r>
                <a:rPr lang="fr-FR" sz="4800" dirty="0">
                  <a:solidFill>
                    <a:srgbClr val="ED5565"/>
                  </a:solidFill>
                  <a:latin typeface="#9Slide02 Tieu de dai"/>
                </a:rPr>
                <a:t> </a:t>
              </a:r>
              <a:r>
                <a:rPr lang="fr-FR" sz="4800" dirty="0" err="1">
                  <a:solidFill>
                    <a:srgbClr val="ED5565"/>
                  </a:solidFill>
                  <a:latin typeface="#9Slide02 Tieu de dai"/>
                </a:rPr>
                <a:t>bạn</a:t>
              </a:r>
              <a:r>
                <a:rPr lang="fr-FR" sz="4800" dirty="0">
                  <a:solidFill>
                    <a:srgbClr val="ED5565"/>
                  </a:solidFill>
                  <a:latin typeface="#9Slide02 Tieu de dai"/>
                </a:rPr>
                <a:t> </a:t>
              </a:r>
              <a:r>
                <a:rPr lang="fr-FR" sz="4800" dirty="0" err="1">
                  <a:solidFill>
                    <a:srgbClr val="ED5565"/>
                  </a:solidFill>
                  <a:latin typeface="#9Slide02 Tieu de dai"/>
                </a:rPr>
                <a:t>biết</a:t>
              </a:r>
              <a:r>
                <a:rPr lang="fr-FR" sz="4800" dirty="0">
                  <a:solidFill>
                    <a:srgbClr val="ED5565"/>
                  </a:solidFill>
                  <a:latin typeface="#9Slide02 Tieu de dai"/>
                </a:rPr>
                <a:t>? </a:t>
              </a:r>
              <a:endParaRPr lang="en-US" sz="4800" dirty="0">
                <a:solidFill>
                  <a:srgbClr val="ED5565"/>
                </a:solidFill>
                <a:latin typeface="#9Slide02 Tieu de dai"/>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15499" y="1832330"/>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193245"/>
              <a:ext cx="9029103" cy="1562287"/>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ED5565"/>
                  </a:solidFill>
                  <a:effectLst/>
                  <a:uLnTx/>
                  <a:uFillTx/>
                  <a:latin typeface="#9Slide02 Tieu de dai"/>
                  <a:ea typeface="+mn-ea"/>
                  <a:cs typeface="+mn-cs"/>
                </a:rPr>
                <a:t>Bạn đã làm gì để thể hiện sự cảm thông với người gặp khó khăn? </a:t>
              </a:r>
              <a:endParaRPr kumimoji="0" lang="en-US" sz="44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82791" y="1603271"/>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207088"/>
              <a:ext cx="9029103" cy="1704249"/>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D5565"/>
                  </a:solidFill>
                  <a:effectLst/>
                  <a:uLnTx/>
                  <a:uFillTx/>
                  <a:latin typeface="#9Slide02 Tieu de dai"/>
                  <a:ea typeface="+mn-ea"/>
                  <a:cs typeface="+mn-cs"/>
                </a:rPr>
                <a:t>Khi giúp đỡ người gặp khó khăn bạn cảm thấy thế nào? </a:t>
              </a:r>
              <a:endParaRPr kumimoji="0" lang="en-US" sz="48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512</Words>
  <Application>Microsoft Office PowerPoint</Application>
  <PresentationFormat>Widescreen</PresentationFormat>
  <Paragraphs>51</Paragraphs>
  <Slides>18</Slides>
  <Notes>2</Notes>
  <HiddenSlides>1</HiddenSlides>
  <MMClips>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#9Slide02 Noi dung dai</vt:lpstr>
      <vt:lpstr>Calibri Light</vt:lpstr>
      <vt:lpstr>iCiel Cadena</vt:lpstr>
      <vt:lpstr>Calibri</vt:lpstr>
      <vt:lpstr>#9Slide02 Tieu de dai</vt:lpstr>
      <vt:lpstr>#9Slide07 SVNAppleberry</vt:lpstr>
      <vt:lpstr>Roboto</vt:lpstr>
      <vt:lpstr>Arial</vt:lpstr>
      <vt:lpstr>#9Slide07 SVNZiclets</vt:lpstr>
      <vt:lpstr>Office Theme</vt:lpstr>
      <vt:lpstr>2_Office Theme</vt:lpstr>
      <vt:lpstr>1_Office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Nguyễn Thị Hồng Linh</dc:creator>
  <cp:lastModifiedBy>THUY</cp:lastModifiedBy>
  <cp:revision>19</cp:revision>
  <dcterms:created xsi:type="dcterms:W3CDTF">2023-08-17T02:24:56Z</dcterms:created>
  <dcterms:modified xsi:type="dcterms:W3CDTF">2025-10-07T09:12:26Z</dcterms:modified>
</cp:coreProperties>
</file>