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77" r:id="rId2"/>
    <p:sldId id="476" r:id="rId3"/>
    <p:sldId id="478" r:id="rId4"/>
    <p:sldId id="479" r:id="rId5"/>
    <p:sldId id="504" r:id="rId6"/>
    <p:sldId id="509" r:id="rId7"/>
    <p:sldId id="480" r:id="rId8"/>
    <p:sldId id="505" r:id="rId9"/>
    <p:sldId id="48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90B"/>
    <a:srgbClr val="60AFBF"/>
    <a:srgbClr val="007BC1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A3638-00E7-4C61-96E4-2B56B5BD84EE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8F76-B426-4704-8DC7-C944A723A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5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2949" y="-2921052"/>
            <a:ext cx="6857999" cy="1270010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-1395324" y="4886179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663">
            <a:off x="9842802" y="23193"/>
            <a:ext cx="1463167" cy="2694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3188" y="2895421"/>
            <a:ext cx="4011516" cy="4005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114" y="4497746"/>
            <a:ext cx="1341236" cy="22801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669" y="-42842"/>
            <a:ext cx="10479932" cy="68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3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2631">
            <a:off x="2667001" y="-2569314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21" y="-189463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451863" y="4960678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6855" y="306242"/>
            <a:ext cx="1463167" cy="2694666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66C383DB-67A0-4A64-BF49-6F02F0FD5ED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691048" y="1373672"/>
            <a:ext cx="77493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Biết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sử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dụng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các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câu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hỏi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5W1H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để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khai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thác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và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tổ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chức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quản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lí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thông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tin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về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sự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vật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,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hiện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tượng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đang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tìm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hiểu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Biết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cách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thiết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kế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và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sử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dụng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sơ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đồ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tư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duy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như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công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cụ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tìm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hiểu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và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công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cụ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hỗ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trợ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khi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trình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bày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, qua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đó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thể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hiện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rõ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các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ý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trong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kết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quả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tư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duy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(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thời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gian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,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nhân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quả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,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chính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phụ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,…)</a:t>
            </a:r>
            <a:endParaRPr lang="zh-CN" altLang="en-US" sz="2800" dirty="0">
              <a:latin typeface="Cambria" panose="02040503050406030204" pitchFamily="18" charset="0"/>
              <a:ea typeface="字魂105号-简雅黑" panose="00000500000000000000" pitchFamily="2" charset="-122"/>
              <a:cs typeface="字魂105号-简雅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FE7291C-2726-4F48-A448-CFD21BB7571F}"/>
              </a:ext>
            </a:extLst>
          </p:cNvPr>
          <p:cNvSpPr txBox="1"/>
          <p:nvPr/>
        </p:nvSpPr>
        <p:spPr>
          <a:xfrm>
            <a:off x="3276600" y="178569"/>
            <a:ext cx="5855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8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sz="54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#9Slide07 Koni" pitchFamily="2" charset="0"/>
              </a:rPr>
              <a:t>Yêu</a:t>
            </a:r>
            <a:r>
              <a:rPr lang="en-US" altLang="zh-CN" sz="5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#9Slide07 Koni" pitchFamily="2" charset="0"/>
              </a:rPr>
              <a:t> </a:t>
            </a:r>
            <a:r>
              <a:rPr lang="en-US" altLang="zh-CN" sz="54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#9Slide07 Koni" pitchFamily="2" charset="0"/>
              </a:rPr>
              <a:t>cầu</a:t>
            </a:r>
            <a:r>
              <a:rPr lang="en-US" altLang="zh-CN" sz="5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#9Slide07 Koni" pitchFamily="2" charset="0"/>
              </a:rPr>
              <a:t> </a:t>
            </a:r>
            <a:r>
              <a:rPr lang="en-US" altLang="zh-CN" sz="54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#9Slide07 Koni" pitchFamily="2" charset="0"/>
              </a:rPr>
              <a:t>cần</a:t>
            </a:r>
            <a:r>
              <a:rPr lang="en-US" altLang="zh-CN" sz="5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#9Slide07 Koni" pitchFamily="2" charset="0"/>
              </a:rPr>
              <a:t> </a:t>
            </a:r>
            <a:r>
              <a:rPr lang="en-US" altLang="zh-CN" sz="54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#9Slide07 Koni" pitchFamily="2" charset="0"/>
              </a:rPr>
              <a:t>đạt</a:t>
            </a:r>
            <a:endParaRPr lang="zh-CN" altLang="en-US" sz="5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#9Slide07 Koni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21B4053-6876-464E-962A-91491B84E9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662" y="2673714"/>
            <a:ext cx="4184285" cy="418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6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6" y="891251"/>
            <a:ext cx="11276651" cy="522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9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11" y="30967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1461">
            <a:off x="3257852" y="-369662"/>
            <a:ext cx="7303123" cy="3616592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DA046847-D2FC-4A73-A977-84C1A4F7E2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5131" y="-11220"/>
            <a:ext cx="3718559" cy="371960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433D944-E2C4-4357-98C5-F8CEBD657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05" y="6232715"/>
            <a:ext cx="1387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Dựa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trên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những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câu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trả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lời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,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các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thành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viên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đưa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ra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dự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đoán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,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đó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là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đồ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vật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nào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.</a:t>
            </a:r>
            <a:endParaRPr lang="zh-CN" altLang="en-US" sz="2800" dirty="0">
              <a:latin typeface="Cambria" panose="02040503050406030204" pitchFamily="18" charset="0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CAC6681-496A-4A95-A57D-51B582630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428" y="480116"/>
            <a:ext cx="71874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Chơi</a:t>
            </a:r>
            <a:r>
              <a:rPr lang="en-US" altLang="zh-CN" sz="6000" dirty="0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6000" dirty="0" err="1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trò</a:t>
            </a:r>
            <a:r>
              <a:rPr lang="en-US" altLang="zh-CN" sz="6000" dirty="0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6000" dirty="0" err="1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chơi</a:t>
            </a:r>
            <a:r>
              <a:rPr lang="en-US" altLang="zh-CN" sz="6000" dirty="0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000" dirty="0" err="1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Động</a:t>
            </a:r>
            <a:r>
              <a:rPr lang="en-US" altLang="zh-CN" sz="6000" dirty="0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6000" dirty="0" err="1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não</a:t>
            </a:r>
            <a:r>
              <a:rPr lang="en-US" altLang="zh-CN" sz="6000" dirty="0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, </a:t>
            </a:r>
            <a:r>
              <a:rPr lang="en-US" altLang="zh-CN" sz="6000" dirty="0" err="1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luyện</a:t>
            </a:r>
            <a:r>
              <a:rPr lang="en-US" altLang="zh-CN" sz="6000" dirty="0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6000" dirty="0" err="1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trí</a:t>
            </a:r>
            <a:endParaRPr lang="zh-CN" altLang="en-US" sz="6000" dirty="0">
              <a:latin typeface="#9Slide05 SVNVictoria" panose="02000503000000020003" pitchFamily="2" charset="0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992" b="79496" l="48462" r="96813">
                        <a14:foregroundMark x1="63077" y1="64261" x2="87912" y2="60596"/>
                      </a14:backgroundRemoval>
                    </a14:imgEffect>
                  </a14:imgLayer>
                </a14:imgProps>
              </a:ext>
            </a:extLst>
          </a:blip>
          <a:srcRect l="50723" t="58482" r="3544" b="20640"/>
          <a:stretch/>
        </p:blipFill>
        <p:spPr>
          <a:xfrm rot="746793">
            <a:off x="4039278" y="4892507"/>
            <a:ext cx="2241389" cy="9816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879" b="40779" l="1978" r="50879">
                        <a14:foregroundMark x1="7143" y1="31844" x2="11099" y2="27835"/>
                        <a14:foregroundMark x1="12857" y1="27606" x2="46813" y2="26460"/>
                      </a14:backgroundRemoval>
                    </a14:imgEffect>
                  </a14:imgLayer>
                </a14:imgProps>
              </a:ext>
            </a:extLst>
          </a:blip>
          <a:srcRect t="23482" r="47802" b="59815"/>
          <a:stretch/>
        </p:blipFill>
        <p:spPr>
          <a:xfrm>
            <a:off x="5946311" y="5083926"/>
            <a:ext cx="2408531" cy="9726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1077" l="49451" r="100000"/>
                    </a14:imgEffect>
                  </a14:imgLayer>
                </a14:imgProps>
              </a:ext>
            </a:extLst>
          </a:blip>
          <a:srcRect l="50974" b="76402"/>
          <a:stretch/>
        </p:blipFill>
        <p:spPr>
          <a:xfrm>
            <a:off x="8072403" y="4642705"/>
            <a:ext cx="2280884" cy="14138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2451" l="110" r="51758"/>
                    </a14:imgEffect>
                  </a14:imgLayer>
                </a14:imgProps>
              </a:ext>
            </a:extLst>
          </a:blip>
          <a:srcRect r="49263" b="77557"/>
          <a:stretch/>
        </p:blipFill>
        <p:spPr>
          <a:xfrm>
            <a:off x="10019648" y="4598628"/>
            <a:ext cx="2232155" cy="17400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952" b="78236" l="5165" r="50879"/>
                    </a14:imgEffect>
                  </a14:imgLayer>
                </a14:imgProps>
              </a:ext>
            </a:extLst>
          </a:blip>
          <a:srcRect t="51319" r="47391" b="21714"/>
          <a:stretch/>
        </p:blipFill>
        <p:spPr>
          <a:xfrm rot="20154379">
            <a:off x="1745626" y="4811880"/>
            <a:ext cx="2571517" cy="16228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992" b="100000" l="46484" r="96484">
                        <a14:foregroundMark x1="63077" y1="64261" x2="87912" y2="60596"/>
                        <a14:foregroundMark x1="66484" y1="84994" x2="92198" y2="94845"/>
                        <a14:backgroundMark x1="58681" y1="98053" x2="82857" y2="98855"/>
                        <a14:backgroundMark x1="84725" y1="99198" x2="94176" y2="99198"/>
                      </a14:backgroundRemoval>
                    </a14:imgEffect>
                  </a14:imgLayer>
                </a14:imgProps>
              </a:ext>
            </a:extLst>
          </a:blip>
          <a:srcRect l="53822" t="79360" r="-1463" b="-238"/>
          <a:stretch/>
        </p:blipFill>
        <p:spPr>
          <a:xfrm>
            <a:off x="135272" y="4897208"/>
            <a:ext cx="2143619" cy="1299647"/>
          </a:xfrm>
          <a:prstGeom prst="rect">
            <a:avLst/>
          </a:prstGeom>
        </p:spPr>
      </p:pic>
      <p:sp>
        <p:nvSpPr>
          <p:cNvPr id="27" name="矩形 9">
            <a:extLst>
              <a:ext uri="{FF2B5EF4-FFF2-40B4-BE49-F238E27FC236}">
                <a16:creationId xmlns:a16="http://schemas.microsoft.com/office/drawing/2014/main" id="{5CAC6681-496A-4A95-A57D-51B582630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51" y="5224198"/>
            <a:ext cx="1618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Ai?</a:t>
            </a:r>
            <a:endParaRPr lang="zh-CN" altLang="en-US" sz="4400" dirty="0">
              <a:latin typeface="#9Slide05 SVNVictoria" panose="02000503000000020003" pitchFamily="2" charset="0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9">
            <a:extLst>
              <a:ext uri="{FF2B5EF4-FFF2-40B4-BE49-F238E27FC236}">
                <a16:creationId xmlns:a16="http://schemas.microsoft.com/office/drawing/2014/main" id="{5CAC6681-496A-4A95-A57D-51B5826303CD}"/>
              </a:ext>
            </a:extLst>
          </p:cNvPr>
          <p:cNvSpPr>
            <a:spLocks noChangeArrowheads="1"/>
          </p:cNvSpPr>
          <p:nvPr/>
        </p:nvSpPr>
        <p:spPr bwMode="auto">
          <a:xfrm rot="21050481">
            <a:off x="2336241" y="5180669"/>
            <a:ext cx="1618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err="1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Cái</a:t>
            </a:r>
            <a:r>
              <a:rPr lang="en-US" altLang="zh-CN" sz="4400" dirty="0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400" dirty="0" err="1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gì</a:t>
            </a:r>
            <a:r>
              <a:rPr lang="en-US" altLang="zh-CN" sz="4400" dirty="0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?</a:t>
            </a:r>
            <a:endParaRPr lang="zh-CN" altLang="en-US" sz="4400" dirty="0">
              <a:latin typeface="#9Slide05 SVNVictoria" panose="02000503000000020003" pitchFamily="2" charset="0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9">
            <a:extLst>
              <a:ext uri="{FF2B5EF4-FFF2-40B4-BE49-F238E27FC236}">
                <a16:creationId xmlns:a16="http://schemas.microsoft.com/office/drawing/2014/main" id="{5CAC6681-496A-4A95-A57D-51B5826303CD}"/>
              </a:ext>
            </a:extLst>
          </p:cNvPr>
          <p:cNvSpPr>
            <a:spLocks noChangeArrowheads="1"/>
          </p:cNvSpPr>
          <p:nvPr/>
        </p:nvSpPr>
        <p:spPr bwMode="auto">
          <a:xfrm rot="341619">
            <a:off x="4421144" y="5104869"/>
            <a:ext cx="1618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Ở </a:t>
            </a:r>
            <a:r>
              <a:rPr lang="en-US" altLang="zh-CN" sz="4400" dirty="0" err="1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đâu</a:t>
            </a:r>
            <a:r>
              <a:rPr lang="en-US" altLang="zh-CN" sz="4400" dirty="0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?</a:t>
            </a:r>
            <a:endParaRPr lang="zh-CN" altLang="en-US" sz="4400" dirty="0">
              <a:latin typeface="#9Slide05 SVNVictoria" panose="02000503000000020003" pitchFamily="2" charset="0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9">
            <a:extLst>
              <a:ext uri="{FF2B5EF4-FFF2-40B4-BE49-F238E27FC236}">
                <a16:creationId xmlns:a16="http://schemas.microsoft.com/office/drawing/2014/main" id="{5CAC6681-496A-4A95-A57D-51B5826303CD}"/>
              </a:ext>
            </a:extLst>
          </p:cNvPr>
          <p:cNvSpPr>
            <a:spLocks noChangeArrowheads="1"/>
          </p:cNvSpPr>
          <p:nvPr/>
        </p:nvSpPr>
        <p:spPr bwMode="auto">
          <a:xfrm rot="21141939">
            <a:off x="8233273" y="5098623"/>
            <a:ext cx="191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Khi</a:t>
            </a:r>
            <a:r>
              <a:rPr lang="en-US" altLang="zh-CN" sz="4000" dirty="0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000" dirty="0" err="1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nào</a:t>
            </a:r>
            <a:r>
              <a:rPr lang="en-US" altLang="zh-CN" sz="4000" dirty="0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?</a:t>
            </a:r>
            <a:endParaRPr lang="zh-CN" altLang="en-US" sz="4000" dirty="0">
              <a:latin typeface="#9Slide05 SVNVictoria" panose="02000503000000020003" pitchFamily="2" charset="0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9">
            <a:extLst>
              <a:ext uri="{FF2B5EF4-FFF2-40B4-BE49-F238E27FC236}">
                <a16:creationId xmlns:a16="http://schemas.microsoft.com/office/drawing/2014/main" id="{5CAC6681-496A-4A95-A57D-51B5826303CD}"/>
              </a:ext>
            </a:extLst>
          </p:cNvPr>
          <p:cNvSpPr>
            <a:spLocks noChangeArrowheads="1"/>
          </p:cNvSpPr>
          <p:nvPr/>
        </p:nvSpPr>
        <p:spPr bwMode="auto">
          <a:xfrm rot="21141939">
            <a:off x="6455037" y="5332374"/>
            <a:ext cx="1618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Vì</a:t>
            </a:r>
            <a:r>
              <a:rPr lang="en-US" altLang="zh-CN" sz="4000" dirty="0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000" dirty="0" err="1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sao</a:t>
            </a:r>
            <a:r>
              <a:rPr lang="en-US" altLang="zh-CN" sz="4000" dirty="0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?</a:t>
            </a:r>
            <a:endParaRPr lang="zh-CN" altLang="en-US" sz="4000" dirty="0">
              <a:latin typeface="#9Slide05 SVNVictoria" panose="02000503000000020003" pitchFamily="2" charset="0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9">
            <a:extLst>
              <a:ext uri="{FF2B5EF4-FFF2-40B4-BE49-F238E27FC236}">
                <a16:creationId xmlns:a16="http://schemas.microsoft.com/office/drawing/2014/main" id="{5CAC6681-496A-4A95-A57D-51B5826303CD}"/>
              </a:ext>
            </a:extLst>
          </p:cNvPr>
          <p:cNvSpPr>
            <a:spLocks noChangeArrowheads="1"/>
          </p:cNvSpPr>
          <p:nvPr/>
        </p:nvSpPr>
        <p:spPr bwMode="auto">
          <a:xfrm rot="444047">
            <a:off x="9706760" y="5061991"/>
            <a:ext cx="3180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Như</a:t>
            </a:r>
            <a:endParaRPr lang="en-US" altLang="zh-CN" sz="3200" dirty="0">
              <a:latin typeface="#9Slide05 SVNVictoria" panose="02000503000000020003" pitchFamily="2" charset="0"/>
              <a:ea typeface="思源黑体 CN Bold" panose="020B0800000000000000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3200" dirty="0" err="1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thế</a:t>
            </a:r>
            <a:r>
              <a:rPr lang="en-US" altLang="zh-CN" sz="3200" dirty="0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nào</a:t>
            </a:r>
            <a:r>
              <a:rPr lang="en-US" altLang="zh-CN" sz="3200" dirty="0"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?</a:t>
            </a:r>
            <a:endParaRPr lang="zh-CN" altLang="en-US" sz="3200" dirty="0">
              <a:latin typeface="#9Slide05 SVNVictoria" panose="02000503000000020003" pitchFamily="2" charset="0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136A19B-E445-4993-B772-670F60D10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46" y="2656903"/>
            <a:ext cx="91513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Các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thành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viên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trong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nhóm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quan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sát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và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ghi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tên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một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đồ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vật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mình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nhìn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thấy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trong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lớp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học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vào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một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tấm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bìa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.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Các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tấm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bia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được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úp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xuống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để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tạo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sự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bí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mật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Mỗi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thành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viên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nhặt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một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tầm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bìa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và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sẵn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sàng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trả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lời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câu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hỏi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tìm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thông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tin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về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đồ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vật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của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các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thành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viên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.</a:t>
            </a:r>
            <a:endParaRPr lang="zh-CN" altLang="en-US" sz="2800" dirty="0">
              <a:latin typeface="Cambria" panose="02040503050406030204" pitchFamily="18" charset="0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75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27" grpId="0"/>
      <p:bldP spid="28" grpId="0"/>
      <p:bldP spid="29" grpId="0"/>
      <p:bldP spid="30" grpId="0"/>
      <p:bldP spid="31" grpId="0"/>
      <p:bldP spid="3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63" y="926614"/>
            <a:ext cx="10820445" cy="500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89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11" y="30967"/>
            <a:ext cx="12192000" cy="685799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433D944-E2C4-4357-98C5-F8CEBD657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0847" y="2142119"/>
            <a:ext cx="2627761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 err="1">
                <a:solidFill>
                  <a:schemeClr val="bg1"/>
                </a:solidFill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Tìm</a:t>
            </a:r>
            <a:r>
              <a:rPr lang="en-US" altLang="zh-CN" sz="2800" i="1" dirty="0">
                <a:solidFill>
                  <a:schemeClr val="bg1"/>
                </a:solidFill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2800" i="1" dirty="0">
                <a:solidFill>
                  <a:schemeClr val="bg1"/>
                </a:solidFill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về</a:t>
            </a:r>
            <a:r>
              <a:rPr lang="en-US" altLang="zh-CN" sz="2800" i="1" dirty="0">
                <a:solidFill>
                  <a:schemeClr val="bg1"/>
                </a:solidFill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i="1" dirty="0" err="1">
                <a:solidFill>
                  <a:schemeClr val="bg1"/>
                </a:solidFill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sơ</a:t>
            </a:r>
            <a:r>
              <a:rPr lang="en-US" altLang="zh-CN" sz="2800" i="1" dirty="0">
                <a:solidFill>
                  <a:schemeClr val="bg1"/>
                </a:solidFill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đồ</a:t>
            </a:r>
            <a:r>
              <a:rPr lang="en-US" altLang="zh-CN" sz="2800" i="1" dirty="0">
                <a:solidFill>
                  <a:schemeClr val="bg1"/>
                </a:solidFill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tư</a:t>
            </a:r>
            <a:r>
              <a:rPr lang="en-US" altLang="zh-CN" sz="2800" i="1" dirty="0">
                <a:solidFill>
                  <a:schemeClr val="bg1"/>
                </a:solidFill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duy</a:t>
            </a:r>
            <a:endParaRPr lang="zh-CN" altLang="en-US" sz="2800" i="1" dirty="0">
              <a:solidFill>
                <a:schemeClr val="bg1"/>
              </a:solidFill>
              <a:latin typeface="#9Slide05 SVNVictoria" panose="02000503000000020003" pitchFamily="2" charset="0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CAC6681-496A-4A95-A57D-51B582630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7360" y="218302"/>
            <a:ext cx="13642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err="1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Trình</a:t>
            </a:r>
            <a:r>
              <a:rPr lang="en-US" altLang="zh-CN" sz="4400" dirty="0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bày</a:t>
            </a:r>
            <a:r>
              <a:rPr lang="en-US" altLang="zh-CN" sz="4400" dirty="0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thông</a:t>
            </a:r>
            <a:r>
              <a:rPr lang="en-US" altLang="zh-CN" sz="4400" dirty="0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tin </a:t>
            </a:r>
            <a:r>
              <a:rPr lang="en-US" altLang="zh-CN" sz="4400" dirty="0" err="1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tìm</a:t>
            </a:r>
            <a:r>
              <a:rPr lang="en-US" altLang="zh-CN" sz="4400" dirty="0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hiểu</a:t>
            </a:r>
            <a:r>
              <a:rPr lang="en-US" altLang="zh-CN" sz="4400" dirty="0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được</a:t>
            </a:r>
            <a:r>
              <a:rPr lang="en-US" altLang="zh-CN" sz="4400" dirty="0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bằng</a:t>
            </a:r>
            <a:r>
              <a:rPr lang="en-US" altLang="zh-CN" sz="4400" dirty="0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sơ</a:t>
            </a:r>
            <a:r>
              <a:rPr lang="en-US" altLang="zh-CN" sz="4400" dirty="0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đồ</a:t>
            </a:r>
            <a:r>
              <a:rPr lang="en-US" altLang="zh-CN" sz="4400" dirty="0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tư</a:t>
            </a:r>
            <a:r>
              <a:rPr lang="en-US" altLang="zh-CN" sz="4400" dirty="0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duy</a:t>
            </a:r>
            <a:endParaRPr lang="zh-CN" altLang="en-US" sz="4400" dirty="0">
              <a:solidFill>
                <a:srgbClr val="C00000"/>
              </a:solidFill>
              <a:latin typeface="#9Slide05 SVNVictoria" panose="02000503000000020003" pitchFamily="2" charset="0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18" t="3049" r="3374"/>
          <a:stretch/>
        </p:blipFill>
        <p:spPr>
          <a:xfrm>
            <a:off x="751241" y="1175078"/>
            <a:ext cx="5908639" cy="288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298">
                        <a14:foregroundMark x1="50917" y1="3628" x2="50917" y2="8265"/>
                        <a14:foregroundMark x1="71755" y1="9611" x2="66863" y2="13500"/>
                        <a14:foregroundMark x1="79003" y1="24869" x2="72118" y2="25617"/>
                        <a14:foregroundMark x1="68494" y1="39678" x2="72299" y2="42820"/>
                        <a14:foregroundMark x1="59253" y1="18886" x2="48381" y2="60621"/>
                        <a14:foregroundMark x1="43126" y1="17240" x2="57622" y2="54637"/>
                        <a14:foregroundMark x1="28630" y1="9761" x2="36240" y2="14547"/>
                        <a14:foregroundMark x1="21744" y1="24869" x2="28267" y2="26215"/>
                        <a14:foregroundMark x1="34066" y1="40127" x2="27905" y2="43269"/>
                        <a14:foregroundMark x1="38233" y1="19933" x2="43126" y2="386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0150" y="932702"/>
            <a:ext cx="2289216" cy="3061180"/>
          </a:xfrm>
          <a:prstGeom prst="rect">
            <a:avLst/>
          </a:prstGeom>
        </p:spPr>
      </p:pic>
      <p:sp>
        <p:nvSpPr>
          <p:cNvPr id="26" name="矩形 11">
            <a:extLst>
              <a:ext uri="{FF2B5EF4-FFF2-40B4-BE49-F238E27FC236}">
                <a16:creationId xmlns:a16="http://schemas.microsoft.com/office/drawing/2014/main" id="{7433D944-E2C4-4357-98C5-F8CEBD657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79" y="4352733"/>
            <a:ext cx="11301819" cy="224676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+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Tên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đồ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vật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ở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giữa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,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có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các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đường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nhánh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chính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,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nhánh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phụ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tỏa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ra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,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thể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hiện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sự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phân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loại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.</a:t>
            </a:r>
          </a:p>
          <a:p>
            <a:pPr algn="just"/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+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Xác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định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các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nhánh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chính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dựa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trên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câu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hỏi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,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tuy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nhiên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,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sau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khi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liệt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kê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các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nhánh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có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thể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đưa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ra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,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cần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thảo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luận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để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lựa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chọn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nhánh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–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không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nhất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thiết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phảu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sử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dụng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tất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cả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các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nhánh</a:t>
            </a:r>
            <a:r>
              <a:rPr lang="en-US" altLang="zh-CN" sz="2800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.</a:t>
            </a:r>
            <a:endParaRPr lang="zh-CN" altLang="en-US" sz="2800" i="1" dirty="0">
              <a:latin typeface="Cambria" panose="02040503050406030204" pitchFamily="18" charset="0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60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1628" y="-2678118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2606" flipH="1">
            <a:off x="8567507" y="465652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4A680F9-7D12-4EEC-A3ED-4EA2EAFB1B1A}"/>
              </a:ext>
            </a:extLst>
          </p:cNvPr>
          <p:cNvSpPr>
            <a:spLocks noChangeArrowheads="1"/>
          </p:cNvSpPr>
          <p:nvPr/>
        </p:nvSpPr>
        <p:spPr bwMode="auto">
          <a:xfrm rot="21036782">
            <a:off x="1613499" y="1813972"/>
            <a:ext cx="9130719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b="1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Sơ</a:t>
            </a:r>
            <a:r>
              <a:rPr lang="en-US" altLang="zh-CN" sz="3600" b="1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đồ</a:t>
            </a:r>
            <a:r>
              <a:rPr lang="en-US" altLang="zh-CN" sz="3600" b="1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tư</a:t>
            </a:r>
            <a:r>
              <a:rPr lang="en-US" altLang="zh-CN" sz="3600" b="1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duy</a:t>
            </a:r>
            <a:r>
              <a:rPr lang="en-US" altLang="zh-CN" sz="3600" b="1" i="1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giúp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chúng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ta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hệ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thống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thông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tin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về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một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sự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vật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,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hiện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tượng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,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cho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ta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nhìn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rõ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hơn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về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mối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quan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hệ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giữa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bộ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phận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,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nội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dung.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Hỏi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,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tự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hỏi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để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tìm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kiếm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thông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tin;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ghi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lại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,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phân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loại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hệ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thống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thông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tin –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đó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là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những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thao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tác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ban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đầu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của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tư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duy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khoa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học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.</a:t>
            </a:r>
            <a:endParaRPr lang="zh-CN" altLang="en-US" sz="3600" dirty="0">
              <a:latin typeface="Cambria" panose="02040503050406030204" pitchFamily="18" charset="0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AAF8889-48F8-4A9B-8952-1AD8124D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052" y="522314"/>
            <a:ext cx="4538339" cy="92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chemeClr val="accent2">
                    <a:lumMod val="75000"/>
                  </a:schemeClr>
                </a:solidFill>
                <a:latin typeface="#9Slide05 SVNVictoria" panose="02000503000000020003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KẾT LUẬN</a:t>
            </a:r>
            <a:endParaRPr lang="zh-CN" altLang="en-US" sz="4400" b="1" dirty="0">
              <a:solidFill>
                <a:schemeClr val="accent2">
                  <a:lumMod val="75000"/>
                </a:schemeClr>
              </a:solidFill>
              <a:latin typeface="#9Slide05 SVNVictoria" panose="02000503000000020003" pitchFamily="2" charset="0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59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444"/>
            <a:ext cx="10058400" cy="46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37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7DDC1BE9-1D91-4928-9FAB-DF0F55600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2686">
            <a:off x="1503139" y="-4351185"/>
            <a:ext cx="8454210" cy="1505711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9A6EA19-EE30-4C81-8DE4-91886273A1B5}"/>
              </a:ext>
            </a:extLst>
          </p:cNvPr>
          <p:cNvSpPr>
            <a:spLocks noChangeArrowheads="1"/>
          </p:cNvSpPr>
          <p:nvPr/>
        </p:nvSpPr>
        <p:spPr bwMode="auto">
          <a:xfrm rot="21281228">
            <a:off x="-161924" y="570742"/>
            <a:ext cx="10023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Koni" pitchFamily="2" charset="0"/>
                <a:ea typeface="思源黑体 CN Bold" panose="020B0800000000000000" pitchFamily="34" charset="-122"/>
                <a:sym typeface="Arial" panose="020B0604020202020204" pitchFamily="34" charset="0"/>
              </a:rPr>
              <a:t>CAM KẾT HÀNH ĐỘNG</a:t>
            </a:r>
            <a:endParaRPr lang="zh-CN" altLang="en-US" sz="6600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latin typeface="#9Slide07 Koni" pitchFamily="2" charset="0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F04DC8F-E599-4966-9848-17C039DEA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718" y="2281366"/>
            <a:ext cx="5322411" cy="532241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986CCBA-C6A4-44BC-9C20-15D096EB04E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79027" y="1950585"/>
            <a:ext cx="957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4800" dirty="0" err="1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Lựa</a:t>
            </a:r>
            <a:r>
              <a:rPr lang="en-US" altLang="zh-CN" sz="4800" dirty="0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chọn</a:t>
            </a:r>
            <a:r>
              <a:rPr lang="en-US" altLang="zh-CN" sz="4800" dirty="0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một</a:t>
            </a:r>
            <a:r>
              <a:rPr lang="en-US" altLang="zh-CN" sz="4800" dirty="0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sự</a:t>
            </a:r>
            <a:r>
              <a:rPr lang="en-US" altLang="zh-CN" sz="4800" dirty="0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vật</a:t>
            </a:r>
            <a:r>
              <a:rPr lang="en-US" altLang="zh-CN" sz="4800" dirty="0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, </a:t>
            </a:r>
            <a:r>
              <a:rPr lang="en-US" altLang="zh-CN" sz="4800" dirty="0" err="1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hiện</a:t>
            </a:r>
            <a:r>
              <a:rPr lang="en-US" altLang="zh-CN" sz="4800" dirty="0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tượng</a:t>
            </a:r>
            <a:r>
              <a:rPr lang="en-US" altLang="zh-CN" sz="4800" dirty="0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mà</a:t>
            </a:r>
            <a:r>
              <a:rPr lang="en-US" altLang="zh-CN" sz="4800" dirty="0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em</a:t>
            </a:r>
            <a:r>
              <a:rPr lang="en-US" altLang="zh-CN" sz="4800" dirty="0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quan</a:t>
            </a:r>
            <a:r>
              <a:rPr lang="en-US" altLang="zh-CN" sz="4800" dirty="0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tâm</a:t>
            </a:r>
            <a:r>
              <a:rPr lang="en-US" altLang="zh-CN" sz="4800" dirty="0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để</a:t>
            </a:r>
            <a:r>
              <a:rPr lang="en-US" altLang="zh-CN" sz="4800" dirty="0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vẽ</a:t>
            </a:r>
            <a:r>
              <a:rPr lang="en-US" altLang="zh-CN" sz="4800" dirty="0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sơ</a:t>
            </a:r>
            <a:r>
              <a:rPr lang="en-US" altLang="zh-CN" sz="4800" dirty="0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đồ</a:t>
            </a:r>
            <a:r>
              <a:rPr lang="en-US" altLang="zh-CN" sz="4800" dirty="0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tư</a:t>
            </a:r>
            <a:r>
              <a:rPr lang="en-US" altLang="zh-CN" sz="4800" dirty="0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latin typeface="#9Slide05 SVNVictoria" panose="02000503000000020003" pitchFamily="2" charset="0"/>
                <a:ea typeface="Cambria" panose="02040503050406030204" pitchFamily="18" charset="0"/>
                <a:sym typeface="Arial" panose="020B0604020202020204" pitchFamily="34" charset="0"/>
              </a:rPr>
              <a:t>duy</a:t>
            </a:r>
            <a:endParaRPr lang="zh-CN" altLang="en-US" sz="4800" dirty="0">
              <a:latin typeface="#9Slide05 SVNVictoria" panose="02000503000000020003" pitchFamily="2" charset="0"/>
              <a:sym typeface="Arial" panose="020B0604020202020204" pitchFamily="34" charset="0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A1C48E4F-9D34-409E-BDF1-840298252BB4}"/>
              </a:ext>
            </a:extLst>
          </p:cNvPr>
          <p:cNvSpPr/>
          <p:nvPr/>
        </p:nvSpPr>
        <p:spPr>
          <a:xfrm>
            <a:off x="4849693" y="3812362"/>
            <a:ext cx="6629399" cy="2199537"/>
          </a:xfrm>
          <a:prstGeom prst="roundRect">
            <a:avLst>
              <a:gd name="adj" fmla="val 19024"/>
            </a:avLst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Các</a:t>
            </a:r>
            <a:r>
              <a:rPr lang="en-US" altLang="zh-CN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bước</a:t>
            </a:r>
            <a:r>
              <a:rPr lang="en-US" altLang="zh-CN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thực</a:t>
            </a:r>
            <a:r>
              <a:rPr lang="en-US" altLang="zh-CN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hiện</a:t>
            </a:r>
            <a:r>
              <a:rPr lang="en-US" altLang="zh-CN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:</a:t>
            </a:r>
          </a:p>
          <a:p>
            <a:pPr algn="ctr"/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Động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não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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Phân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loại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thông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 tin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theo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câu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hỏi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 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Trình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bày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thông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 tin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theo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Wingdings" panose="05000000000000000000" pitchFamily="2" charset="2"/>
              </a:rPr>
              <a:t>nhánh</a:t>
            </a:r>
            <a:endParaRPr lang="en-US" altLang="zh-CN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字魂105号-简雅黑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E342591B-8629-4FBC-AB79-2D6B6CEFC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113" y="-134919"/>
            <a:ext cx="3082887" cy="227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34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0819"/>
  <p:tag name="KSO_WM_UNIT_TYPE" val="l_h_f"/>
  <p:tag name="KSO_WM_UNIT_INDEX" val="1_1_1"/>
  <p:tag name="KSO_WM_UNIT_ID" val="diagram20160819_2*l_h_f*1_1_1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TEXT_FILL_FORE_SCHEMECOLOR_INDEX" val="3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388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#9Slide05 SVNVictoria</vt:lpstr>
      <vt:lpstr>#9Slide07 HoneyCream</vt:lpstr>
      <vt:lpstr>#9Slide07 Koni</vt:lpstr>
      <vt:lpstr>Arial</vt:lpstr>
      <vt:lpstr>Cambria</vt:lpstr>
      <vt:lpstr>SVN-Newton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criss LI</dc:creator>
  <cp:lastModifiedBy>THUY</cp:lastModifiedBy>
  <cp:revision>137</cp:revision>
  <dcterms:created xsi:type="dcterms:W3CDTF">2020-12-18T11:03:25Z</dcterms:created>
  <dcterms:modified xsi:type="dcterms:W3CDTF">2025-10-01T09:15:47Z</dcterms:modified>
</cp:coreProperties>
</file>