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8" r:id="rId2"/>
  </p:sldMasterIdLst>
  <p:notesMasterIdLst>
    <p:notesMasterId r:id="rId20"/>
  </p:notesMasterIdLst>
  <p:sldIdLst>
    <p:sldId id="256" r:id="rId3"/>
    <p:sldId id="398" r:id="rId4"/>
    <p:sldId id="486" r:id="rId5"/>
    <p:sldId id="462" r:id="rId6"/>
    <p:sldId id="488" r:id="rId7"/>
    <p:sldId id="489" r:id="rId8"/>
    <p:sldId id="487" r:id="rId9"/>
    <p:sldId id="490" r:id="rId10"/>
    <p:sldId id="493" r:id="rId11"/>
    <p:sldId id="492" r:id="rId12"/>
    <p:sldId id="491" r:id="rId13"/>
    <p:sldId id="509" r:id="rId14"/>
    <p:sldId id="412" r:id="rId15"/>
    <p:sldId id="510" r:id="rId16"/>
    <p:sldId id="507" r:id="rId17"/>
    <p:sldId id="508" r:id="rId18"/>
    <p:sldId id="345" r:id="rId1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Changa One" panose="020B0604020202020204" charset="0"/>
      <p:regular r:id="rId25"/>
      <p:italic r:id="rId26"/>
    </p:embeddedFont>
    <p:embeddedFont>
      <p:font typeface="Barrio" panose="020B0604020202020204" charset="0"/>
      <p:regular r:id="rId27"/>
    </p:embeddedFon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Catamaran" panose="020B0604020202020204" charset="0"/>
      <p:regular r:id="rId32"/>
      <p:bold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Bebas Neue" panose="020B0604020202020204" charset="0"/>
      <p:regular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6C2C"/>
    <a:srgbClr val="FFFC00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89136" autoAdjust="0"/>
  </p:normalViewPr>
  <p:slideViewPr>
    <p:cSldViewPr snapToGrid="0">
      <p:cViewPr varScale="1">
        <p:scale>
          <a:sx n="81" d="100"/>
          <a:sy n="81" d="100"/>
        </p:scale>
        <p:origin x="432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gs" Target="tags/tag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8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9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03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41959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911669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922006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370772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9/23/2025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2191081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986144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792613"/>
      </p:ext>
    </p:extLst>
  </p:cSld>
  <p:clrMapOvr>
    <a:masterClrMapping/>
  </p:clrMapOvr>
  <p:transition spd="slow">
    <p:wheel spokes="1"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6" r:id="rId3"/>
    <p:sldLayoutId id="2147483678" r:id="rId4"/>
    <p:sldLayoutId id="2147483683" r:id="rId5"/>
    <p:sldLayoutId id="2147483684" r:id="rId6"/>
    <p:sldLayoutId id="214748368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1210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transition spd="slow">
    <p:wheel spokes="1"/>
    <p:sndAc>
      <p:stSnd>
        <p:snd r:embed="rId9" name="chimes.wav"/>
      </p:stSnd>
    </p:sndAc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gif"/><Relationship Id="rId18" Type="http://schemas.openxmlformats.org/officeDocument/2006/relationships/image" Target="../media/image10.gif"/><Relationship Id="rId26" Type="http://schemas.microsoft.com/office/2007/relationships/hdphoto" Target="../media/hdphoto7.wdp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2.png"/><Relationship Id="rId7" Type="http://schemas.openxmlformats.org/officeDocument/2006/relationships/image" Target="../media/image2.png"/><Relationship Id="rId12" Type="http://schemas.openxmlformats.org/officeDocument/2006/relationships/image" Target="../media/image5.gif"/><Relationship Id="rId17" Type="http://schemas.openxmlformats.org/officeDocument/2006/relationships/image" Target="../media/image9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11" Type="http://schemas.microsoft.com/office/2007/relationships/hdphoto" Target="../media/hdphoto2.wdp"/><Relationship Id="rId24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23" Type="http://schemas.openxmlformats.org/officeDocument/2006/relationships/image" Target="../media/image13.png"/><Relationship Id="rId28" Type="http://schemas.openxmlformats.org/officeDocument/2006/relationships/audio" Target="../media/audio1.wav"/><Relationship Id="rId10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gif"/><Relationship Id="rId14" Type="http://schemas.openxmlformats.org/officeDocument/2006/relationships/image" Target="../media/image7.png"/><Relationship Id="rId22" Type="http://schemas.microsoft.com/office/2007/relationships/hdphoto" Target="../media/hdphoto5.wdp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6.gif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gif"/><Relationship Id="rId7" Type="http://schemas.openxmlformats.org/officeDocument/2006/relationships/image" Target="../media/image7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77.svg"/><Relationship Id="rId4" Type="http://schemas.openxmlformats.org/officeDocument/2006/relationships/image" Target="../media/image36.png"/><Relationship Id="rId9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6.gif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9.jpe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6.gif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6.gif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wav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image" Target="../media/image16.gif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C050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5264797" y="2387613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0DAD65-29A2-1C37-703B-7B9107AB58AF}"/>
              </a:ext>
            </a:extLst>
          </p:cNvPr>
          <p:cNvGrpSpPr/>
          <p:nvPr/>
        </p:nvGrpSpPr>
        <p:grpSpPr>
          <a:xfrm>
            <a:off x="2439507" y="2493176"/>
            <a:ext cx="3871800" cy="498000"/>
            <a:chOff x="3162252" y="1734156"/>
            <a:chExt cx="3871800" cy="498000"/>
          </a:xfrm>
        </p:grpSpPr>
        <p:sp>
          <p:nvSpPr>
            <p:cNvPr id="64" name="Google Shape;3283;p36"/>
            <p:cNvSpPr/>
            <p:nvPr/>
          </p:nvSpPr>
          <p:spPr>
            <a:xfrm>
              <a:off x="3162252" y="1734156"/>
              <a:ext cx="3871800" cy="498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285;p36"/>
            <p:cNvSpPr txBox="1">
              <a:spLocks/>
            </p:cNvSpPr>
            <p:nvPr/>
          </p:nvSpPr>
          <p:spPr>
            <a:xfrm>
              <a:off x="3269586" y="1801907"/>
              <a:ext cx="3530100" cy="350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Lesson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3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– Task </a:t>
              </a:r>
              <a:r>
                <a:rPr lang="vi-VN" sz="2000" kern="1200">
                  <a:solidFill>
                    <a:srgbClr val="0070C0"/>
                  </a:solidFill>
                  <a:latin typeface="Comic Sans MS" panose="030F0702030302020204" pitchFamily="66" charset="0"/>
                </a:rPr>
                <a:t>4, 5, 6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C050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Google Shape;3284;p36"/>
          <p:cNvSpPr txBox="1">
            <a:spLocks/>
          </p:cNvSpPr>
          <p:nvPr/>
        </p:nvSpPr>
        <p:spPr>
          <a:xfrm>
            <a:off x="401589" y="209032"/>
            <a:ext cx="8336111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Changa One"/>
                <a:sym typeface="Changa One"/>
              </a:rPr>
              <a:t>Unit 1: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Changa One"/>
                <a:sym typeface="Changa One"/>
              </a:rPr>
              <a:t>MY FAMILY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EFD2"/>
              </a:buClr>
              <a:buSzPts val="3600"/>
              <a:buFont typeface="Changa One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Changa One"/>
                <a:sym typeface="Changa One"/>
              </a:rPr>
              <a:t>AND FRIENDS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91" y="736765"/>
            <a:ext cx="28003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40943" y="188919"/>
            <a:ext cx="5450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3. His friend / cheerful / friendly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51417" y="1329566"/>
            <a:ext cx="2707573" cy="1111287"/>
            <a:chOff x="6049028" y="1463036"/>
            <a:chExt cx="2707573" cy="1111287"/>
          </a:xfrm>
        </p:grpSpPr>
        <p:sp>
          <p:nvSpPr>
            <p:cNvPr id="10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91904" y="1638805"/>
              <a:ext cx="21996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He’s cheerful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friendly.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626" y="1329566"/>
            <a:ext cx="3130036" cy="1041646"/>
            <a:chOff x="35626" y="1329566"/>
            <a:chExt cx="3130036" cy="1041646"/>
          </a:xfrm>
        </p:grpSpPr>
        <p:sp>
          <p:nvSpPr>
            <p:cNvPr id="13" name="Speech Bubble: Oval 5">
              <a:extLst>
                <a:ext uri="{FF2B5EF4-FFF2-40B4-BE49-F238E27FC236}">
                  <a16:creationId xmlns:a16="http://schemas.microsoft.com/office/drawing/2014/main" id="{144658DD-44B7-1E0A-F2B1-244B4B3524EB}"/>
                </a:ext>
              </a:extLst>
            </p:cNvPr>
            <p:cNvSpPr/>
            <p:nvPr/>
          </p:nvSpPr>
          <p:spPr>
            <a:xfrm>
              <a:off x="35626" y="1329566"/>
              <a:ext cx="3130036" cy="1014327"/>
            </a:xfrm>
            <a:prstGeom prst="wedgeEllipseCallout">
              <a:avLst>
                <a:gd name="adj1" fmla="val 19343"/>
                <a:gd name="adj2" fmla="val 78122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1392" y="1540215"/>
              <a:ext cx="281038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his friend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like?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302876D-8DD5-C6B9-5D7F-D27D2EE683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2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77" y="806084"/>
            <a:ext cx="2751673" cy="206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40943" y="188919"/>
            <a:ext cx="5450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4. Her mother / </a:t>
            </a:r>
            <a:r>
              <a:rPr lang="en-US" sz="2400" dirty="0" err="1">
                <a:latin typeface="Comic Sans MS" pitchFamily="66" charset="0"/>
              </a:rPr>
              <a:t>ple</a:t>
            </a:r>
            <a:r>
              <a:rPr lang="en-US" sz="2400" dirty="0">
                <a:latin typeface="Comic Sans MS" pitchFamily="66" charset="0"/>
              </a:rPr>
              <a:t>αsαnt / kind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51417" y="1329566"/>
            <a:ext cx="2707573" cy="1111287"/>
            <a:chOff x="6049028" y="1463036"/>
            <a:chExt cx="2707573" cy="1111287"/>
          </a:xfrm>
        </p:grpSpPr>
        <p:sp>
          <p:nvSpPr>
            <p:cNvPr id="11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1792" y="1638805"/>
              <a:ext cx="23198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pleasant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kind.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626" y="1329566"/>
            <a:ext cx="3130036" cy="1041646"/>
            <a:chOff x="35626" y="1329566"/>
            <a:chExt cx="3130036" cy="1041646"/>
          </a:xfrm>
        </p:grpSpPr>
        <p:sp>
          <p:nvSpPr>
            <p:cNvPr id="14" name="Speech Bubble: Oval 5">
              <a:extLst>
                <a:ext uri="{FF2B5EF4-FFF2-40B4-BE49-F238E27FC236}">
                  <a16:creationId xmlns:a16="http://schemas.microsoft.com/office/drawing/2014/main" id="{144658DD-44B7-1E0A-F2B1-244B4B3524EB}"/>
                </a:ext>
              </a:extLst>
            </p:cNvPr>
            <p:cNvSpPr/>
            <p:nvPr/>
          </p:nvSpPr>
          <p:spPr>
            <a:xfrm>
              <a:off x="35626" y="1329566"/>
              <a:ext cx="3130036" cy="1014327"/>
            </a:xfrm>
            <a:prstGeom prst="wedgeEllipseCallout">
              <a:avLst>
                <a:gd name="adj1" fmla="val 19343"/>
                <a:gd name="adj2" fmla="val 78122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3193" y="1540215"/>
              <a:ext cx="302679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her mother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like?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04AB53-5E3A-6DC5-3439-A479296858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5184788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3211032" y="1212112"/>
            <a:ext cx="44550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7CE"/>
              </a:buClr>
              <a:buSzPts val="3600"/>
              <a:buFont typeface="Barrio"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Barrio"/>
                <a:sym typeface="Barrio"/>
              </a:rPr>
              <a:t>Production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Barrio"/>
              <a:sym typeface="Barrio"/>
            </a:endParaRP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077E311E-87E9-C084-EA71-6A2F6939CE8F}"/>
              </a:ext>
            </a:extLst>
          </p:cNvPr>
          <p:cNvSpPr/>
          <p:nvPr/>
        </p:nvSpPr>
        <p:spPr>
          <a:xfrm>
            <a:off x="2230804" y="2336455"/>
            <a:ext cx="5789721" cy="37776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Task 6: Draw. Ask and answer</a:t>
            </a:r>
            <a:r>
              <a:rPr kumimoji="0" lang="vi-VN" sz="2800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03394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43" y="122754"/>
            <a:ext cx="6368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ts val="3000"/>
            </a:pP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 Dr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w. 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sk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 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nd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 </a:t>
            </a:r>
            <a:r>
              <a:rPr lang="el-GR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α</a:t>
            </a:r>
            <a:r>
              <a:rPr lang="en-US" sz="3000" b="1" dirty="0" err="1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nswer</a:t>
            </a: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360839-BCCF-BA1E-0203-20A9A22ED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Instagram/Snapchat Gifs — Em The Creative">
            <a:extLst>
              <a:ext uri="{FF2B5EF4-FFF2-40B4-BE49-F238E27FC236}">
                <a16:creationId xmlns:a16="http://schemas.microsoft.com/office/drawing/2014/main" id="{7D8F6E5A-CA6C-D339-9244-4BA49393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77" y="0"/>
            <a:ext cx="923571" cy="92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7850975E-9065-D822-33FF-D587C07B4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84703" y="1434541"/>
            <a:ext cx="1548606" cy="3495894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3186C558-3094-BDEE-AD2C-1C1ECEBBD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12052" y="1167333"/>
            <a:ext cx="2092487" cy="376310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97BD31D-34D8-7C90-7413-D0EEDD458B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984"/>
          <a:stretch/>
        </p:blipFill>
        <p:spPr>
          <a:xfrm>
            <a:off x="4859373" y="2818633"/>
            <a:ext cx="981073" cy="98890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DFEAB90-757A-6F28-9FE2-A5587FE8AAC9}"/>
              </a:ext>
            </a:extLst>
          </p:cNvPr>
          <p:cNvGrpSpPr/>
          <p:nvPr/>
        </p:nvGrpSpPr>
        <p:grpSpPr>
          <a:xfrm>
            <a:off x="5432987" y="563426"/>
            <a:ext cx="3833498" cy="1111286"/>
            <a:chOff x="5401910" y="1366078"/>
            <a:chExt cx="3833498" cy="1111286"/>
          </a:xfrm>
        </p:grpSpPr>
        <p:sp>
          <p:nvSpPr>
            <p:cNvPr id="45" name="Speech Bubble: Oval 6">
              <a:extLst>
                <a:ext uri="{FF2B5EF4-FFF2-40B4-BE49-F238E27FC236}">
                  <a16:creationId xmlns:a16="http://schemas.microsoft.com/office/drawing/2014/main" id="{79D55939-6CF6-A63F-C36F-F13233BC3A3D}"/>
                </a:ext>
              </a:extLst>
            </p:cNvPr>
            <p:cNvSpPr/>
            <p:nvPr/>
          </p:nvSpPr>
          <p:spPr>
            <a:xfrm flipH="1">
              <a:off x="5401910" y="1366078"/>
              <a:ext cx="3833498" cy="1111286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DAA9DD-0BB5-1259-BFFD-3131D5C660E1}"/>
                </a:ext>
              </a:extLst>
            </p:cNvPr>
            <p:cNvSpPr txBox="1"/>
            <p:nvPr/>
          </p:nvSpPr>
          <p:spPr>
            <a:xfrm>
              <a:off x="5762730" y="1661383"/>
              <a:ext cx="3457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</a:t>
              </a:r>
              <a:r>
                <a:rPr lang="en-US" sz="2400">
                  <a:solidFill>
                    <a:schemeClr val="bg1"/>
                  </a:solidFill>
                  <a:latin typeface="Comic Sans MS" panose="030F0702030302020204" pitchFamily="66" charset="0"/>
                </a:rPr>
                <a:t>my grandmother.</a:t>
              </a:r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29612B8-0ECD-6A24-7A62-91074D9DF7CC}"/>
              </a:ext>
            </a:extLst>
          </p:cNvPr>
          <p:cNvGrpSpPr/>
          <p:nvPr/>
        </p:nvGrpSpPr>
        <p:grpSpPr>
          <a:xfrm>
            <a:off x="508658" y="799506"/>
            <a:ext cx="2417017" cy="875205"/>
            <a:chOff x="748644" y="1468688"/>
            <a:chExt cx="2417017" cy="875205"/>
          </a:xfrm>
        </p:grpSpPr>
        <p:sp>
          <p:nvSpPr>
            <p:cNvPr id="48" name="Speech Bubble: Oval 5">
              <a:extLst>
                <a:ext uri="{FF2B5EF4-FFF2-40B4-BE49-F238E27FC236}">
                  <a16:creationId xmlns:a16="http://schemas.microsoft.com/office/drawing/2014/main" id="{78C70588-1E36-DD79-ED90-45644E0A9D4A}"/>
                </a:ext>
              </a:extLst>
            </p:cNvPr>
            <p:cNvSpPr/>
            <p:nvPr/>
          </p:nvSpPr>
          <p:spPr>
            <a:xfrm>
              <a:off x="748644" y="1468688"/>
              <a:ext cx="2417017" cy="875205"/>
            </a:xfrm>
            <a:prstGeom prst="wedgeEllipseCallout">
              <a:avLst>
                <a:gd name="adj1" fmla="val 40360"/>
                <a:gd name="adj2" fmla="val 57484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26E1FC-0085-EF91-F304-5115B93A6E28}"/>
                </a:ext>
              </a:extLst>
            </p:cNvPr>
            <p:cNvSpPr/>
            <p:nvPr/>
          </p:nvSpPr>
          <p:spPr>
            <a:xfrm>
              <a:off x="941008" y="1627057"/>
              <a:ext cx="19207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Who is she?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8E4E2C-5BDE-0AC2-ACFB-9AC11A6DC58D}"/>
              </a:ext>
            </a:extLst>
          </p:cNvPr>
          <p:cNvGrpSpPr/>
          <p:nvPr/>
        </p:nvGrpSpPr>
        <p:grpSpPr>
          <a:xfrm>
            <a:off x="6287767" y="2913146"/>
            <a:ext cx="2707573" cy="1111287"/>
            <a:chOff x="6049028" y="1463036"/>
            <a:chExt cx="2707573" cy="1111287"/>
          </a:xfrm>
        </p:grpSpPr>
        <p:sp>
          <p:nvSpPr>
            <p:cNvPr id="51" name="Speech Bubble: Oval 6">
              <a:extLst>
                <a:ext uri="{FF2B5EF4-FFF2-40B4-BE49-F238E27FC236}">
                  <a16:creationId xmlns:a16="http://schemas.microsoft.com/office/drawing/2014/main" id="{2CFA1AE9-A156-ACE8-097B-B9620298781C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44536"/>
                <a:gd name="adj2" fmla="val -6909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AE89D3E-F93F-B68D-7D35-4B151F9D0951}"/>
                </a:ext>
              </a:extLst>
            </p:cNvPr>
            <p:cNvSpPr txBox="1"/>
            <p:nvPr/>
          </p:nvSpPr>
          <p:spPr>
            <a:xfrm>
              <a:off x="6711704" y="1638805"/>
              <a:ext cx="15600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old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kind.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6361097-F4FA-FA7C-DC9D-2C556A12E5D7}"/>
              </a:ext>
            </a:extLst>
          </p:cNvPr>
          <p:cNvGrpSpPr/>
          <p:nvPr/>
        </p:nvGrpSpPr>
        <p:grpSpPr>
          <a:xfrm>
            <a:off x="144646" y="2990948"/>
            <a:ext cx="3038821" cy="1005569"/>
            <a:chOff x="35626" y="1328936"/>
            <a:chExt cx="3130036" cy="1042277"/>
          </a:xfrm>
        </p:grpSpPr>
        <p:sp>
          <p:nvSpPr>
            <p:cNvPr id="54" name="Speech Bubble: Oval 5">
              <a:extLst>
                <a:ext uri="{FF2B5EF4-FFF2-40B4-BE49-F238E27FC236}">
                  <a16:creationId xmlns:a16="http://schemas.microsoft.com/office/drawing/2014/main" id="{F438D573-C6A5-9700-3578-BBFA7D97C038}"/>
                </a:ext>
              </a:extLst>
            </p:cNvPr>
            <p:cNvSpPr/>
            <p:nvPr/>
          </p:nvSpPr>
          <p:spPr>
            <a:xfrm>
              <a:off x="35626" y="1329567"/>
              <a:ext cx="3130036" cy="1041646"/>
            </a:xfrm>
            <a:prstGeom prst="wedgeEllipseCallout">
              <a:avLst>
                <a:gd name="adj1" fmla="val 42065"/>
                <a:gd name="adj2" fmla="val -7657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D408103-74D5-AB6E-0DC3-1B41BF7FE3CB}"/>
                </a:ext>
              </a:extLst>
            </p:cNvPr>
            <p:cNvSpPr/>
            <p:nvPr/>
          </p:nvSpPr>
          <p:spPr>
            <a:xfrm>
              <a:off x="183503" y="1328936"/>
              <a:ext cx="29669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your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grandmother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4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5184788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3211032" y="1212112"/>
            <a:ext cx="44550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97CE"/>
              </a:buClr>
              <a:buSzPts val="3600"/>
              <a:buFont typeface="Barrio"/>
              <a:buNone/>
              <a:tabLst/>
              <a:defRPr/>
            </a:pPr>
            <a:r>
              <a:rPr lang="vi-VN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Barrio"/>
              <a:sym typeface="Barrio"/>
            </a:endParaRP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18766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6A1FE5-99C8-A93C-02DD-C5293B46F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91719F-B570-0DE5-FF3B-F00392C8B3AE}"/>
              </a:ext>
            </a:extLst>
          </p:cNvPr>
          <p:cNvSpPr/>
          <p:nvPr/>
        </p:nvSpPr>
        <p:spPr>
          <a:xfrm>
            <a:off x="1" y="16543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 and match.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BE99B0-8754-F14C-F1F7-15FE745F5E1F}"/>
              </a:ext>
            </a:extLst>
          </p:cNvPr>
          <p:cNvSpPr/>
          <p:nvPr/>
        </p:nvSpPr>
        <p:spPr>
          <a:xfrm>
            <a:off x="36095" y="890335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1. Who is this?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198434-4AB8-2F55-BF2B-29F2F74A2581}"/>
              </a:ext>
            </a:extLst>
          </p:cNvPr>
          <p:cNvSpPr/>
          <p:nvPr/>
        </p:nvSpPr>
        <p:spPr>
          <a:xfrm>
            <a:off x="36096" y="1733307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 How old is he?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AC79A4-2F1B-5B30-5988-411AE5FEE3E9}"/>
              </a:ext>
            </a:extLst>
          </p:cNvPr>
          <p:cNvSpPr/>
          <p:nvPr/>
        </p:nvSpPr>
        <p:spPr>
          <a:xfrm>
            <a:off x="36096" y="2576279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What is your aunt like?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2784C2-385B-CAFC-D220-978C01B52D61}"/>
              </a:ext>
            </a:extLst>
          </p:cNvPr>
          <p:cNvSpPr/>
          <p:nvPr/>
        </p:nvSpPr>
        <p:spPr>
          <a:xfrm>
            <a:off x="36095" y="3419251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4. What is your brother like?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E98266-7275-7D7A-F043-DF7D4DA50258}"/>
              </a:ext>
            </a:extLst>
          </p:cNvPr>
          <p:cNvSpPr/>
          <p:nvPr/>
        </p:nvSpPr>
        <p:spPr>
          <a:xfrm>
            <a:off x="36095" y="4262224"/>
            <a:ext cx="4572001" cy="584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5. What are your cousins like?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528587-9BAB-5A6A-F632-D637E1BF2F5A}"/>
              </a:ext>
            </a:extLst>
          </p:cNvPr>
          <p:cNvSpPr/>
          <p:nvPr/>
        </p:nvSpPr>
        <p:spPr>
          <a:xfrm>
            <a:off x="5630779" y="890335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a. He’s nine years old.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29C103-F8AA-DAE4-01A9-106A7CB8898D}"/>
              </a:ext>
            </a:extLst>
          </p:cNvPr>
          <p:cNvSpPr/>
          <p:nvPr/>
        </p:nvSpPr>
        <p:spPr>
          <a:xfrm>
            <a:off x="5630780" y="1733307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b. They are friendly.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32C528-90F6-F444-B1E7-02FF76ED4724}"/>
              </a:ext>
            </a:extLst>
          </p:cNvPr>
          <p:cNvSpPr/>
          <p:nvPr/>
        </p:nvSpPr>
        <p:spPr>
          <a:xfrm>
            <a:off x="5630780" y="2576279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c. She’s my sister.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D69D857-53FF-1FD4-9422-88DDB7D8BBC5}"/>
              </a:ext>
            </a:extLst>
          </p:cNvPr>
          <p:cNvSpPr/>
          <p:nvPr/>
        </p:nvSpPr>
        <p:spPr>
          <a:xfrm>
            <a:off x="5630779" y="3419251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d. He’s cheerful.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BCE079-7C56-B651-B294-4D1810549030}"/>
              </a:ext>
            </a:extLst>
          </p:cNvPr>
          <p:cNvSpPr/>
          <p:nvPr/>
        </p:nvSpPr>
        <p:spPr>
          <a:xfrm>
            <a:off x="5630779" y="4262224"/>
            <a:ext cx="3320714" cy="58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e. She’s pleasant.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F97A4A-2CAC-AAB3-EBDD-C04E2869F1C2}"/>
              </a:ext>
            </a:extLst>
          </p:cNvPr>
          <p:cNvCxnSpPr>
            <a:stCxn id="7" idx="3"/>
            <a:endCxn id="17" idx="1"/>
          </p:cNvCxnSpPr>
          <p:nvPr/>
        </p:nvCxnSpPr>
        <p:spPr>
          <a:xfrm>
            <a:off x="4608096" y="1182723"/>
            <a:ext cx="1022684" cy="16859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C513406-644E-AD7D-7D44-1ECD9D6C56D0}"/>
              </a:ext>
            </a:extLst>
          </p:cNvPr>
          <p:cNvCxnSpPr>
            <a:cxnSpLocks/>
            <a:stCxn id="8" idx="3"/>
            <a:endCxn id="15" idx="1"/>
          </p:cNvCxnSpPr>
          <p:nvPr/>
        </p:nvCxnSpPr>
        <p:spPr>
          <a:xfrm flipV="1">
            <a:off x="4608097" y="1182723"/>
            <a:ext cx="1022682" cy="8429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43B3AE-88CE-57ED-64B2-E6EE0D3170D8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608095" y="2883272"/>
            <a:ext cx="1022684" cy="16713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353D450-90E2-4CF8-829D-746E4F834186}"/>
              </a:ext>
            </a:extLst>
          </p:cNvPr>
          <p:cNvCxnSpPr>
            <a:cxnSpLocks/>
            <a:stCxn id="13" idx="3"/>
            <a:endCxn id="18" idx="1"/>
          </p:cNvCxnSpPr>
          <p:nvPr/>
        </p:nvCxnSpPr>
        <p:spPr>
          <a:xfrm>
            <a:off x="4608096" y="3711639"/>
            <a:ext cx="102268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82EDAC5-BB6F-60AB-D32F-2623CEEC2CC4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4608096" y="2025695"/>
            <a:ext cx="1022684" cy="2528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0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62988"/>
            <a:ext cx="8991401" cy="119406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44833" y="2845047"/>
              <a:ext cx="1997476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Structure </a:t>
              </a:r>
              <a:endParaRPr lang="x-none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2" y="539224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x-none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25081" y="1446291"/>
            <a:ext cx="4104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3</a:t>
            </a:r>
            <a:r>
              <a:rPr lang="x-none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 – PERIOD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2- TASK 4,5,6</a:t>
            </a:r>
            <a:endParaRPr lang="x-none" sz="1800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spc="300" dirty="0">
                <a:solidFill>
                  <a:srgbClr val="E20000"/>
                </a:solidFill>
                <a:latin typeface="Changa One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76908" y="2610658"/>
            <a:ext cx="9378284" cy="2052179"/>
            <a:chOff x="231845" y="2583444"/>
            <a:chExt cx="9006800" cy="205217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7"/>
              <a:ext cx="8781795" cy="708759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231845" y="2583444"/>
              <a:ext cx="37720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Review v</a:t>
              </a:r>
              <a:r>
                <a:rPr lang="x-none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ocabulary</a:t>
              </a:r>
              <a:endParaRPr lang="x-none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0" y="2988966"/>
              <a:ext cx="1766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cheerful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4127653" y="3007048"/>
              <a:ext cx="1539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friendly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5667224" y="2996689"/>
              <a:ext cx="2341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hard-working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7699073" y="2979913"/>
              <a:ext cx="1539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pleasant</a:t>
              </a:r>
              <a:endParaRPr lang="x-none" sz="24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77663" y="3681516"/>
              <a:ext cx="51750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What is your father like?</a:t>
              </a:r>
            </a:p>
            <a:p>
              <a:r>
                <a:rPr lang="en-US" sz="2800" b="1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My </a:t>
              </a: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fα</a:t>
              </a:r>
              <a:r>
                <a:rPr lang="en-US" sz="2800" b="1" dirty="0" err="1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ther</a:t>
              </a: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 is kind α</a:t>
              </a:r>
              <a:r>
                <a:rPr lang="en-US" sz="2800" b="1" dirty="0" err="1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nd</a:t>
              </a:r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 cool.</a:t>
              </a:r>
              <a:endParaRPr lang="x-none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5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9124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4864725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2507274" y="863648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1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483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5184788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3211032" y="1212112"/>
            <a:ext cx="44550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2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B67E0AF1-7FCB-670E-B01D-F97107185876}"/>
              </a:ext>
            </a:extLst>
          </p:cNvPr>
          <p:cNvSpPr/>
          <p:nvPr/>
        </p:nvSpPr>
        <p:spPr>
          <a:xfrm>
            <a:off x="2230804" y="2336455"/>
            <a:ext cx="5789721" cy="37776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Task 4: </a:t>
            </a:r>
            <a:r>
              <a:rPr kumimoji="0" lang="vi-VN" sz="2800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Listen and repeat.</a:t>
            </a:r>
            <a:endParaRPr kumimoji="0" lang="en-US" sz="2800" b="0" i="0" u="none" strike="noStrike" kern="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97511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71" t="15662" r="38691" b="14074"/>
          <a:stretch/>
        </p:blipFill>
        <p:spPr>
          <a:xfrm>
            <a:off x="6321919" y="1881593"/>
            <a:ext cx="1880437" cy="367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t="19065" r="38431" b="17301"/>
          <a:stretch/>
        </p:blipFill>
        <p:spPr>
          <a:xfrm>
            <a:off x="441153" y="1727917"/>
            <a:ext cx="2751211" cy="360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525FD-DA81-A008-0FAA-3E112A0CC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0080" y="900457"/>
            <a:ext cx="3062748" cy="2154608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44658DD-44B7-1E0A-F2B1-244B4B3524EB}"/>
              </a:ext>
            </a:extLst>
          </p:cNvPr>
          <p:cNvSpPr/>
          <p:nvPr/>
        </p:nvSpPr>
        <p:spPr>
          <a:xfrm>
            <a:off x="-49068" y="360947"/>
            <a:ext cx="3141340" cy="1366970"/>
          </a:xfrm>
          <a:prstGeom prst="wedgeEllipseCallout">
            <a:avLst>
              <a:gd name="adj1" fmla="val 14302"/>
              <a:gd name="adj2" fmla="val 66432"/>
            </a:avLst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What is your sister like?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6BC71A5-6D0C-6633-CCB4-5219AD09BBB5}"/>
              </a:ext>
            </a:extLst>
          </p:cNvPr>
          <p:cNvSpPr/>
          <p:nvPr/>
        </p:nvSpPr>
        <p:spPr>
          <a:xfrm flipH="1">
            <a:off x="5666251" y="611025"/>
            <a:ext cx="3502655" cy="1270568"/>
          </a:xfrm>
          <a:prstGeom prst="wedgeEllipseCallout">
            <a:avLst>
              <a:gd name="adj1" fmla="val 23504"/>
              <a:gd name="adj2" fmla="val 65851"/>
            </a:avLst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schemeClr val="bg1"/>
                </a:solidFill>
                <a:latin typeface="Comic Sans MS" panose="030F0702030302020204" pitchFamily="66" charset="0"/>
              </a:rPr>
              <a:t>She’s hard-working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54722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halk Board School Education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35" y="320635"/>
            <a:ext cx="6406737" cy="482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58;p24"/>
          <p:cNvSpPr txBox="1">
            <a:spLocks/>
          </p:cNvSpPr>
          <p:nvPr/>
        </p:nvSpPr>
        <p:spPr>
          <a:xfrm>
            <a:off x="3087584" y="476939"/>
            <a:ext cx="33488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Structure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3" name="Google Shape;158;p24"/>
          <p:cNvSpPr txBox="1">
            <a:spLocks/>
          </p:cNvSpPr>
          <p:nvPr/>
        </p:nvSpPr>
        <p:spPr>
          <a:xfrm>
            <a:off x="2059170" y="1406059"/>
            <a:ext cx="5605153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is ………………like?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-200112" y="1727917"/>
            <a:ext cx="2751211" cy="3609504"/>
          </a:xfrm>
          <a:prstGeom prst="rect">
            <a:avLst/>
          </a:prstGeom>
        </p:spPr>
      </p:pic>
      <p:pic>
        <p:nvPicPr>
          <p:cNvPr id="15" name="Picture 1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71" t="15662" r="38691" b="14074"/>
          <a:stretch/>
        </p:blipFill>
        <p:spPr>
          <a:xfrm>
            <a:off x="7185174" y="1822217"/>
            <a:ext cx="1880437" cy="3672381"/>
          </a:xfrm>
          <a:prstGeom prst="rect">
            <a:avLst/>
          </a:prstGeom>
        </p:spPr>
      </p:pic>
      <p:sp>
        <p:nvSpPr>
          <p:cNvPr id="16" name="Google Shape;158;p24"/>
          <p:cNvSpPr txBox="1">
            <a:spLocks/>
          </p:cNvSpPr>
          <p:nvPr/>
        </p:nvSpPr>
        <p:spPr>
          <a:xfrm>
            <a:off x="2059170" y="2355151"/>
            <a:ext cx="5605153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- She’s/ He’s ………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E4637-658E-F70E-A523-06B0C3F17B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1" y="4197"/>
            <a:ext cx="46195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Listen and 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r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epeat.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C525FD-DA81-A008-0FAA-3E112A0CC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88" y="727345"/>
            <a:ext cx="2989409" cy="210301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8" y="2937704"/>
            <a:ext cx="2951597" cy="20514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790175" y="974275"/>
            <a:ext cx="5282575" cy="14131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1.  </a:t>
            </a:r>
            <a:r>
              <a:rPr lang="en-US" sz="2400" dirty="0" err="1">
                <a:latin typeface="Comic Sans MS" pitchFamily="66" charset="0"/>
              </a:rPr>
              <a:t>Wh</a:t>
            </a:r>
            <a:r>
              <a:rPr lang="en-US" sz="2400" dirty="0">
                <a:latin typeface="Comic Sans MS" pitchFamily="66" charset="0"/>
              </a:rPr>
              <a:t>αt is your sister like?</a:t>
            </a:r>
            <a:br>
              <a:rPr lang="en-US" sz="2400" dirty="0">
                <a:latin typeface="Comic Sans MS" pitchFamily="66" charset="0"/>
              </a:rPr>
            </a:br>
            <a:r>
              <a:rPr lang="en-US" sz="2400" dirty="0">
                <a:latin typeface="Comic Sans MS" pitchFamily="66" charset="0"/>
              </a:rPr>
              <a:t>- She's hα</a:t>
            </a:r>
            <a:r>
              <a:rPr lang="en-US" sz="2400" dirty="0" err="1">
                <a:latin typeface="Comic Sans MS" pitchFamily="66" charset="0"/>
              </a:rPr>
              <a:t>rd</a:t>
            </a:r>
            <a:r>
              <a:rPr lang="en-US" sz="2400" dirty="0">
                <a:latin typeface="Comic Sans MS" pitchFamily="66" charset="0"/>
              </a:rPr>
              <a:t>-working α</a:t>
            </a:r>
            <a:r>
              <a:rPr lang="en-US" sz="2400" dirty="0" err="1">
                <a:latin typeface="Comic Sans MS" pitchFamily="66" charset="0"/>
              </a:rPr>
              <a:t>nd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ple</a:t>
            </a:r>
            <a:r>
              <a:rPr lang="en-US" sz="2400" dirty="0">
                <a:latin typeface="Comic Sans MS" pitchFamily="66" charset="0"/>
              </a:rPr>
              <a:t>αsαnt.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790175" y="3311735"/>
            <a:ext cx="5282575" cy="141316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2. </a:t>
            </a:r>
            <a:r>
              <a:rPr lang="en-US" sz="2400" dirty="0" err="1">
                <a:latin typeface="Comic Sans MS" pitchFamily="66" charset="0"/>
              </a:rPr>
              <a:t>Wh</a:t>
            </a:r>
            <a:r>
              <a:rPr lang="en-US" sz="2400" dirty="0">
                <a:latin typeface="Comic Sans MS" pitchFamily="66" charset="0"/>
              </a:rPr>
              <a:t>αt is his twin brother like?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omic Sans MS" pitchFamily="66" charset="0"/>
              </a:rPr>
              <a:t>- He's clever α</a:t>
            </a:r>
            <a:r>
              <a:rPr lang="en-US" sz="2400" dirty="0" err="1">
                <a:latin typeface="Comic Sans MS" pitchFamily="66" charset="0"/>
              </a:rPr>
              <a:t>nd</a:t>
            </a:r>
            <a:r>
              <a:rPr lang="en-US" sz="2400" dirty="0">
                <a:latin typeface="Comic Sans MS" pitchFamily="66" charset="0"/>
              </a:rPr>
              <a:t> friendly.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6" name="1.1.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19" y="1458680"/>
            <a:ext cx="444354" cy="444354"/>
          </a:xfrm>
          <a:prstGeom prst="rect">
            <a:avLst/>
          </a:prstGeom>
        </p:spPr>
      </p:pic>
      <p:pic>
        <p:nvPicPr>
          <p:cNvPr id="17" name="2.1.1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90" y="3324868"/>
            <a:ext cx="487111" cy="4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5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87612" y="1061222"/>
            <a:ext cx="5184788" cy="91195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0008" y="58057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3211032" y="1212112"/>
            <a:ext cx="4455042" cy="76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4034876" y="293547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4" y="4166371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357155" y="93986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510761" y="1049457"/>
            <a:ext cx="780722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3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357154" y="2973651"/>
            <a:ext cx="1331079" cy="144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-472787" y="424129"/>
            <a:ext cx="2658427" cy="3552544"/>
            <a:chOff x="-650963" y="671756"/>
            <a:chExt cx="3854868" cy="5151390"/>
          </a:xfrm>
        </p:grpSpPr>
        <p:pic>
          <p:nvPicPr>
            <p:cNvPr id="218" name="Picture 2" descr="Children Playing Park Stock Vector Image by ©yusufdemirci #31843029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49672" l="54188" r="80250">
                          <a14:foregroundMark x1="75438" y1="16214" x2="72563" y2="24086"/>
                          <a14:foregroundMark x1="64500" y1="1125" x2="61813" y2="13121"/>
                          <a14:foregroundMark x1="59062" y1="30928" x2="58562" y2="36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1" t="4173" r="16686" b="49548"/>
            <a:stretch/>
          </p:blipFill>
          <p:spPr bwMode="auto">
            <a:xfrm flipH="1">
              <a:off x="64295" y="3386653"/>
              <a:ext cx="1852630" cy="1900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2" descr="Cartoon Tree Download, PNG, 576x995px, Tree, Area, Branch, Cartoon, Grass  Download Fre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0000" r="90000">
                          <a14:backgroundMark x1="72927" y1="32864" x2="72927" y2="32864"/>
                        </a14:backgroundRemoval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/>
            <a:stretch/>
          </p:blipFill>
          <p:spPr bwMode="auto">
            <a:xfrm flipH="1">
              <a:off x="-650963" y="671756"/>
              <a:ext cx="3854868" cy="5151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0" name="图片 25" descr="8fd71eaf8677ef70d2293deb973682b3">
            <a:extLst>
              <a:ext uri="{FF2B5EF4-FFF2-40B4-BE49-F238E27FC236}">
                <a16:creationId xmlns:a16="http://schemas.microsoft.com/office/drawing/2014/main" id="{EF691A65-3B6C-46DB-97C7-276902726F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19533">
            <a:off x="-67449" y="3020169"/>
            <a:ext cx="1453475" cy="1328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836" b="67573" l="28375" r="44375">
                        <a14:foregroundMark x1="39063" y1="66167" x2="39563" y2="66917"/>
                        <a14:foregroundMark x1="30688" y1="38051" x2="32625" y2="40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3560" r="54928" b="31775"/>
          <a:stretch/>
        </p:blipFill>
        <p:spPr bwMode="auto">
          <a:xfrm flipH="1">
            <a:off x="1339898" y="2457641"/>
            <a:ext cx="733759" cy="13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62" descr="128,293 Cartoon Pencil Stock Photos and Images - 123R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33" b="100000" l="5842" r="97595">
                        <a14:foregroundMark x1="14089" y1="33778" x2="32646" y2="44000"/>
                        <a14:foregroundMark x1="69416" y1="36444" x2="61168" y2="43778"/>
                        <a14:foregroundMark x1="19931" y1="45333" x2="27148" y2="43333"/>
                        <a14:foregroundMark x1="59794" y1="39111" x2="62199" y2="41778"/>
                        <a14:foregroundMark x1="28866" y1="22000" x2="39519" y2="2155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3126" y="3745229"/>
            <a:ext cx="686937" cy="10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ộp chú thích: Mũi tên Xuống 2">
            <a:extLst>
              <a:ext uri="{FF2B5EF4-FFF2-40B4-BE49-F238E27FC236}">
                <a16:creationId xmlns:a16="http://schemas.microsoft.com/office/drawing/2014/main" id="{6D549E17-8A8F-7E3C-04A6-2A9B9D4D22BB}"/>
              </a:ext>
            </a:extLst>
          </p:cNvPr>
          <p:cNvSpPr/>
          <p:nvPr/>
        </p:nvSpPr>
        <p:spPr>
          <a:xfrm>
            <a:off x="2230804" y="2336455"/>
            <a:ext cx="5789721" cy="377761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Task 5: Look. Ask and answer</a:t>
            </a:r>
            <a:r>
              <a:rPr kumimoji="0" lang="vi-VN" sz="2800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48768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23751" y="27947"/>
            <a:ext cx="59257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Look. 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Ask and answer. </a:t>
            </a:r>
            <a:endParaRPr lang="en-US" sz="32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28" y="1412691"/>
            <a:ext cx="2800349" cy="181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01932" y="683288"/>
            <a:ext cx="572683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1. Your cousin / hα</a:t>
            </a:r>
            <a:r>
              <a:rPr lang="en-US" sz="2400" dirty="0" err="1">
                <a:latin typeface="Comic Sans MS" pitchFamily="66" charset="0"/>
              </a:rPr>
              <a:t>rd</a:t>
            </a:r>
            <a:r>
              <a:rPr lang="en-US" sz="2400" dirty="0">
                <a:latin typeface="Comic Sans MS" pitchFamily="66" charset="0"/>
              </a:rPr>
              <a:t>-working / clever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sp>
        <p:nvSpPr>
          <p:cNvPr id="15" name="Speech Bubble: Oval 5">
            <a:extLst>
              <a:ext uri="{FF2B5EF4-FFF2-40B4-BE49-F238E27FC236}">
                <a16:creationId xmlns:a16="http://schemas.microsoft.com/office/drawing/2014/main" id="{144658DD-44B7-1E0A-F2B1-244B4B3524EB}"/>
              </a:ext>
            </a:extLst>
          </p:cNvPr>
          <p:cNvSpPr/>
          <p:nvPr/>
        </p:nvSpPr>
        <p:spPr>
          <a:xfrm>
            <a:off x="35626" y="1282534"/>
            <a:ext cx="2897576" cy="1061360"/>
          </a:xfrm>
          <a:prstGeom prst="wedgeEllipseCallout">
            <a:avLst>
              <a:gd name="adj1" fmla="val 19343"/>
              <a:gd name="adj2" fmla="val 78122"/>
            </a:avLst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What is your cousin like?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883081" y="1329566"/>
            <a:ext cx="3222017" cy="1111287"/>
            <a:chOff x="5780692" y="1463036"/>
            <a:chExt cx="3222017" cy="1111287"/>
          </a:xfrm>
        </p:grpSpPr>
        <p:sp>
          <p:nvSpPr>
            <p:cNvPr id="16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5780692" y="1463036"/>
              <a:ext cx="3217271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0727" y="1638805"/>
              <a:ext cx="30219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She’s hard-working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clever.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3AD779-A3E3-9734-54A0-AB0536C19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90" y="848757"/>
            <a:ext cx="3075192" cy="2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40943" y="188919"/>
            <a:ext cx="54507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2.  Her brother / short / cute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99D7C13-8D05-5F02-2337-299DD1DE1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5476093" y="2329316"/>
            <a:ext cx="1591631" cy="310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D6B4BF-12CB-5FD2-E4B0-ABA8D6685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86" t="19065" r="38431" b="17301"/>
          <a:stretch/>
        </p:blipFill>
        <p:spPr>
          <a:xfrm>
            <a:off x="896113" y="2412441"/>
            <a:ext cx="2185533" cy="28673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51417" y="1329566"/>
            <a:ext cx="2707573" cy="1111287"/>
            <a:chOff x="6049028" y="1463036"/>
            <a:chExt cx="2707573" cy="1111287"/>
          </a:xfrm>
        </p:grpSpPr>
        <p:sp>
          <p:nvSpPr>
            <p:cNvPr id="12" name="Speech Bubble: Oval 6">
              <a:extLst>
                <a:ext uri="{FF2B5EF4-FFF2-40B4-BE49-F238E27FC236}">
                  <a16:creationId xmlns:a16="http://schemas.microsoft.com/office/drawing/2014/main" id="{36BC71A5-6D0C-6633-CCB4-5219AD09BBB5}"/>
                </a:ext>
              </a:extLst>
            </p:cNvPr>
            <p:cNvSpPr/>
            <p:nvPr/>
          </p:nvSpPr>
          <p:spPr>
            <a:xfrm flipH="1">
              <a:off x="6049028" y="1463036"/>
              <a:ext cx="2707573" cy="1111287"/>
            </a:xfrm>
            <a:prstGeom prst="wedgeEllipseCallout">
              <a:avLst>
                <a:gd name="adj1" fmla="val 34946"/>
                <a:gd name="adj2" fmla="val 69057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3117" y="1638805"/>
              <a:ext cx="17572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He’s short 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and cute.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626" y="1329566"/>
            <a:ext cx="3130036" cy="1041646"/>
            <a:chOff x="35626" y="1329566"/>
            <a:chExt cx="3130036" cy="1041646"/>
          </a:xfrm>
        </p:grpSpPr>
        <p:sp>
          <p:nvSpPr>
            <p:cNvPr id="10" name="Speech Bubble: Oval 5">
              <a:extLst>
                <a:ext uri="{FF2B5EF4-FFF2-40B4-BE49-F238E27FC236}">
                  <a16:creationId xmlns:a16="http://schemas.microsoft.com/office/drawing/2014/main" id="{144658DD-44B7-1E0A-F2B1-244B4B3524EB}"/>
                </a:ext>
              </a:extLst>
            </p:cNvPr>
            <p:cNvSpPr/>
            <p:nvPr/>
          </p:nvSpPr>
          <p:spPr>
            <a:xfrm>
              <a:off x="35626" y="1329566"/>
              <a:ext cx="3130036" cy="1014327"/>
            </a:xfrm>
            <a:prstGeom prst="wedgeEllipseCallout">
              <a:avLst>
                <a:gd name="adj1" fmla="val 19343"/>
                <a:gd name="adj2" fmla="val 78122"/>
              </a:avLst>
            </a:prstGeom>
            <a:solidFill>
              <a:schemeClr val="tx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501" y="1540215"/>
              <a:ext cx="311816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What is her brother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like?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D02C1EA-6A63-963B-7A32-C82A63B71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5119</TotalTime>
  <Words>331</Words>
  <Application>Microsoft Office PowerPoint</Application>
  <PresentationFormat>On-screen Show (16:9)</PresentationFormat>
  <Paragraphs>77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Comic Sans MS</vt:lpstr>
      <vt:lpstr>黑体</vt:lpstr>
      <vt:lpstr>Life Savers ExtraBold</vt:lpstr>
      <vt:lpstr>Quicksand SemiBold</vt:lpstr>
      <vt:lpstr>Changa One</vt:lpstr>
      <vt:lpstr>Quicksand</vt:lpstr>
      <vt:lpstr>Arial</vt:lpstr>
      <vt:lpstr>Barrio</vt:lpstr>
      <vt:lpstr>Montserrat</vt:lpstr>
      <vt:lpstr>Life Savers</vt:lpstr>
      <vt:lpstr>Catamaran</vt:lpstr>
      <vt:lpstr>Roboto</vt:lpstr>
      <vt:lpstr>Bebas Neue</vt:lpstr>
      <vt:lpstr>Russo One</vt:lpstr>
      <vt:lpstr>It's Springtime! MK Plan by Slidesgo</vt:lpstr>
      <vt:lpstr>Science Subject for Elementary - 3rd Grade: Physical, Life, and Earth by Slidesgo</vt:lpstr>
      <vt:lpstr>PowerPoint Presentation</vt:lpstr>
      <vt:lpstr>1</vt:lpstr>
      <vt:lpstr>2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158</cp:revision>
  <dcterms:modified xsi:type="dcterms:W3CDTF">2025-09-23T13:19:18Z</dcterms:modified>
</cp:coreProperties>
</file>