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4"/>
  </p:notesMasterIdLst>
  <p:sldIdLst>
    <p:sldId id="291" r:id="rId2"/>
    <p:sldId id="292" r:id="rId3"/>
    <p:sldId id="318" r:id="rId4"/>
    <p:sldId id="294" r:id="rId5"/>
    <p:sldId id="319" r:id="rId6"/>
    <p:sldId id="320" r:id="rId7"/>
    <p:sldId id="314" r:id="rId8"/>
    <p:sldId id="296" r:id="rId9"/>
    <p:sldId id="323" r:id="rId10"/>
    <p:sldId id="324" r:id="rId11"/>
    <p:sldId id="325" r:id="rId12"/>
    <p:sldId id="31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FF"/>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849" autoAdjust="0"/>
  </p:normalViewPr>
  <p:slideViewPr>
    <p:cSldViewPr>
      <p:cViewPr varScale="1">
        <p:scale>
          <a:sx n="72" d="100"/>
          <a:sy n="72" d="100"/>
        </p:scale>
        <p:origin x="136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10/9/2025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10/9/2025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1" y="-148625"/>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647012" y="2202564"/>
            <a:ext cx="76006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err="1">
                <a:solidFill>
                  <a:srgbClr val="0000FF"/>
                </a:solidFill>
              </a:rPr>
              <a:t>Bài</a:t>
            </a:r>
            <a:r>
              <a:rPr lang="en-US" altLang="en-US" sz="2800" b="1">
                <a:solidFill>
                  <a:srgbClr val="0000FF"/>
                </a:solidFill>
              </a:rPr>
              <a:t> 5: BẢO VỆ SỨC KHỎE KHI DÙNG MÁY TÍNH</a:t>
            </a:r>
            <a:endParaRPr lang="en-US" altLang="en-US" sz="2800" b="1" dirty="0">
              <a:solidFill>
                <a:srgbClr val="0000FF"/>
              </a:solidFill>
            </a:endParaRPr>
          </a:p>
        </p:txBody>
      </p:sp>
      <p:sp>
        <p:nvSpPr>
          <p:cNvPr id="36869" name="TextBox 2"/>
          <p:cNvSpPr txBox="1">
            <a:spLocks noChangeArrowheads="1"/>
          </p:cNvSpPr>
          <p:nvPr/>
        </p:nvSpPr>
        <p:spPr bwMode="auto">
          <a:xfrm>
            <a:off x="3352800" y="2438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TextBox 3"/>
          <p:cNvSpPr txBox="1">
            <a:spLocks noChangeArrowheads="1"/>
          </p:cNvSpPr>
          <p:nvPr/>
        </p:nvSpPr>
        <p:spPr bwMode="auto">
          <a:xfrm>
            <a:off x="3352800" y="29003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TextBox 2"/>
          <p:cNvSpPr txBox="1"/>
          <p:nvPr/>
        </p:nvSpPr>
        <p:spPr>
          <a:xfrm>
            <a:off x="559664" y="979118"/>
            <a:ext cx="8157737" cy="1077218"/>
          </a:xfrm>
          <a:prstGeom prst="rect">
            <a:avLst/>
          </a:prstGeom>
          <a:noFill/>
        </p:spPr>
        <p:txBody>
          <a:bodyPr wrap="square" rtlCol="0">
            <a:spAutoFit/>
          </a:bodyPr>
          <a:lstStyle/>
          <a:p>
            <a:r>
              <a:rPr lang="en-US" sz="3200" b="1">
                <a:solidFill>
                  <a:srgbClr val="FF0000"/>
                </a:solidFill>
                <a:latin typeface="HP001 4 hàng" panose="020B0603050302020204" pitchFamily="34" charset="0"/>
              </a:rPr>
              <a:t>Thứ năm ngày 9 tháng 10 năm 2025</a:t>
            </a:r>
          </a:p>
          <a:p>
            <a:pPr algn="ctr"/>
            <a:r>
              <a:rPr lang="en-US" sz="3200" b="1">
                <a:solidFill>
                  <a:srgbClr val="FF0000"/>
                </a:solidFill>
                <a:latin typeface="HP001 4 hàng" panose="020B0603050302020204" pitchFamily="34" charset="0"/>
              </a:rPr>
              <a:t>Tin học</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457200" y="3824288"/>
            <a:ext cx="3505200" cy="2604462"/>
          </a:xfrm>
          <a:prstGeom prst="rect">
            <a:avLst/>
          </a:prstGeom>
        </p:spPr>
      </p:pic>
    </p:spTree>
    <p:extLst>
      <p:ext uri="{BB962C8B-B14F-4D97-AF65-F5344CB8AC3E}">
        <p14:creationId xmlns:p14="http://schemas.microsoft.com/office/powerpoint/2010/main" val="3734996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gtEl>
                                        <p:attrNameLst>
                                          <p:attrName>style.visibility</p:attrName>
                                        </p:attrNameLst>
                                      </p:cBhvr>
                                      <p:to>
                                        <p:strVal val="visible"/>
                                      </p:to>
                                    </p:set>
                                    <p:anim calcmode="discrete" valueType="clr">
                                      <p:cBhvr override="childStyle">
                                        <p:cTn id="7"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6"/>
                                        </p:tgtEl>
                                        <p:attrNameLst>
                                          <p:attrName>fillcolor</p:attrName>
                                        </p:attrNameLst>
                                      </p:cBhvr>
                                      <p:tavLst>
                                        <p:tav tm="0">
                                          <p:val>
                                            <p:clrVal>
                                              <a:schemeClr val="accent2"/>
                                            </p:clrVal>
                                          </p:val>
                                        </p:tav>
                                        <p:tav tm="50000">
                                          <p:val>
                                            <p:clrVal>
                                              <a:schemeClr val="hlink"/>
                                            </p:clrVal>
                                          </p:val>
                                        </p:tav>
                                      </p:tavLst>
                                    </p:anim>
                                    <p:set>
                                      <p:cBhvr>
                                        <p:cTn id="9" dur="80"/>
                                        <p:tgtEl>
                                          <p:spTgt spid="696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533400"/>
            <a:ext cx="8458200" cy="5867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4876800" y="1143000"/>
            <a:ext cx="1371600" cy="1600200"/>
          </a:xfrm>
          <a:prstGeom prst="rect">
            <a:avLst/>
          </a:prstGeom>
          <a:noFill/>
        </p:spPr>
        <p:txBody>
          <a:bodyPr wrap="square" rtlCol="0">
            <a:spAutoFit/>
          </a:bodyPr>
          <a:lstStyle/>
          <a:p>
            <a:endParaRPr lang="en-US"/>
          </a:p>
        </p:txBody>
      </p:sp>
      <p:pic>
        <p:nvPicPr>
          <p:cNvPr id="6" name="Picture 5"/>
          <p:cNvPicPr>
            <a:picLocks noChangeAspect="1"/>
          </p:cNvPicPr>
          <p:nvPr/>
        </p:nvPicPr>
        <p:blipFill>
          <a:blip r:embed="rId2"/>
          <a:stretch>
            <a:fillRect/>
          </a:stretch>
        </p:blipFill>
        <p:spPr>
          <a:xfrm>
            <a:off x="2590651" y="3238857"/>
            <a:ext cx="4572298" cy="2953162"/>
          </a:xfrm>
          <a:prstGeom prst="rect">
            <a:avLst/>
          </a:prstGeom>
        </p:spPr>
      </p:pic>
      <p:sp>
        <p:nvSpPr>
          <p:cNvPr id="7" name="TextBox 6"/>
          <p:cNvSpPr txBox="1"/>
          <p:nvPr/>
        </p:nvSpPr>
        <p:spPr>
          <a:xfrm>
            <a:off x="609600" y="838200"/>
            <a:ext cx="8153400" cy="2400657"/>
          </a:xfrm>
          <a:prstGeom prst="rect">
            <a:avLst/>
          </a:prstGeom>
          <a:noFill/>
        </p:spPr>
        <p:txBody>
          <a:bodyPr wrap="square" rtlCol="0">
            <a:spAutoFit/>
          </a:bodyPr>
          <a:lstStyle/>
          <a:p>
            <a:pPr algn="ctr"/>
            <a:r>
              <a:rPr lang="en-US" sz="5400">
                <a:solidFill>
                  <a:srgbClr val="FF0000"/>
                </a:solidFill>
                <a:latin typeface="HLT Mishka" panose="02000000000000000000" pitchFamily="2" charset="0"/>
                <a:cs typeface="Times New Roman" panose="02020603050405020304" pitchFamily="18" charset="0"/>
              </a:rPr>
              <a:t>Vận Dụng </a:t>
            </a:r>
          </a:p>
          <a:p>
            <a:r>
              <a:rPr lang="en-US" sz="3200">
                <a:solidFill>
                  <a:srgbClr val="000099"/>
                </a:solidFill>
                <a:latin typeface="HP-008" panose="020B0803050302020204" pitchFamily="34" charset="0"/>
              </a:rPr>
              <a:t>Trong hình 6, một bạn ngồi làm việc với máy tính không đúng tư thế. Em hãy chỉ ra những chỗ không đúng trong cách ngồi của bạn.</a:t>
            </a:r>
          </a:p>
        </p:txBody>
      </p:sp>
    </p:spTree>
    <p:extLst>
      <p:ext uri="{BB962C8B-B14F-4D97-AF65-F5344CB8AC3E}">
        <p14:creationId xmlns:p14="http://schemas.microsoft.com/office/powerpoint/2010/main" val="184248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457200"/>
            <a:ext cx="8610600" cy="5867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4"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81000" y="457200"/>
            <a:ext cx="8305800" cy="5078313"/>
          </a:xfrm>
          <a:prstGeom prst="rect">
            <a:avLst/>
          </a:prstGeom>
          <a:noFill/>
        </p:spPr>
        <p:txBody>
          <a:bodyPr wrap="square" rtlCol="0">
            <a:spAutoFit/>
          </a:bodyPr>
          <a:lstStyle/>
          <a:p>
            <a:pPr algn="ctr"/>
            <a:r>
              <a:rPr lang="en-US" sz="6000">
                <a:solidFill>
                  <a:srgbClr val="FF0000"/>
                </a:solidFill>
                <a:latin typeface="HLT Mishka" panose="02000000000000000000" pitchFamily="2" charset="0"/>
              </a:rPr>
              <a:t>Ghi nhớ</a:t>
            </a:r>
          </a:p>
          <a:p>
            <a:pPr marL="285750" indent="-285750">
              <a:buFontTx/>
              <a:buChar char="-"/>
            </a:pPr>
            <a:r>
              <a:rPr lang="en-US" sz="4400" b="1">
                <a:solidFill>
                  <a:srgbClr val="000099"/>
                </a:solidFill>
                <a:latin typeface="HP-002" panose="020B0603050302020204" pitchFamily="34" charset="0"/>
              </a:rPr>
              <a:t>Khi làm việc với máy tính, cần ngồi đúng tư thế để bảo vệ mắt và cột sống.</a:t>
            </a:r>
          </a:p>
          <a:p>
            <a:pPr marL="285750" indent="-285750">
              <a:buFontTx/>
              <a:buChar char="-"/>
            </a:pPr>
            <a:r>
              <a:rPr lang="en-US" sz="4400" b="1">
                <a:solidFill>
                  <a:srgbClr val="000099"/>
                </a:solidFill>
                <a:latin typeface="HP-002" panose="020B0603050302020204" pitchFamily="34" charset="0"/>
              </a:rPr>
              <a:t>Không nên sử dụng máy tính quá lâu</a:t>
            </a:r>
          </a:p>
          <a:p>
            <a:pPr marL="285750" indent="-285750">
              <a:buFontTx/>
              <a:buChar char="-"/>
            </a:pPr>
            <a:r>
              <a:rPr lang="en-US" sz="4400" b="1">
                <a:solidFill>
                  <a:srgbClr val="000099"/>
                </a:solidFill>
                <a:latin typeface="HP-002" panose="020B0603050302020204" pitchFamily="34" charset="0"/>
              </a:rPr>
              <a:t>Thực hiện nghiêm túc các quy tắc sử dụng điện an toàn để tránh bị điện giật hoặc gây cháy nổ</a:t>
            </a:r>
          </a:p>
        </p:txBody>
      </p:sp>
    </p:spTree>
    <p:extLst>
      <p:ext uri="{BB962C8B-B14F-4D97-AF65-F5344CB8AC3E}">
        <p14:creationId xmlns:p14="http://schemas.microsoft.com/office/powerpoint/2010/main" val="66824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0638"/>
            <a:ext cx="9086850" cy="6837363"/>
          </a:xfrm>
        </p:spPr>
      </p:pic>
      <p:sp>
        <p:nvSpPr>
          <p:cNvPr id="5" name="Heart 4"/>
          <p:cNvSpPr/>
          <p:nvPr/>
        </p:nvSpPr>
        <p:spPr>
          <a:xfrm rot="1015216">
            <a:off x="2089267" y="364065"/>
            <a:ext cx="5131910" cy="3600497"/>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a:solidFill>
                  <a:srgbClr val="FF0000"/>
                </a:solidFill>
              </a:rPr>
              <a:t>Chúc</a:t>
            </a:r>
            <a:r>
              <a:rPr lang="en-US" sz="4000" b="1" i="1" dirty="0">
                <a:solidFill>
                  <a:srgbClr val="FF0000"/>
                </a:solidFill>
              </a:rPr>
              <a:t> </a:t>
            </a:r>
            <a:r>
              <a:rPr lang="en-US" sz="4000" b="1" i="1" dirty="0" err="1">
                <a:solidFill>
                  <a:srgbClr val="FF0000"/>
                </a:solidFill>
              </a:rPr>
              <a:t>các</a:t>
            </a:r>
            <a:r>
              <a:rPr lang="en-US" sz="4000" b="1" i="1" dirty="0">
                <a:solidFill>
                  <a:srgbClr val="FF0000"/>
                </a:solidFill>
              </a:rPr>
              <a:t> </a:t>
            </a:r>
            <a:r>
              <a:rPr lang="en-US" sz="4000" b="1" i="1" dirty="0" err="1">
                <a:solidFill>
                  <a:srgbClr val="FF0000"/>
                </a:solidFill>
              </a:rPr>
              <a:t>em</a:t>
            </a:r>
            <a:r>
              <a:rPr lang="en-US" sz="4000" b="1" i="1" dirty="0">
                <a:solidFill>
                  <a:srgbClr val="FF0000"/>
                </a:solidFill>
              </a:rPr>
              <a:t> </a:t>
            </a:r>
            <a:r>
              <a:rPr lang="en-US" sz="4000" b="1" i="1" dirty="0" err="1">
                <a:solidFill>
                  <a:srgbClr val="FF0000"/>
                </a:solidFill>
              </a:rPr>
              <a:t>chăm</a:t>
            </a:r>
            <a:r>
              <a:rPr lang="en-US" sz="4000" b="1" i="1" dirty="0">
                <a:solidFill>
                  <a:srgbClr val="FF0000"/>
                </a:solidFill>
              </a:rPr>
              <a:t> </a:t>
            </a:r>
            <a:r>
              <a:rPr lang="en-US" sz="4000" b="1" i="1" dirty="0" err="1">
                <a:solidFill>
                  <a:srgbClr val="FF0000"/>
                </a:solidFill>
              </a:rPr>
              <a:t>ngoan</a:t>
            </a:r>
            <a:r>
              <a:rPr lang="en-US" sz="4000" b="1" i="1" dirty="0">
                <a:solidFill>
                  <a:srgbClr val="FF0000"/>
                </a:solidFill>
              </a:rPr>
              <a:t> </a:t>
            </a:r>
            <a:r>
              <a:rPr lang="en-US" sz="4000" b="1" i="1" dirty="0" err="1">
                <a:solidFill>
                  <a:srgbClr val="FF0000"/>
                </a:solidFill>
              </a:rPr>
              <a:t>học</a:t>
            </a:r>
            <a:r>
              <a:rPr lang="en-US" sz="4000" b="1" i="1" dirty="0">
                <a:solidFill>
                  <a:srgbClr val="FF0000"/>
                </a:solidFill>
              </a:rPr>
              <a:t> </a:t>
            </a:r>
            <a:r>
              <a:rPr lang="en-US" sz="4000" b="1" i="1" dirty="0" err="1">
                <a:solidFill>
                  <a:srgbClr val="FF0000"/>
                </a:solidFill>
              </a:rPr>
              <a:t>giỏi</a:t>
            </a:r>
            <a:endParaRPr lang="en-US" sz="4000" b="1" i="1" dirty="0">
              <a:solidFill>
                <a:srgbClr val="FF0000"/>
              </a:solidFill>
            </a:endParaRPr>
          </a:p>
        </p:txBody>
      </p:sp>
      <p:sp>
        <p:nvSpPr>
          <p:cNvPr id="2" name="Freeform 1"/>
          <p:cNvSpPr/>
          <p:nvPr/>
        </p:nvSpPr>
        <p:spPr>
          <a:xfrm>
            <a:off x="2662774" y="3889611"/>
            <a:ext cx="1472498" cy="1241947"/>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52463"/>
      </p:ext>
    </p:extLst>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tiêu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bài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học</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419100" y="1905000"/>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ngồi đúng tư thế khi làm việc với máy tính.</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Nhận ra và nêu được tác hại của của tư thế ngồi sai khi làm việc với máy tính hoặc sử dụng máy tính quá thời gian quy định cho lứa tuổi.</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vị trí phù hợp của màn hình với mắt và nguồn sang trong phòng.</a:t>
            </a:r>
          </a:p>
          <a:p>
            <a:pPr algn="just" eaLnBrk="1" hangingPunct="1">
              <a:spcBef>
                <a:spcPct val="0"/>
              </a:spcBef>
              <a:buFontTx/>
              <a:buChar char="-"/>
            </a:pPr>
            <a:r>
              <a:rPr lang="en-US" altLang="en-US" sz="3000">
                <a:latin typeface="Times New Roman" panose="02020603050405020304" pitchFamily="18" charset="0"/>
                <a:cs typeface="Times New Roman" panose="02020603050405020304" pitchFamily="18" charset="0"/>
              </a:rPr>
              <a:t>Biết thực hiện quy tắc an toàn về điện, có ý thức đề phòng tai nạn về điện khi sử dụng máy tính.</a:t>
            </a:r>
            <a:endParaRPr lang="en-US" alt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81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6600"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00CC00"/>
                </a:solidFill>
                <a:effectLst/>
              </a:rPr>
              <a:t>Khởi</a:t>
            </a:r>
            <a:r>
              <a:rPr lang="en-US" sz="5400" b="1" cap="none" spc="0" dirty="0">
                <a:ln/>
                <a:solidFill>
                  <a:srgbClr val="00CC00"/>
                </a:solidFill>
                <a:effectLst/>
              </a:rPr>
              <a:t> </a:t>
            </a:r>
            <a:r>
              <a:rPr lang="en-US" sz="5400" b="1" cap="none" spc="0" dirty="0" err="1">
                <a:ln/>
                <a:solidFill>
                  <a:srgbClr val="00CC00"/>
                </a:solidFill>
                <a:effectLst/>
              </a:rPr>
              <a:t>động</a:t>
            </a:r>
            <a:endParaRPr lang="en-US" sz="5400" b="1" cap="none" spc="0" dirty="0">
              <a:ln/>
              <a:solidFill>
                <a:srgbClr val="00CC00"/>
              </a:solidFill>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3657600" y="1524000"/>
            <a:ext cx="2438400" cy="1952625"/>
          </a:xfrm>
          <a:prstGeom prst="rect">
            <a:avLst/>
          </a:prstGeom>
        </p:spPr>
      </p:pic>
      <p:sp>
        <p:nvSpPr>
          <p:cNvPr id="5" name="TextBox 4"/>
          <p:cNvSpPr txBox="1"/>
          <p:nvPr/>
        </p:nvSpPr>
        <p:spPr>
          <a:xfrm>
            <a:off x="1676400" y="3609298"/>
            <a:ext cx="6096000" cy="1200329"/>
          </a:xfrm>
          <a:prstGeom prst="rect">
            <a:avLst/>
          </a:prstGeom>
          <a:noFill/>
        </p:spPr>
        <p:txBody>
          <a:bodyPr wrap="square" rtlCol="0">
            <a:spAutoFit/>
          </a:bodyPr>
          <a:lstStyle/>
          <a:p>
            <a:pPr algn="just"/>
            <a:r>
              <a:rPr lang="en-US" sz="2400" i="1">
                <a:latin typeface="Times New Roman" panose="02020603050405020304" pitchFamily="18" charset="0"/>
                <a:cs typeface="Times New Roman" panose="02020603050405020304" pitchFamily="18" charset="0"/>
              </a:rPr>
              <a:t>Khi dung máy tính, nếu em nhìn sát vào màn hình hoặc ngồi quá lâu thì có thể gây hại cho sức khỏe như thế nào?</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92234"/>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2"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l="21083" t="56206" r="13324" b="8333"/>
          <a:stretch/>
        </p:blipFill>
        <p:spPr>
          <a:xfrm>
            <a:off x="381000" y="3803458"/>
            <a:ext cx="8382000" cy="2825942"/>
          </a:xfrm>
          <a:prstGeom prst="rect">
            <a:avLst/>
          </a:prstGeom>
        </p:spPr>
      </p:pic>
      <p:sp>
        <p:nvSpPr>
          <p:cNvPr id="5" name="TextBox 4"/>
          <p:cNvSpPr txBox="1"/>
          <p:nvPr/>
        </p:nvSpPr>
        <p:spPr>
          <a:xfrm>
            <a:off x="1469978" y="361042"/>
            <a:ext cx="6934200" cy="769441"/>
          </a:xfrm>
          <a:prstGeom prst="rect">
            <a:avLst/>
          </a:prstGeom>
          <a:noFill/>
        </p:spPr>
        <p:txBody>
          <a:bodyPr wrap="square" rtlCol="0">
            <a:spAutoFit/>
          </a:bodyPr>
          <a:lstStyle/>
          <a:p>
            <a:pPr algn="ctr"/>
            <a:r>
              <a:rPr lang="en-US" sz="2200" b="1">
                <a:solidFill>
                  <a:srgbClr val="000099"/>
                </a:solidFill>
                <a:latin typeface="Tahoma" panose="020B0604030504040204" pitchFamily="34" charset="0"/>
                <a:ea typeface="Tahoma" panose="020B0604030504040204" pitchFamily="34" charset="0"/>
                <a:cs typeface="Tahoma" panose="020B0604030504040204" pitchFamily="34" charset="0"/>
              </a:rPr>
              <a:t>1. TÌM HIỂU CÁCH NGỒI ĐÚNG TƯ THẾ KHI LÀM VIỆC VỚI MÁY TÍNH</a:t>
            </a:r>
          </a:p>
        </p:txBody>
      </p:sp>
      <p:sp>
        <p:nvSpPr>
          <p:cNvPr id="6" name="TextBox 5"/>
          <p:cNvSpPr txBox="1"/>
          <p:nvPr/>
        </p:nvSpPr>
        <p:spPr>
          <a:xfrm>
            <a:off x="609600" y="1254797"/>
            <a:ext cx="769620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THẢO LUẬN NHÓM</a:t>
            </a:r>
          </a:p>
        </p:txBody>
      </p:sp>
      <p:sp>
        <p:nvSpPr>
          <p:cNvPr id="7" name="TextBox 6"/>
          <p:cNvSpPr txBox="1"/>
          <p:nvPr/>
        </p:nvSpPr>
        <p:spPr>
          <a:xfrm>
            <a:off x="381000" y="1963886"/>
            <a:ext cx="8382000" cy="156966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 - Hình 1 và hình 2, hình nào thể hiện tư thế ngồi đúng khi làm việc với máy tính? Khi làm việc với máy tính, em cần ngồi như thế nào?</a:t>
            </a:r>
          </a:p>
          <a:p>
            <a:pPr algn="just"/>
            <a:r>
              <a:rPr lang="en-US" sz="2400">
                <a:latin typeface="Times New Roman" panose="02020603050405020304" pitchFamily="18" charset="0"/>
                <a:cs typeface="Times New Roman" panose="02020603050405020304" pitchFamily="18" charset="0"/>
              </a:rPr>
              <a:t>- Tác hại của việc ngồi sai tư thế khi làm việc với máy tính?</a:t>
            </a:r>
          </a:p>
        </p:txBody>
      </p:sp>
    </p:spTree>
    <p:extLst>
      <p:ext uri="{BB962C8B-B14F-4D97-AF65-F5344CB8AC3E}">
        <p14:creationId xmlns:p14="http://schemas.microsoft.com/office/powerpoint/2010/main" val="329055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KẾT LUẬN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600" y="1828800"/>
            <a:ext cx="8001000" cy="4462760"/>
          </a:xfrm>
          <a:prstGeom prst="rect">
            <a:avLst/>
          </a:prstGeom>
          <a:noFill/>
        </p:spPr>
        <p:txBody>
          <a:bodyPr wrap="square" rtlCol="0">
            <a:spAutoFit/>
          </a:bodyPr>
          <a:lstStyle/>
          <a:p>
            <a:r>
              <a:rPr lang="en-US" sz="3200"/>
              <a:t>	</a:t>
            </a:r>
            <a:r>
              <a:rPr lang="en-US" sz="3200" b="1">
                <a:latin typeface="Times New Roman" panose="02020603050405020304" pitchFamily="18" charset="0"/>
                <a:cs typeface="Times New Roman" panose="02020603050405020304" pitchFamily="18" charset="0"/>
              </a:rPr>
              <a:t>Khi làm việc với máy tính: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Lưng thẳng;</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Đạt bàn phím thẳng giữa mắt và màn hình;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Hai bàn tay đặt nhẹ lên bàn phím, tay thả lỏng thoải mái;</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Mắt ngang tầm màn hình và nên giữ khoảng cách tới màn hình từ 50 cm đến 80 cm;</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Chỗ ngồi đủ ánh sang, nguồn sang không chiếu thẳng vào màn hình hoặc vào mắt.</a:t>
            </a:r>
          </a:p>
          <a:p>
            <a:pPr marL="457200" indent="-457200">
              <a:buFont typeface="Wingdings" panose="05000000000000000000" pitchFamily="2" charset="2"/>
              <a:buChar char="ü"/>
            </a:pP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96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KẾT LUẬN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95300" y="2008772"/>
            <a:ext cx="8153400" cy="2800767"/>
          </a:xfrm>
          <a:prstGeom prst="rect">
            <a:avLst/>
          </a:prstGeom>
          <a:noFill/>
        </p:spPr>
        <p:txBody>
          <a:bodyPr wrap="square" rtlCol="0">
            <a:spAutoFit/>
          </a:bodyPr>
          <a:lstStyle/>
          <a:p>
            <a:pPr>
              <a:tabLst>
                <a:tab pos="395288" algn="l"/>
                <a:tab pos="627063" algn="l"/>
              </a:tabLst>
            </a:pPr>
            <a:r>
              <a:rPr lang="en-US" sz="3200"/>
              <a:t>	</a:t>
            </a:r>
            <a:r>
              <a:rPr lang="en-US" sz="3200" b="1">
                <a:latin typeface="Times New Roman" panose="02020603050405020304" pitchFamily="18" charset="0"/>
                <a:cs typeface="Times New Roman" panose="02020603050405020304" pitchFamily="18" charset="0"/>
              </a:rPr>
              <a:t>Tác hại ngồi sai tư thế khi làm việc với máy tính:</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Gây ra bệnh về cột sống và mắt;</a:t>
            </a:r>
          </a:p>
          <a:p>
            <a:pPr marL="457200" indent="-457200">
              <a:buFont typeface="Wingdings" panose="05000000000000000000" pitchFamily="2" charset="2"/>
              <a:buChar char="ü"/>
            </a:pPr>
            <a:r>
              <a:rPr lang="en-US" sz="2800">
                <a:latin typeface="Times New Roman" panose="02020603050405020304" pitchFamily="18" charset="0"/>
                <a:cs typeface="Times New Roman" panose="02020603050405020304" pitchFamily="18" charset="0"/>
              </a:rPr>
              <a:t>Dùng máy tính quá lâu sẽ gây hại về sức khỏe như giảm thị lực, mỏi mệt. Sau mỗi lần sử dụng máy tính khoảng 30 phút, cần nghỉ giải lao từ 5 đến 10 phút.</a:t>
            </a:r>
          </a:p>
        </p:txBody>
      </p:sp>
    </p:spTree>
    <p:extLst>
      <p:ext uri="{BB962C8B-B14F-4D97-AF65-F5344CB8AC3E}">
        <p14:creationId xmlns:p14="http://schemas.microsoft.com/office/powerpoint/2010/main" val="1539913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p:cNvSpPr>
            <a:spLocks noChangeArrowheads="1"/>
          </p:cNvSpPr>
          <p:nvPr/>
        </p:nvSpPr>
        <p:spPr bwMode="auto">
          <a:xfrm>
            <a:off x="8077200" y="5777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3" name="TextBox 2"/>
          <p:cNvSpPr txBox="1"/>
          <p:nvPr/>
        </p:nvSpPr>
        <p:spPr>
          <a:xfrm>
            <a:off x="108365" y="362656"/>
            <a:ext cx="8738020" cy="477054"/>
          </a:xfrm>
          <a:prstGeom prst="rect">
            <a:avLst/>
          </a:prstGeom>
          <a:noFill/>
        </p:spPr>
        <p:txBody>
          <a:bodyPr wrap="square" rtlCol="0">
            <a:spAutoFit/>
          </a:bodyPr>
          <a:lstStyle/>
          <a:p>
            <a:r>
              <a:rPr lang="en-US" sz="2500" b="1">
                <a:latin typeface="Times New Roman" panose="02020603050405020304" pitchFamily="18" charset="0"/>
                <a:cs typeface="Times New Roman" panose="02020603050405020304" pitchFamily="18" charset="0"/>
              </a:rPr>
              <a:t>2 THỰC HIỆN QUY TẮC AN TOÀN VỀ SỬ DỤNG ĐIỆN</a:t>
            </a:r>
          </a:p>
        </p:txBody>
      </p:sp>
      <p:sp>
        <p:nvSpPr>
          <p:cNvPr id="14" name="AutoShape 8"/>
          <p:cNvSpPr>
            <a:spLocks noChangeArrowheads="1"/>
          </p:cNvSpPr>
          <p:nvPr/>
        </p:nvSpPr>
        <p:spPr bwMode="auto">
          <a:xfrm>
            <a:off x="381000" y="5609306"/>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5" name="AutoShape 8"/>
          <p:cNvSpPr>
            <a:spLocks noChangeArrowheads="1"/>
          </p:cNvSpPr>
          <p:nvPr/>
        </p:nvSpPr>
        <p:spPr bwMode="auto">
          <a:xfrm>
            <a:off x="7890192" y="5609306"/>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pic>
        <p:nvPicPr>
          <p:cNvPr id="4" name="Picture 3"/>
          <p:cNvPicPr>
            <a:picLocks noChangeAspect="1"/>
          </p:cNvPicPr>
          <p:nvPr/>
        </p:nvPicPr>
        <p:blipFill rotWithShape="1">
          <a:blip r:embed="rId2"/>
          <a:srcRect l="16751" t="53992" r="11974" b="13541"/>
          <a:stretch/>
        </p:blipFill>
        <p:spPr>
          <a:xfrm>
            <a:off x="116823" y="2683507"/>
            <a:ext cx="8795165" cy="2375020"/>
          </a:xfrm>
          <a:prstGeom prst="rect">
            <a:avLst/>
          </a:prstGeom>
        </p:spPr>
      </p:pic>
      <p:sp>
        <p:nvSpPr>
          <p:cNvPr id="5" name="TextBox 4"/>
          <p:cNvSpPr txBox="1"/>
          <p:nvPr/>
        </p:nvSpPr>
        <p:spPr>
          <a:xfrm>
            <a:off x="514975" y="1178621"/>
            <a:ext cx="7924800"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Em hãy quan sát và cho biết các hình 3,4 và 5 nhắc nhở chúng ta điều gì</a:t>
            </a:r>
          </a:p>
        </p:txBody>
      </p:sp>
    </p:spTree>
    <p:extLst>
      <p:ext uri="{BB962C8B-B14F-4D97-AF65-F5344CB8AC3E}">
        <p14:creationId xmlns:p14="http://schemas.microsoft.com/office/powerpoint/2010/main" val="44801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0" y="0"/>
            <a:ext cx="9368051"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788425" y="381000"/>
            <a:ext cx="5791200" cy="923330"/>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cs typeface="Times New Roman" panose="02020603050405020304" pitchFamily="18" charset="0"/>
              </a:rPr>
              <a:t>KẾT LUẬN</a:t>
            </a:r>
          </a:p>
        </p:txBody>
      </p:sp>
      <p:sp>
        <p:nvSpPr>
          <p:cNvPr id="15" name="TextBox 14"/>
          <p:cNvSpPr txBox="1"/>
          <p:nvPr/>
        </p:nvSpPr>
        <p:spPr>
          <a:xfrm>
            <a:off x="365077" y="1612374"/>
            <a:ext cx="8637896" cy="3785652"/>
          </a:xfrm>
          <a:prstGeom prst="rect">
            <a:avLst/>
          </a:prstGeom>
          <a:noFill/>
        </p:spPr>
        <p:txBody>
          <a:bodyPr wrap="square" rtlCol="0">
            <a:spAutoFit/>
          </a:bodyPr>
          <a:lstStyle/>
          <a:p>
            <a:pPr algn="just"/>
            <a:r>
              <a:rPr lang="en-US" sz="3000" b="1">
                <a:latin typeface="Times New Roman" panose="02020603050405020304" pitchFamily="18" charset="0"/>
                <a:cs typeface="Times New Roman" panose="02020603050405020304" pitchFamily="18" charset="0"/>
              </a:rPr>
              <a:t>Quy tắc an toàn về điện:</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chạm tay vào vật có điện để tránh bị điện giật</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được dung kéo, dao hay đồ kim loại cắm vào ổ điện</a:t>
            </a:r>
          </a:p>
          <a:p>
            <a:pPr marL="285750" indent="-285750" algn="just">
              <a:buFont typeface="Wingdings 2" panose="05020102010507070707" pitchFamily="18" charset="2"/>
              <a:buChar char=""/>
            </a:pPr>
            <a:r>
              <a:rPr lang="en-US" sz="3000">
                <a:latin typeface="Times New Roman" panose="02020603050405020304" pitchFamily="18" charset="0"/>
                <a:cs typeface="Times New Roman" panose="02020603050405020304" pitchFamily="18" charset="0"/>
                <a:sym typeface="Wingdings 2" panose="05020102010507070707" pitchFamily="18" charset="2"/>
              </a:rPr>
              <a:t>Không để vật chứa nước gần thiết bị sử dụng điện vì nếu vô tình bị đổ nước sẽ gây chập điện và cháy nổ</a:t>
            </a:r>
          </a:p>
          <a:p>
            <a:pPr algn="just"/>
            <a:r>
              <a:rPr lang="en-US" sz="3000">
                <a:latin typeface="Times New Roman" panose="02020603050405020304" pitchFamily="18" charset="0"/>
                <a:cs typeface="Times New Roman" panose="02020603050405020304" pitchFamily="18" charset="0"/>
                <a:sym typeface="Wingdings 2" panose="05020102010507070707" pitchFamily="18" charset="2"/>
              </a:rPr>
              <a:t> Khi sử dụng máy tính, em cần thực hiện nghiêm túc các quy tắc về điện</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58927"/>
      </p:ext>
    </p:extLst>
  </p:cSld>
  <p:clrMapOvr>
    <a:masterClrMapping/>
  </p:clrMapOvr>
  <p:transition spd="slow" advClick="0" advTm="6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19" y="500360"/>
            <a:ext cx="8077200" cy="5867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bg2">
                  <a:lumMod val="10000"/>
                </a:schemeClr>
              </a:solidFill>
            </a:endParaRPr>
          </a:p>
        </p:txBody>
      </p:sp>
      <p:pic>
        <p:nvPicPr>
          <p:cNvPr id="5" name="Picture 23"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8253" cy="68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765412" y="1905000"/>
            <a:ext cx="7620000" cy="4216539"/>
          </a:xfrm>
          <a:prstGeom prst="rect">
            <a:avLst/>
          </a:prstGeom>
          <a:noFill/>
        </p:spPr>
        <p:txBody>
          <a:bodyPr wrap="square" rtlCol="0">
            <a:spAutoFit/>
          </a:bodyPr>
          <a:lstStyle/>
          <a:p>
            <a:r>
              <a:rPr lang="en-US" sz="4400" b="1">
                <a:solidFill>
                  <a:srgbClr val="FF0000"/>
                </a:solidFill>
                <a:latin typeface="HP-002" panose="020B0603050302020204" pitchFamily="34" charset="0"/>
              </a:rPr>
              <a:t>Trong các câu sau, câu nào sai?</a:t>
            </a:r>
          </a:p>
          <a:p>
            <a:r>
              <a:rPr lang="en-US" sz="3200">
                <a:solidFill>
                  <a:srgbClr val="000099"/>
                </a:solidFill>
                <a:latin typeface="HP-002" panose="020B0603050302020204" pitchFamily="34" charset="0"/>
              </a:rPr>
              <a:t>1, Tư thế ngồi đúng cách khi sử dụng máy tính là: lưng thẳng, mắt ngang tầm màn hình.</a:t>
            </a:r>
          </a:p>
          <a:p>
            <a:r>
              <a:rPr lang="en-US" sz="3200">
                <a:solidFill>
                  <a:srgbClr val="000099"/>
                </a:solidFill>
                <a:latin typeface="HP-002" panose="020B0603050302020204" pitchFamily="34" charset="0"/>
              </a:rPr>
              <a:t>2, Ngồi sai tư thế khi làm việc với máy tính có thế gây ra bệnh khiếm thính.</a:t>
            </a:r>
          </a:p>
          <a:p>
            <a:r>
              <a:rPr lang="en-US" sz="3200">
                <a:solidFill>
                  <a:srgbClr val="000099"/>
                </a:solidFill>
                <a:latin typeface="HP-002" panose="020B0603050302020204" pitchFamily="34" charset="0"/>
              </a:rPr>
              <a:t>3, Không nên để cốc nước uống bên cạnh bàn phím máy tính.</a:t>
            </a:r>
          </a:p>
          <a:p>
            <a:endParaRPr lang="en-US" sz="3200">
              <a:solidFill>
                <a:srgbClr val="000099"/>
              </a:solidFill>
              <a:latin typeface="HP-002" panose="020B0603050302020204" pitchFamily="34" charset="0"/>
            </a:endParaRPr>
          </a:p>
        </p:txBody>
      </p:sp>
      <p:sp>
        <p:nvSpPr>
          <p:cNvPr id="23" name="TextBox 22"/>
          <p:cNvSpPr txBox="1"/>
          <p:nvPr/>
        </p:nvSpPr>
        <p:spPr>
          <a:xfrm>
            <a:off x="2353529" y="629882"/>
            <a:ext cx="4247581" cy="1107996"/>
          </a:xfrm>
          <a:prstGeom prst="rect">
            <a:avLst/>
          </a:prstGeom>
          <a:noFill/>
        </p:spPr>
        <p:txBody>
          <a:bodyPr wrap="square" rtlCol="0">
            <a:spAutoFit/>
          </a:bodyPr>
          <a:lstStyle/>
          <a:p>
            <a:pPr algn="ctr"/>
            <a:r>
              <a:rPr lang="en-US" sz="6600" b="1">
                <a:solidFill>
                  <a:srgbClr val="FF0000"/>
                </a:solidFill>
                <a:latin typeface="HLT Mishka" panose="02000000000000000000" pitchFamily="2" charset="0"/>
              </a:rPr>
              <a:t>Luyện Tập</a:t>
            </a:r>
          </a:p>
        </p:txBody>
      </p:sp>
    </p:spTree>
    <p:extLst>
      <p:ext uri="{BB962C8B-B14F-4D97-AF65-F5344CB8AC3E}">
        <p14:creationId xmlns:p14="http://schemas.microsoft.com/office/powerpoint/2010/main" val="222946088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1144</TotalTime>
  <Words>620</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Calibri</vt:lpstr>
      <vt:lpstr>Calibri Light</vt:lpstr>
      <vt:lpstr>HLT Mishka</vt:lpstr>
      <vt:lpstr>HP001 4 hàng</vt:lpstr>
      <vt:lpstr>HP-002</vt:lpstr>
      <vt:lpstr>HP-008</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Laptop</cp:lastModifiedBy>
  <cp:revision>110</cp:revision>
  <dcterms:created xsi:type="dcterms:W3CDTF">2017-10-03T01:20:28Z</dcterms:created>
  <dcterms:modified xsi:type="dcterms:W3CDTF">2025-10-09T02:01:56Z</dcterms:modified>
</cp:coreProperties>
</file>