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93" r:id="rId3"/>
    <p:sldId id="400" r:id="rId4"/>
    <p:sldId id="257" r:id="rId5"/>
    <p:sldId id="258" r:id="rId6"/>
    <p:sldId id="259" r:id="rId7"/>
    <p:sldId id="260" r:id="rId8"/>
    <p:sldId id="261" r:id="rId9"/>
    <p:sldId id="262" r:id="rId10"/>
    <p:sldId id="263" r:id="rId11"/>
    <p:sldId id="401" r:id="rId12"/>
    <p:sldId id="264" r:id="rId13"/>
    <p:sldId id="265" r:id="rId14"/>
    <p:sldId id="266" r:id="rId15"/>
    <p:sldId id="267" r:id="rId16"/>
    <p:sldId id="268" r:id="rId17"/>
    <p:sldId id="269" r:id="rId18"/>
    <p:sldId id="270" r:id="rId19"/>
    <p:sldId id="271" r:id="rId20"/>
    <p:sldId id="272" r:id="rId21"/>
    <p:sldId id="284" r:id="rId22"/>
    <p:sldId id="274" r:id="rId23"/>
    <p:sldId id="275" r:id="rId24"/>
    <p:sldId id="276" r:id="rId25"/>
    <p:sldId id="277" r:id="rId26"/>
    <p:sldId id="285" r:id="rId27"/>
    <p:sldId id="279" r:id="rId28"/>
    <p:sldId id="286" r:id="rId29"/>
    <p:sldId id="281" r:id="rId30"/>
    <p:sldId id="282" r:id="rId31"/>
    <p:sldId id="283" r:id="rId32"/>
    <p:sldId id="287" r:id="rId33"/>
    <p:sldId id="288" r:id="rId34"/>
    <p:sldId id="289" r:id="rId35"/>
    <p:sldId id="290" r:id="rId36"/>
    <p:sldId id="291" r:id="rId37"/>
    <p:sldId id="292" r:id="rId38"/>
    <p:sldId id="398" r:id="rId39"/>
    <p:sldId id="399" r:id="rId40"/>
  </p:sldIdLst>
  <p:sldSz cx="18288000" cy="10287000"/>
  <p:notesSz cx="6858000" cy="9144000"/>
  <p:embeddedFontLst>
    <p:embeddedFont>
      <p:font typeface="Arimo" panose="020B0604020202020204" pitchFamily="34" charset="0"/>
      <p:regular r:id="rId42"/>
    </p:embeddedFont>
    <p:embeddedFont>
      <p:font typeface="Bryndan Write" panose="02000503000000000000" pitchFamily="2" charset="0"/>
      <p:regular r:id="rId43"/>
    </p:embeddedFont>
    <p:embeddedFont>
      <p:font typeface="Bungee Shade" pitchFamily="2" charset="77"/>
      <p:regular r:id="rId44"/>
    </p:embeddedFont>
    <p:embeddedFont>
      <p:font typeface="Calibri" panose="020F0502020204030204" pitchFamily="34" charset="0"/>
      <p:regular r:id="rId45"/>
      <p:bold r:id="rId46"/>
      <p:italic r:id="rId47"/>
      <p:boldItalic r:id="rId48"/>
    </p:embeddedFont>
    <p:embeddedFont>
      <p:font typeface="DejaVu Serif Bold" panose="02060803050605020204" pitchFamily="18" charset="0"/>
      <p:regular r:id="rId49"/>
      <p:bold r:id="rId50"/>
    </p:embeddedFont>
    <p:embeddedFont>
      <p:font typeface="Noto Sans Bold" panose="020B0802040504020204" pitchFamily="34" charset="0"/>
      <p:regular r:id="rId51"/>
      <p:bold r:id="rId52"/>
    </p:embeddedFont>
    <p:embeddedFont>
      <p:font typeface="Noto Serif Display" panose="02020502080505020204" pitchFamily="18" charset="0"/>
      <p:regular r:id="rId53"/>
    </p:embeddedFont>
    <p:embeddedFont>
      <p:font typeface="Noto Serif Display Bold" panose="02020802080505020204" pitchFamily="18" charset="0"/>
      <p:regular r:id="rId54"/>
      <p:bold r:id="rId55"/>
    </p:embeddedFont>
    <p:embeddedFont>
      <p:font typeface="Open Sans Bold" panose="020B0806030504020204" pitchFamily="34" charset="0"/>
      <p:regular r:id="rId56"/>
      <p:bold r:id="rId57"/>
    </p:embeddedFont>
    <p:embeddedFont>
      <p:font typeface="Poppins" pitchFamily="2" charset="77"/>
      <p:regular r:id="rId58"/>
      <p:bold r:id="rId59"/>
      <p:italic r:id="rId60"/>
      <p:boldItalic r:id="rId61"/>
    </p:embeddedFont>
    <p:embeddedFont>
      <p:font typeface="Raleway Bold" panose="020B0803030101060003" pitchFamily="34" charset="77"/>
      <p:regular r:id="rId62"/>
      <p:bold r:id="rId63"/>
    </p:embeddedFont>
    <p:embeddedFont>
      <p:font typeface="Sriracha" pitchFamily="2" charset="-34"/>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94671" autoAdjust="0"/>
  </p:normalViewPr>
  <p:slideViewPr>
    <p:cSldViewPr>
      <p:cViewPr varScale="1">
        <p:scale>
          <a:sx n="69" d="100"/>
          <a:sy n="69" d="100"/>
        </p:scale>
        <p:origin x="71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DDBD2-4D8C-D046-9BF9-A764B2521E43}" type="datetimeFigureOut">
              <a:rPr lang="en-VN" smtClean="0"/>
              <a:t>15/5/25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9EDAA-1584-2F4B-9EA5-273951C27557}" type="slidenum">
              <a:rPr lang="en-VN" smtClean="0"/>
              <a:t>‹#›</a:t>
            </a:fld>
            <a:endParaRPr lang="en-VN"/>
          </a:p>
        </p:txBody>
      </p:sp>
    </p:spTree>
    <p:extLst>
      <p:ext uri="{BB962C8B-B14F-4D97-AF65-F5344CB8AC3E}">
        <p14:creationId xmlns:p14="http://schemas.microsoft.com/office/powerpoint/2010/main" val="174262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23</a:t>
            </a:fld>
            <a:endParaRPr lang="en-VN"/>
          </a:p>
        </p:txBody>
      </p:sp>
    </p:spTree>
    <p:extLst>
      <p:ext uri="{BB962C8B-B14F-4D97-AF65-F5344CB8AC3E}">
        <p14:creationId xmlns:p14="http://schemas.microsoft.com/office/powerpoint/2010/main" val="358099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39</a:t>
            </a:fld>
            <a:endParaRPr lang="en-VN"/>
          </a:p>
        </p:txBody>
      </p:sp>
    </p:spTree>
    <p:extLst>
      <p:ext uri="{BB962C8B-B14F-4D97-AF65-F5344CB8AC3E}">
        <p14:creationId xmlns:p14="http://schemas.microsoft.com/office/powerpoint/2010/main" val="352478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25</a:t>
            </a:fld>
            <a:endParaRPr lang="en-VN"/>
          </a:p>
        </p:txBody>
      </p:sp>
    </p:spTree>
    <p:extLst>
      <p:ext uri="{BB962C8B-B14F-4D97-AF65-F5344CB8AC3E}">
        <p14:creationId xmlns:p14="http://schemas.microsoft.com/office/powerpoint/2010/main" val="293005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32</a:t>
            </a:fld>
            <a:endParaRPr lang="en-VN"/>
          </a:p>
        </p:txBody>
      </p:sp>
    </p:spTree>
    <p:extLst>
      <p:ext uri="{BB962C8B-B14F-4D97-AF65-F5344CB8AC3E}">
        <p14:creationId xmlns:p14="http://schemas.microsoft.com/office/powerpoint/2010/main" val="247455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33</a:t>
            </a:fld>
            <a:endParaRPr lang="en-VN"/>
          </a:p>
        </p:txBody>
      </p:sp>
    </p:spTree>
    <p:extLst>
      <p:ext uri="{BB962C8B-B14F-4D97-AF65-F5344CB8AC3E}">
        <p14:creationId xmlns:p14="http://schemas.microsoft.com/office/powerpoint/2010/main" val="30067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34</a:t>
            </a:fld>
            <a:endParaRPr lang="en-VN"/>
          </a:p>
        </p:txBody>
      </p:sp>
    </p:spTree>
    <p:extLst>
      <p:ext uri="{BB962C8B-B14F-4D97-AF65-F5344CB8AC3E}">
        <p14:creationId xmlns:p14="http://schemas.microsoft.com/office/powerpoint/2010/main" val="150237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35</a:t>
            </a:fld>
            <a:endParaRPr lang="en-VN"/>
          </a:p>
        </p:txBody>
      </p:sp>
    </p:spTree>
    <p:extLst>
      <p:ext uri="{BB962C8B-B14F-4D97-AF65-F5344CB8AC3E}">
        <p14:creationId xmlns:p14="http://schemas.microsoft.com/office/powerpoint/2010/main" val="70980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36</a:t>
            </a:fld>
            <a:endParaRPr lang="en-VN"/>
          </a:p>
        </p:txBody>
      </p:sp>
    </p:spTree>
    <p:extLst>
      <p:ext uri="{BB962C8B-B14F-4D97-AF65-F5344CB8AC3E}">
        <p14:creationId xmlns:p14="http://schemas.microsoft.com/office/powerpoint/2010/main" val="318482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37</a:t>
            </a:fld>
            <a:endParaRPr lang="en-VN"/>
          </a:p>
        </p:txBody>
      </p:sp>
    </p:spTree>
    <p:extLst>
      <p:ext uri="{BB962C8B-B14F-4D97-AF65-F5344CB8AC3E}">
        <p14:creationId xmlns:p14="http://schemas.microsoft.com/office/powerpoint/2010/main" val="426110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B29EDAA-1584-2F4B-9EA5-273951C27557}" type="slidenum">
              <a:rPr lang="en-VN" smtClean="0"/>
              <a:t>38</a:t>
            </a:fld>
            <a:endParaRPr lang="en-VN"/>
          </a:p>
        </p:txBody>
      </p:sp>
    </p:spTree>
    <p:extLst>
      <p:ext uri="{BB962C8B-B14F-4D97-AF65-F5344CB8AC3E}">
        <p14:creationId xmlns:p14="http://schemas.microsoft.com/office/powerpoint/2010/main" val="13513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7200" y="-3429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1185606">
            <a:off x="-3720488" y="-3684489"/>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185606">
            <a:off x="-3573486" y="-2842997"/>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6924976" y="2125598"/>
            <a:ext cx="1012089" cy="101208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grpSp>
        <p:nvGrpSpPr>
          <p:cNvPr id="8" name="Group 8"/>
          <p:cNvGrpSpPr/>
          <p:nvPr/>
        </p:nvGrpSpPr>
        <p:grpSpPr>
          <a:xfrm>
            <a:off x="692017" y="5258864"/>
            <a:ext cx="673367" cy="6733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sp>
        <p:nvSpPr>
          <p:cNvPr id="12" name="TextBox 12"/>
          <p:cNvSpPr txBox="1"/>
          <p:nvPr/>
        </p:nvSpPr>
        <p:spPr>
          <a:xfrm>
            <a:off x="6424913" y="8876030"/>
            <a:ext cx="10834387" cy="382270"/>
          </a:xfrm>
          <a:prstGeom prst="rect">
            <a:avLst/>
          </a:prstGeom>
        </p:spPr>
        <p:txBody>
          <a:bodyPr lIns="0" tIns="0" rIns="0" bIns="0" rtlCol="0" anchor="t">
            <a:spAutoFit/>
          </a:bodyPr>
          <a:lstStyle/>
          <a:p>
            <a:pPr algn="r">
              <a:lnSpc>
                <a:spcPts val="3079"/>
              </a:lnSpc>
            </a:pPr>
            <a:endParaRPr/>
          </a:p>
        </p:txBody>
      </p:sp>
      <p:sp>
        <p:nvSpPr>
          <p:cNvPr id="13" name="TextBox 13"/>
          <p:cNvSpPr txBox="1"/>
          <p:nvPr/>
        </p:nvSpPr>
        <p:spPr>
          <a:xfrm>
            <a:off x="-838200" y="2125598"/>
            <a:ext cx="18994190" cy="1295226"/>
          </a:xfrm>
          <a:prstGeom prst="rect">
            <a:avLst/>
          </a:prstGeom>
        </p:spPr>
        <p:txBody>
          <a:bodyPr wrap="square" lIns="0" tIns="0" rIns="0" bIns="0" rtlCol="0" anchor="t">
            <a:spAutoFit/>
          </a:bodyPr>
          <a:lstStyle/>
          <a:p>
            <a:pPr algn="ctr">
              <a:lnSpc>
                <a:spcPts val="10139"/>
              </a:lnSpc>
              <a:spcBef>
                <a:spcPct val="0"/>
              </a:spcBef>
            </a:pPr>
            <a:r>
              <a:rPr lang="en-US" sz="8200" dirty="0">
                <a:solidFill>
                  <a:srgbClr val="FFFFFF"/>
                </a:solidFill>
                <a:latin typeface="Bungee Shade"/>
                <a:ea typeface="Bungee Shade"/>
                <a:cs typeface="Bungee Shade"/>
                <a:sym typeface="Bungee Shade"/>
              </a:rPr>
              <a:t>WELCOME TO ALL TEACHERS</a:t>
            </a:r>
          </a:p>
        </p:txBody>
      </p:sp>
      <p:sp>
        <p:nvSpPr>
          <p:cNvPr id="14" name="TextBox 14"/>
          <p:cNvSpPr txBox="1"/>
          <p:nvPr/>
        </p:nvSpPr>
        <p:spPr>
          <a:xfrm rot="-592460">
            <a:off x="11910822" y="7579222"/>
            <a:ext cx="2782931" cy="813194"/>
          </a:xfrm>
          <a:prstGeom prst="rect">
            <a:avLst/>
          </a:prstGeom>
        </p:spPr>
        <p:txBody>
          <a:bodyPr lIns="0" tIns="0" rIns="0" bIns="0" rtlCol="0" anchor="t">
            <a:spAutoFit/>
          </a:bodyPr>
          <a:lstStyle/>
          <a:p>
            <a:pPr algn="ctr">
              <a:lnSpc>
                <a:spcPts val="6111"/>
              </a:lnSpc>
              <a:spcBef>
                <a:spcPct val="0"/>
              </a:spcBef>
            </a:pPr>
            <a:endParaRPr/>
          </a:p>
        </p:txBody>
      </p:sp>
      <p:sp>
        <p:nvSpPr>
          <p:cNvPr id="11" name="TextBox 13">
            <a:extLst>
              <a:ext uri="{FF2B5EF4-FFF2-40B4-BE49-F238E27FC236}">
                <a16:creationId xmlns:a16="http://schemas.microsoft.com/office/drawing/2014/main" id="{2B8674E6-01BA-923D-1BA8-619D789184F1}"/>
              </a:ext>
            </a:extLst>
          </p:cNvPr>
          <p:cNvSpPr txBox="1"/>
          <p:nvPr/>
        </p:nvSpPr>
        <p:spPr>
          <a:xfrm>
            <a:off x="0" y="5932231"/>
            <a:ext cx="18994190" cy="1295226"/>
          </a:xfrm>
          <a:prstGeom prst="rect">
            <a:avLst/>
          </a:prstGeom>
        </p:spPr>
        <p:txBody>
          <a:bodyPr wrap="square" lIns="0" tIns="0" rIns="0" bIns="0" rtlCol="0" anchor="t">
            <a:spAutoFit/>
          </a:bodyPr>
          <a:lstStyle/>
          <a:p>
            <a:pPr algn="ctr">
              <a:lnSpc>
                <a:spcPts val="10139"/>
              </a:lnSpc>
              <a:spcBef>
                <a:spcPct val="0"/>
              </a:spcBef>
            </a:pPr>
            <a:r>
              <a:rPr lang="en-US" sz="8200" dirty="0">
                <a:solidFill>
                  <a:srgbClr val="FFFFFF"/>
                </a:solidFill>
                <a:latin typeface="Bungee Shade"/>
                <a:ea typeface="Bungee Shade"/>
                <a:cs typeface="Bungee Shade"/>
                <a:sym typeface="Bungee Shade"/>
              </a:rPr>
              <a:t>Teacher: Vu </a:t>
            </a:r>
            <a:r>
              <a:rPr lang="en-US" sz="8200" dirty="0" err="1">
                <a:solidFill>
                  <a:srgbClr val="FFFFFF"/>
                </a:solidFill>
                <a:latin typeface="Bungee Shade"/>
                <a:ea typeface="Bungee Shade"/>
                <a:cs typeface="Bungee Shade"/>
                <a:sym typeface="Bungee Shade"/>
              </a:rPr>
              <a:t>Thi</a:t>
            </a:r>
            <a:r>
              <a:rPr lang="en-US" sz="8200" dirty="0">
                <a:solidFill>
                  <a:srgbClr val="FFFFFF"/>
                </a:solidFill>
                <a:latin typeface="Bungee Shade"/>
                <a:ea typeface="Bungee Shade"/>
                <a:cs typeface="Bungee Shade"/>
                <a:sym typeface="Bungee Shade"/>
              </a:rPr>
              <a:t> Thu 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Freeform 2"/>
          <p:cNvSpPr/>
          <p:nvPr/>
        </p:nvSpPr>
        <p:spPr>
          <a:xfrm>
            <a:off x="685800" y="340577"/>
            <a:ext cx="16383000" cy="9605845"/>
          </a:xfrm>
          <a:custGeom>
            <a:avLst/>
            <a:gdLst/>
            <a:ahLst/>
            <a:cxnLst/>
            <a:rect l="l" t="t" r="r" b="b"/>
            <a:pathLst>
              <a:path w="13985879" h="9605845">
                <a:moveTo>
                  <a:pt x="0" y="0"/>
                </a:moveTo>
                <a:lnTo>
                  <a:pt x="13985879" y="0"/>
                </a:lnTo>
                <a:lnTo>
                  <a:pt x="13985879" y="9605846"/>
                </a:lnTo>
                <a:lnTo>
                  <a:pt x="0" y="9605846"/>
                </a:lnTo>
                <a:lnTo>
                  <a:pt x="0" y="0"/>
                </a:lnTo>
                <a:close/>
              </a:path>
            </a:pathLst>
          </a:custGeom>
          <a:blipFill>
            <a:blip r:embed="rId2"/>
            <a:stretch>
              <a:fillRect t="-886" b="-886"/>
            </a:stretch>
          </a:blipFill>
        </p:spPr>
      </p:sp>
    </p:spTree>
    <p:extLst>
      <p:ext uri="{BB962C8B-B14F-4D97-AF65-F5344CB8AC3E}">
        <p14:creationId xmlns:p14="http://schemas.microsoft.com/office/powerpoint/2010/main" val="22295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Freeform 2"/>
          <p:cNvSpPr/>
          <p:nvPr/>
        </p:nvSpPr>
        <p:spPr>
          <a:xfrm>
            <a:off x="381000" y="530431"/>
            <a:ext cx="16916400" cy="9226137"/>
          </a:xfrm>
          <a:custGeom>
            <a:avLst/>
            <a:gdLst/>
            <a:ahLst/>
            <a:cxnLst/>
            <a:rect l="l" t="t" r="r" b="b"/>
            <a:pathLst>
              <a:path w="16010751" h="9226137">
                <a:moveTo>
                  <a:pt x="0" y="0"/>
                </a:moveTo>
                <a:lnTo>
                  <a:pt x="16010752" y="0"/>
                </a:lnTo>
                <a:lnTo>
                  <a:pt x="16010752" y="9226136"/>
                </a:lnTo>
                <a:lnTo>
                  <a:pt x="0" y="9226136"/>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396193" y="4109347"/>
            <a:ext cx="15150749" cy="1143678"/>
          </a:xfrm>
          <a:prstGeom prst="rect">
            <a:avLst/>
          </a:prstGeom>
        </p:spPr>
        <p:txBody>
          <a:bodyPr lIns="0" tIns="0" rIns="0" bIns="0" rtlCol="0" anchor="t">
            <a:spAutoFit/>
          </a:bodyPr>
          <a:lstStyle/>
          <a:p>
            <a:pPr marL="0" lvl="0" indent="0" algn="l">
              <a:lnSpc>
                <a:spcPts val="8651"/>
              </a:lnSpc>
            </a:pPr>
            <a:r>
              <a:rPr lang="en-US" sz="8651" b="1">
                <a:solidFill>
                  <a:srgbClr val="FFFFFF"/>
                </a:solidFill>
                <a:latin typeface="Open Sans Bold"/>
                <a:ea typeface="Open Sans Bold"/>
                <a:cs typeface="Open Sans Bold"/>
                <a:sym typeface="Open Sans Bold"/>
              </a:rPr>
              <a:t>SKIMMING &amp; SCANNING</a:t>
            </a:r>
          </a:p>
        </p:txBody>
      </p:sp>
      <p:sp>
        <p:nvSpPr>
          <p:cNvPr id="3" name="Freeform 3"/>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pSp>
        <p:nvGrpSpPr>
          <p:cNvPr id="2" name="Group 2"/>
          <p:cNvGrpSpPr/>
          <p:nvPr/>
        </p:nvGrpSpPr>
        <p:grpSpPr>
          <a:xfrm>
            <a:off x="111681" y="65359"/>
            <a:ext cx="7628235" cy="2051142"/>
            <a:chOff x="0" y="0"/>
            <a:chExt cx="14438364" cy="3882306"/>
          </a:xfrm>
          <a:solidFill>
            <a:srgbClr val="FFFF00"/>
          </a:solidFill>
        </p:grpSpPr>
        <p:sp>
          <p:nvSpPr>
            <p:cNvPr id="3" name="Freeform 3"/>
            <p:cNvSpPr/>
            <p:nvPr/>
          </p:nvSpPr>
          <p:spPr>
            <a:xfrm>
              <a:off x="0" y="0"/>
              <a:ext cx="14438364" cy="3882306"/>
            </a:xfrm>
            <a:custGeom>
              <a:avLst/>
              <a:gdLst/>
              <a:ahLst/>
              <a:cxnLst/>
              <a:rect l="l" t="t" r="r" b="b"/>
              <a:pathLst>
                <a:path w="14438364" h="3882306">
                  <a:moveTo>
                    <a:pt x="14438364" y="1941176"/>
                  </a:moveTo>
                  <a:cubicBezTo>
                    <a:pt x="14438364" y="3013202"/>
                    <a:pt x="11206162" y="3882306"/>
                    <a:pt x="7219182" y="3882306"/>
                  </a:cubicBezTo>
                  <a:cubicBezTo>
                    <a:pt x="3232143" y="3882306"/>
                    <a:pt x="0" y="3013202"/>
                    <a:pt x="0" y="1941176"/>
                  </a:cubicBezTo>
                  <a:cubicBezTo>
                    <a:pt x="0" y="869096"/>
                    <a:pt x="3232143" y="0"/>
                    <a:pt x="7219182" y="0"/>
                  </a:cubicBezTo>
                  <a:cubicBezTo>
                    <a:pt x="11206221" y="0"/>
                    <a:pt x="14438364" y="869096"/>
                    <a:pt x="14438364" y="1941176"/>
                  </a:cubicBezTo>
                  <a:close/>
                </a:path>
              </a:pathLst>
            </a:custGeom>
            <a:grpFill/>
            <a:ln w="12700">
              <a:solidFill>
                <a:srgbClr val="000000"/>
              </a:solidFill>
            </a:ln>
          </p:spPr>
        </p:sp>
      </p:grpSp>
      <p:sp>
        <p:nvSpPr>
          <p:cNvPr id="4" name="TextBox 4"/>
          <p:cNvSpPr txBox="1"/>
          <p:nvPr/>
        </p:nvSpPr>
        <p:spPr>
          <a:xfrm>
            <a:off x="889765" y="445132"/>
            <a:ext cx="6196835" cy="1259843"/>
          </a:xfrm>
          <a:prstGeom prst="rect">
            <a:avLst/>
          </a:prstGeom>
        </p:spPr>
        <p:txBody>
          <a:bodyPr wrap="square" lIns="0" tIns="0" rIns="0" bIns="0" rtlCol="0" anchor="t">
            <a:spAutoFit/>
          </a:bodyPr>
          <a:lstStyle/>
          <a:p>
            <a:pPr marL="0" lvl="0" indent="0" algn="ctr">
              <a:lnSpc>
                <a:spcPts val="10359"/>
              </a:lnSpc>
              <a:spcBef>
                <a:spcPct val="0"/>
              </a:spcBef>
            </a:pPr>
            <a:r>
              <a:rPr lang="en-US" sz="7399" b="1" dirty="0">
                <a:solidFill>
                  <a:srgbClr val="FF0000"/>
                </a:solidFill>
                <a:highlight>
                  <a:srgbClr val="FFFF00"/>
                </a:highlight>
                <a:latin typeface="Open Sans Bold"/>
                <a:ea typeface="Open Sans Bold"/>
                <a:cs typeface="Open Sans Bold"/>
                <a:sym typeface="Open Sans Bold"/>
              </a:rPr>
              <a:t>Skimming</a:t>
            </a:r>
          </a:p>
        </p:txBody>
      </p:sp>
      <p:grpSp>
        <p:nvGrpSpPr>
          <p:cNvPr id="5" name="Group 5"/>
          <p:cNvGrpSpPr/>
          <p:nvPr/>
        </p:nvGrpSpPr>
        <p:grpSpPr>
          <a:xfrm>
            <a:off x="10230096" y="128255"/>
            <a:ext cx="7638258" cy="2051142"/>
            <a:chOff x="0" y="0"/>
            <a:chExt cx="14457335" cy="3882306"/>
          </a:xfrm>
          <a:solidFill>
            <a:srgbClr val="FFFF00"/>
          </a:solidFill>
        </p:grpSpPr>
        <p:sp>
          <p:nvSpPr>
            <p:cNvPr id="6" name="Freeform 6"/>
            <p:cNvSpPr/>
            <p:nvPr/>
          </p:nvSpPr>
          <p:spPr>
            <a:xfrm>
              <a:off x="0" y="0"/>
              <a:ext cx="14457335" cy="3882306"/>
            </a:xfrm>
            <a:custGeom>
              <a:avLst/>
              <a:gdLst/>
              <a:ahLst/>
              <a:cxnLst/>
              <a:rect l="l" t="t" r="r" b="b"/>
              <a:pathLst>
                <a:path w="14457335" h="3882306">
                  <a:moveTo>
                    <a:pt x="14457335" y="1941176"/>
                  </a:moveTo>
                  <a:cubicBezTo>
                    <a:pt x="14457335" y="3013202"/>
                    <a:pt x="11220887" y="3882306"/>
                    <a:pt x="7228667" y="3882306"/>
                  </a:cubicBezTo>
                  <a:cubicBezTo>
                    <a:pt x="3236390" y="3882306"/>
                    <a:pt x="0" y="3013202"/>
                    <a:pt x="0" y="1941176"/>
                  </a:cubicBezTo>
                  <a:cubicBezTo>
                    <a:pt x="0" y="869096"/>
                    <a:pt x="3236390" y="0"/>
                    <a:pt x="7228667" y="0"/>
                  </a:cubicBezTo>
                  <a:cubicBezTo>
                    <a:pt x="11220945" y="0"/>
                    <a:pt x="14457335" y="869096"/>
                    <a:pt x="14457335" y="1941176"/>
                  </a:cubicBezTo>
                  <a:close/>
                </a:path>
              </a:pathLst>
            </a:custGeom>
            <a:grpFill/>
            <a:ln w="12700">
              <a:solidFill>
                <a:srgbClr val="000000"/>
              </a:solidFill>
            </a:ln>
          </p:spPr>
        </p:sp>
      </p:grpSp>
      <p:sp>
        <p:nvSpPr>
          <p:cNvPr id="7" name="TextBox 7"/>
          <p:cNvSpPr txBox="1"/>
          <p:nvPr/>
        </p:nvSpPr>
        <p:spPr>
          <a:xfrm>
            <a:off x="11125200" y="544782"/>
            <a:ext cx="6553200" cy="1259843"/>
          </a:xfrm>
          <a:prstGeom prst="rect">
            <a:avLst/>
          </a:prstGeom>
        </p:spPr>
        <p:txBody>
          <a:bodyPr wrap="square" lIns="0" tIns="0" rIns="0" bIns="0" rtlCol="0" anchor="t">
            <a:spAutoFit/>
          </a:bodyPr>
          <a:lstStyle/>
          <a:p>
            <a:pPr marL="0" lvl="0" indent="0" algn="ctr">
              <a:lnSpc>
                <a:spcPts val="10359"/>
              </a:lnSpc>
              <a:spcBef>
                <a:spcPct val="0"/>
              </a:spcBef>
            </a:pPr>
            <a:r>
              <a:rPr lang="en-US" sz="7399" b="1" dirty="0">
                <a:solidFill>
                  <a:srgbClr val="FF0000"/>
                </a:solidFill>
                <a:highlight>
                  <a:srgbClr val="FFFF00"/>
                </a:highlight>
                <a:latin typeface="Open Sans Bold"/>
                <a:ea typeface="Open Sans Bold"/>
                <a:cs typeface="Open Sans Bold"/>
                <a:sym typeface="Open Sans Bold"/>
              </a:rPr>
              <a:t>Scanning</a:t>
            </a:r>
          </a:p>
        </p:txBody>
      </p:sp>
      <p:grpSp>
        <p:nvGrpSpPr>
          <p:cNvPr id="8" name="Group 8"/>
          <p:cNvGrpSpPr/>
          <p:nvPr/>
        </p:nvGrpSpPr>
        <p:grpSpPr>
          <a:xfrm>
            <a:off x="216569" y="2142313"/>
            <a:ext cx="8521363" cy="2621756"/>
            <a:chOff x="0" y="0"/>
            <a:chExt cx="2244310" cy="690504"/>
          </a:xfrm>
        </p:grpSpPr>
        <p:sp>
          <p:nvSpPr>
            <p:cNvPr id="9" name="Freeform 9"/>
            <p:cNvSpPr/>
            <p:nvPr/>
          </p:nvSpPr>
          <p:spPr>
            <a:xfrm>
              <a:off x="0" y="0"/>
              <a:ext cx="2244310" cy="690504"/>
            </a:xfrm>
            <a:custGeom>
              <a:avLst/>
              <a:gdLst/>
              <a:ahLst/>
              <a:cxnLst/>
              <a:rect l="l" t="t" r="r" b="b"/>
              <a:pathLst>
                <a:path w="2244310" h="690504">
                  <a:moveTo>
                    <a:pt x="0" y="0"/>
                  </a:moveTo>
                  <a:lnTo>
                    <a:pt x="2244310" y="0"/>
                  </a:lnTo>
                  <a:lnTo>
                    <a:pt x="2244310" y="690504"/>
                  </a:lnTo>
                  <a:lnTo>
                    <a:pt x="0" y="690504"/>
                  </a:lnTo>
                  <a:close/>
                </a:path>
              </a:pathLst>
            </a:custGeom>
            <a:solidFill>
              <a:srgbClr val="B9D6A1"/>
            </a:solidFill>
          </p:spPr>
        </p:sp>
        <p:sp>
          <p:nvSpPr>
            <p:cNvPr id="10" name="TextBox 10"/>
            <p:cNvSpPr txBox="1"/>
            <p:nvPr/>
          </p:nvSpPr>
          <p:spPr>
            <a:xfrm>
              <a:off x="0" y="-57150"/>
              <a:ext cx="2244310" cy="747654"/>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889765" y="2496564"/>
            <a:ext cx="7198996" cy="1875156"/>
          </a:xfrm>
          <a:prstGeom prst="rect">
            <a:avLst/>
          </a:prstGeom>
        </p:spPr>
        <p:txBody>
          <a:bodyPr lIns="0" tIns="0" rIns="0" bIns="0" rtlCol="0" anchor="t">
            <a:spAutoFit/>
          </a:bodyPr>
          <a:lstStyle/>
          <a:p>
            <a:pPr marL="0" lvl="0" indent="0" algn="ctr">
              <a:lnSpc>
                <a:spcPts val="5004"/>
              </a:lnSpc>
              <a:spcBef>
                <a:spcPct val="0"/>
              </a:spcBef>
            </a:pPr>
            <a:r>
              <a:rPr lang="en-US" sz="3849" b="1" dirty="0" err="1">
                <a:solidFill>
                  <a:srgbClr val="5E17EB"/>
                </a:solidFill>
                <a:latin typeface="Noto Sans Bold"/>
                <a:ea typeface="Noto Sans Bold"/>
                <a:cs typeface="Noto Sans Bold"/>
                <a:sym typeface="Noto Sans Bold"/>
              </a:rPr>
              <a:t>Đọc</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lướt</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ý</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chính</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tìm</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ý</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chung</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của</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đoạn</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văn</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hiểu</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sơ</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lược</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nội</a:t>
            </a:r>
            <a:r>
              <a:rPr lang="en-US" sz="3849" b="1" dirty="0">
                <a:solidFill>
                  <a:srgbClr val="5E17EB"/>
                </a:solidFill>
                <a:latin typeface="Noto Sans Bold"/>
                <a:ea typeface="Noto Sans Bold"/>
                <a:cs typeface="Noto Sans Bold"/>
                <a:sym typeface="Noto Sans Bold"/>
              </a:rPr>
              <a:t> dung </a:t>
            </a:r>
            <a:r>
              <a:rPr lang="en-US" sz="3849" b="1" dirty="0" err="1">
                <a:solidFill>
                  <a:srgbClr val="5E17EB"/>
                </a:solidFill>
                <a:latin typeface="Noto Sans Bold"/>
                <a:ea typeface="Noto Sans Bold"/>
                <a:cs typeface="Noto Sans Bold"/>
                <a:sym typeface="Noto Sans Bold"/>
              </a:rPr>
              <a:t>được</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đề</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cập</a:t>
            </a:r>
            <a:endParaRPr lang="en-US" sz="3849" b="1" dirty="0">
              <a:solidFill>
                <a:srgbClr val="5E17EB"/>
              </a:solidFill>
              <a:latin typeface="Noto Sans Bold"/>
              <a:ea typeface="Noto Sans Bold"/>
              <a:cs typeface="Noto Sans Bold"/>
              <a:sym typeface="Noto Sans Bold"/>
            </a:endParaRPr>
          </a:p>
        </p:txBody>
      </p:sp>
      <p:grpSp>
        <p:nvGrpSpPr>
          <p:cNvPr id="12" name="Group 12"/>
          <p:cNvGrpSpPr/>
          <p:nvPr/>
        </p:nvGrpSpPr>
        <p:grpSpPr>
          <a:xfrm>
            <a:off x="9585556" y="2266950"/>
            <a:ext cx="8521363" cy="1800225"/>
            <a:chOff x="0" y="0"/>
            <a:chExt cx="2244310" cy="474133"/>
          </a:xfrm>
        </p:grpSpPr>
        <p:sp>
          <p:nvSpPr>
            <p:cNvPr id="13" name="Freeform 13"/>
            <p:cNvSpPr/>
            <p:nvPr/>
          </p:nvSpPr>
          <p:spPr>
            <a:xfrm>
              <a:off x="0" y="0"/>
              <a:ext cx="2244310" cy="474133"/>
            </a:xfrm>
            <a:custGeom>
              <a:avLst/>
              <a:gdLst/>
              <a:ahLst/>
              <a:cxnLst/>
              <a:rect l="l" t="t" r="r" b="b"/>
              <a:pathLst>
                <a:path w="2244310" h="474133">
                  <a:moveTo>
                    <a:pt x="0" y="0"/>
                  </a:moveTo>
                  <a:lnTo>
                    <a:pt x="2244310" y="0"/>
                  </a:lnTo>
                  <a:lnTo>
                    <a:pt x="2244310" y="474133"/>
                  </a:lnTo>
                  <a:lnTo>
                    <a:pt x="0" y="474133"/>
                  </a:lnTo>
                  <a:close/>
                </a:path>
              </a:pathLst>
            </a:custGeom>
            <a:solidFill>
              <a:srgbClr val="B9D6A1"/>
            </a:solidFill>
          </p:spPr>
        </p:sp>
        <p:sp>
          <p:nvSpPr>
            <p:cNvPr id="14" name="TextBox 14"/>
            <p:cNvSpPr txBox="1"/>
            <p:nvPr/>
          </p:nvSpPr>
          <p:spPr>
            <a:xfrm>
              <a:off x="0" y="-57150"/>
              <a:ext cx="2244310" cy="53128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027109" y="2496564"/>
            <a:ext cx="7826622" cy="1246506"/>
          </a:xfrm>
          <a:prstGeom prst="rect">
            <a:avLst/>
          </a:prstGeom>
        </p:spPr>
        <p:txBody>
          <a:bodyPr lIns="0" tIns="0" rIns="0" bIns="0" rtlCol="0" anchor="t">
            <a:spAutoFit/>
          </a:bodyPr>
          <a:lstStyle/>
          <a:p>
            <a:pPr marL="0" lvl="0" indent="0" algn="ctr">
              <a:lnSpc>
                <a:spcPts val="5004"/>
              </a:lnSpc>
              <a:spcBef>
                <a:spcPct val="0"/>
              </a:spcBef>
            </a:pPr>
            <a:r>
              <a:rPr lang="en-US" sz="3849" b="1" dirty="0" err="1">
                <a:solidFill>
                  <a:srgbClr val="5E17EB"/>
                </a:solidFill>
                <a:latin typeface="Noto Sans Bold"/>
                <a:ea typeface="Noto Sans Bold"/>
                <a:cs typeface="Noto Sans Bold"/>
                <a:sym typeface="Noto Sans Bold"/>
              </a:rPr>
              <a:t>Tìm</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đáp</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án</a:t>
            </a:r>
            <a:r>
              <a:rPr lang="en-US" sz="3849" b="1" dirty="0">
                <a:solidFill>
                  <a:srgbClr val="5E17EB"/>
                </a:solidFill>
                <a:latin typeface="Noto Sans Bold"/>
                <a:ea typeface="Noto Sans Bold"/>
                <a:cs typeface="Noto Sans Bold"/>
                <a:sym typeface="Noto Sans Bold"/>
              </a:rPr>
              <a:t> chi </a:t>
            </a:r>
            <a:r>
              <a:rPr lang="en-US" sz="3849" b="1" dirty="0" err="1">
                <a:solidFill>
                  <a:srgbClr val="5E17EB"/>
                </a:solidFill>
                <a:latin typeface="Noto Sans Bold"/>
                <a:ea typeface="Noto Sans Bold"/>
                <a:cs typeface="Noto Sans Bold"/>
                <a:sym typeface="Noto Sans Bold"/>
              </a:rPr>
              <a:t>tiết</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chú</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ý</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theo</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từ</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khoá</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và</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thông</a:t>
            </a:r>
            <a:r>
              <a:rPr lang="en-US" sz="3849" b="1" dirty="0">
                <a:solidFill>
                  <a:srgbClr val="5E17EB"/>
                </a:solidFill>
                <a:latin typeface="Noto Sans Bold"/>
                <a:ea typeface="Noto Sans Bold"/>
                <a:cs typeface="Noto Sans Bold"/>
                <a:sym typeface="Noto Sans Bold"/>
              </a:rPr>
              <a:t> tin </a:t>
            </a:r>
            <a:r>
              <a:rPr lang="en-US" sz="3849" b="1" dirty="0" err="1">
                <a:solidFill>
                  <a:srgbClr val="5E17EB"/>
                </a:solidFill>
                <a:latin typeface="Noto Sans Bold"/>
                <a:ea typeface="Noto Sans Bold"/>
                <a:cs typeface="Noto Sans Bold"/>
                <a:sym typeface="Noto Sans Bold"/>
              </a:rPr>
              <a:t>được</a:t>
            </a:r>
            <a:r>
              <a:rPr lang="en-US" sz="3849" b="1" dirty="0">
                <a:solidFill>
                  <a:srgbClr val="5E17EB"/>
                </a:solidFill>
                <a:latin typeface="Noto Sans Bold"/>
                <a:ea typeface="Noto Sans Bold"/>
                <a:cs typeface="Noto Sans Bold"/>
                <a:sym typeface="Noto Sans Bold"/>
              </a:rPr>
              <a:t> </a:t>
            </a:r>
            <a:r>
              <a:rPr lang="en-US" sz="3849" b="1" dirty="0" err="1">
                <a:solidFill>
                  <a:srgbClr val="5E17EB"/>
                </a:solidFill>
                <a:latin typeface="Noto Sans Bold"/>
                <a:ea typeface="Noto Sans Bold"/>
                <a:cs typeface="Noto Sans Bold"/>
                <a:sym typeface="Noto Sans Bold"/>
              </a:rPr>
              <a:t>cho</a:t>
            </a:r>
            <a:endParaRPr lang="en-US" sz="3849" b="1" dirty="0">
              <a:solidFill>
                <a:srgbClr val="5E17EB"/>
              </a:solidFill>
              <a:latin typeface="Noto Sans Bold"/>
              <a:ea typeface="Noto Sans Bold"/>
              <a:cs typeface="Noto Sans Bold"/>
              <a:sym typeface="Noto Sans Bold"/>
            </a:endParaRPr>
          </a:p>
        </p:txBody>
      </p:sp>
      <p:grpSp>
        <p:nvGrpSpPr>
          <p:cNvPr id="16" name="Group 16"/>
          <p:cNvGrpSpPr/>
          <p:nvPr/>
        </p:nvGrpSpPr>
        <p:grpSpPr>
          <a:xfrm>
            <a:off x="210562" y="5202220"/>
            <a:ext cx="8521363" cy="826510"/>
            <a:chOff x="0" y="0"/>
            <a:chExt cx="2244310" cy="217682"/>
          </a:xfrm>
        </p:grpSpPr>
        <p:sp>
          <p:nvSpPr>
            <p:cNvPr id="17" name="Freeform 17"/>
            <p:cNvSpPr/>
            <p:nvPr/>
          </p:nvSpPr>
          <p:spPr>
            <a:xfrm>
              <a:off x="0" y="0"/>
              <a:ext cx="2244310" cy="217682"/>
            </a:xfrm>
            <a:custGeom>
              <a:avLst/>
              <a:gdLst/>
              <a:ahLst/>
              <a:cxnLst/>
              <a:rect l="l" t="t" r="r" b="b"/>
              <a:pathLst>
                <a:path w="2244310" h="217682">
                  <a:moveTo>
                    <a:pt x="15445" y="0"/>
                  </a:moveTo>
                  <a:lnTo>
                    <a:pt x="2228865" y="0"/>
                  </a:lnTo>
                  <a:cubicBezTo>
                    <a:pt x="2232961" y="0"/>
                    <a:pt x="2236889" y="1627"/>
                    <a:pt x="2239786" y="4524"/>
                  </a:cubicBezTo>
                  <a:cubicBezTo>
                    <a:pt x="2242682" y="7420"/>
                    <a:pt x="2244310" y="11349"/>
                    <a:pt x="2244310" y="15445"/>
                  </a:cubicBezTo>
                  <a:lnTo>
                    <a:pt x="2244310" y="202237"/>
                  </a:lnTo>
                  <a:cubicBezTo>
                    <a:pt x="2244310" y="206333"/>
                    <a:pt x="2242682" y="210261"/>
                    <a:pt x="2239786" y="213158"/>
                  </a:cubicBezTo>
                  <a:cubicBezTo>
                    <a:pt x="2236889" y="216054"/>
                    <a:pt x="2232961" y="217682"/>
                    <a:pt x="2228865" y="217682"/>
                  </a:cubicBezTo>
                  <a:lnTo>
                    <a:pt x="15445" y="217682"/>
                  </a:lnTo>
                  <a:cubicBezTo>
                    <a:pt x="11349" y="217682"/>
                    <a:pt x="7420" y="216054"/>
                    <a:pt x="4524" y="213158"/>
                  </a:cubicBezTo>
                  <a:cubicBezTo>
                    <a:pt x="1627" y="210261"/>
                    <a:pt x="0" y="206333"/>
                    <a:pt x="0" y="202237"/>
                  </a:cubicBezTo>
                  <a:lnTo>
                    <a:pt x="0" y="15445"/>
                  </a:lnTo>
                  <a:cubicBezTo>
                    <a:pt x="0" y="11349"/>
                    <a:pt x="1627" y="7420"/>
                    <a:pt x="4524" y="4524"/>
                  </a:cubicBezTo>
                  <a:cubicBezTo>
                    <a:pt x="7420" y="1627"/>
                    <a:pt x="11349" y="0"/>
                    <a:pt x="15445" y="0"/>
                  </a:cubicBezTo>
                  <a:close/>
                </a:path>
              </a:pathLst>
            </a:custGeom>
            <a:solidFill>
              <a:srgbClr val="F6F3E4"/>
            </a:solidFill>
          </p:spPr>
        </p:sp>
        <p:sp>
          <p:nvSpPr>
            <p:cNvPr id="18" name="TextBox 18"/>
            <p:cNvSpPr txBox="1"/>
            <p:nvPr/>
          </p:nvSpPr>
          <p:spPr>
            <a:xfrm>
              <a:off x="0" y="-57150"/>
              <a:ext cx="2244310" cy="27483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55133" y="5349278"/>
            <a:ext cx="7615608" cy="679451"/>
          </a:xfrm>
          <a:prstGeom prst="rect">
            <a:avLst/>
          </a:prstGeom>
        </p:spPr>
        <p:txBody>
          <a:bodyPr lIns="0" tIns="0" rIns="0" bIns="0" rtlCol="0" anchor="t">
            <a:spAutoFit/>
          </a:bodyPr>
          <a:lstStyle/>
          <a:p>
            <a:pPr algn="ctr">
              <a:lnSpc>
                <a:spcPts val="5599"/>
              </a:lnSpc>
              <a:spcBef>
                <a:spcPct val="0"/>
              </a:spcBef>
            </a:pPr>
            <a:r>
              <a:rPr lang="en-US" sz="3999">
                <a:solidFill>
                  <a:srgbClr val="237005"/>
                </a:solidFill>
                <a:latin typeface="Sriracha"/>
                <a:ea typeface="Sriracha"/>
                <a:cs typeface="Sriracha"/>
                <a:sym typeface="Sriracha"/>
              </a:rPr>
              <a:t>Đọc tiêu đề nếu có</a:t>
            </a:r>
          </a:p>
        </p:txBody>
      </p:sp>
      <p:sp>
        <p:nvSpPr>
          <p:cNvPr id="20" name="TextBox 20"/>
          <p:cNvSpPr txBox="1"/>
          <p:nvPr/>
        </p:nvSpPr>
        <p:spPr>
          <a:xfrm>
            <a:off x="663440" y="6324004"/>
            <a:ext cx="7615608" cy="854077"/>
          </a:xfrm>
          <a:prstGeom prst="rect">
            <a:avLst/>
          </a:prstGeom>
        </p:spPr>
        <p:txBody>
          <a:bodyPr lIns="0" tIns="0" rIns="0" bIns="0" rtlCol="0" anchor="t">
            <a:spAutoFit/>
          </a:bodyPr>
          <a:lstStyle/>
          <a:p>
            <a:pPr algn="ctr">
              <a:lnSpc>
                <a:spcPts val="6999"/>
              </a:lnSpc>
              <a:spcBef>
                <a:spcPct val="0"/>
              </a:spcBef>
            </a:pPr>
            <a:r>
              <a:rPr lang="en-US" sz="4999">
                <a:solidFill>
                  <a:srgbClr val="237005"/>
                </a:solidFill>
                <a:latin typeface="Sriracha"/>
                <a:ea typeface="Sriracha"/>
                <a:cs typeface="Sriracha"/>
                <a:sym typeface="Sriracha"/>
              </a:rPr>
              <a:t>Đọc tiêu đề nếu có</a:t>
            </a:r>
          </a:p>
        </p:txBody>
      </p:sp>
      <p:grpSp>
        <p:nvGrpSpPr>
          <p:cNvPr id="21" name="Group 21"/>
          <p:cNvGrpSpPr/>
          <p:nvPr/>
        </p:nvGrpSpPr>
        <p:grpSpPr>
          <a:xfrm>
            <a:off x="210562" y="6257329"/>
            <a:ext cx="8521363" cy="1554525"/>
            <a:chOff x="0" y="0"/>
            <a:chExt cx="2244310" cy="409422"/>
          </a:xfrm>
        </p:grpSpPr>
        <p:sp>
          <p:nvSpPr>
            <p:cNvPr id="22" name="Freeform 22"/>
            <p:cNvSpPr/>
            <p:nvPr/>
          </p:nvSpPr>
          <p:spPr>
            <a:xfrm>
              <a:off x="0" y="0"/>
              <a:ext cx="2244310" cy="409422"/>
            </a:xfrm>
            <a:custGeom>
              <a:avLst/>
              <a:gdLst/>
              <a:ahLst/>
              <a:cxnLst/>
              <a:rect l="l" t="t" r="r" b="b"/>
              <a:pathLst>
                <a:path w="2244310" h="409422">
                  <a:moveTo>
                    <a:pt x="15445" y="0"/>
                  </a:moveTo>
                  <a:lnTo>
                    <a:pt x="2228865" y="0"/>
                  </a:lnTo>
                  <a:cubicBezTo>
                    <a:pt x="2232961" y="0"/>
                    <a:pt x="2236889" y="1627"/>
                    <a:pt x="2239786" y="4524"/>
                  </a:cubicBezTo>
                  <a:cubicBezTo>
                    <a:pt x="2242682" y="7420"/>
                    <a:pt x="2244310" y="11349"/>
                    <a:pt x="2244310" y="15445"/>
                  </a:cubicBezTo>
                  <a:lnTo>
                    <a:pt x="2244310" y="393977"/>
                  </a:lnTo>
                  <a:cubicBezTo>
                    <a:pt x="2244310" y="398073"/>
                    <a:pt x="2242682" y="402002"/>
                    <a:pt x="2239786" y="404899"/>
                  </a:cubicBezTo>
                  <a:cubicBezTo>
                    <a:pt x="2236889" y="407795"/>
                    <a:pt x="2232961" y="409422"/>
                    <a:pt x="2228865" y="409422"/>
                  </a:cubicBezTo>
                  <a:lnTo>
                    <a:pt x="15445" y="409422"/>
                  </a:lnTo>
                  <a:cubicBezTo>
                    <a:pt x="11349" y="409422"/>
                    <a:pt x="7420" y="407795"/>
                    <a:pt x="4524" y="404899"/>
                  </a:cubicBezTo>
                  <a:cubicBezTo>
                    <a:pt x="1627" y="402002"/>
                    <a:pt x="0" y="398073"/>
                    <a:pt x="0" y="393977"/>
                  </a:cubicBezTo>
                  <a:lnTo>
                    <a:pt x="0" y="15445"/>
                  </a:lnTo>
                  <a:cubicBezTo>
                    <a:pt x="0" y="11349"/>
                    <a:pt x="1627" y="7420"/>
                    <a:pt x="4524" y="4524"/>
                  </a:cubicBezTo>
                  <a:cubicBezTo>
                    <a:pt x="7420" y="1627"/>
                    <a:pt x="11349" y="0"/>
                    <a:pt x="15445" y="0"/>
                  </a:cubicBezTo>
                  <a:close/>
                </a:path>
              </a:pathLst>
            </a:custGeom>
            <a:solidFill>
              <a:srgbClr val="F6F3E4"/>
            </a:solidFill>
          </p:spPr>
        </p:sp>
        <p:sp>
          <p:nvSpPr>
            <p:cNvPr id="23" name="TextBox 23"/>
            <p:cNvSpPr txBox="1"/>
            <p:nvPr/>
          </p:nvSpPr>
          <p:spPr>
            <a:xfrm>
              <a:off x="0" y="-57150"/>
              <a:ext cx="2244310" cy="46657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585556" y="4371719"/>
            <a:ext cx="8521363" cy="1367828"/>
            <a:chOff x="0" y="0"/>
            <a:chExt cx="2244310" cy="360251"/>
          </a:xfrm>
        </p:grpSpPr>
        <p:sp>
          <p:nvSpPr>
            <p:cNvPr id="25" name="Freeform 25"/>
            <p:cNvSpPr/>
            <p:nvPr/>
          </p:nvSpPr>
          <p:spPr>
            <a:xfrm>
              <a:off x="0" y="0"/>
              <a:ext cx="2244310" cy="360251"/>
            </a:xfrm>
            <a:custGeom>
              <a:avLst/>
              <a:gdLst/>
              <a:ahLst/>
              <a:cxnLst/>
              <a:rect l="l" t="t" r="r" b="b"/>
              <a:pathLst>
                <a:path w="2244310" h="360251">
                  <a:moveTo>
                    <a:pt x="15445" y="0"/>
                  </a:moveTo>
                  <a:lnTo>
                    <a:pt x="2228865" y="0"/>
                  </a:lnTo>
                  <a:cubicBezTo>
                    <a:pt x="2232961" y="0"/>
                    <a:pt x="2236889" y="1627"/>
                    <a:pt x="2239786" y="4524"/>
                  </a:cubicBezTo>
                  <a:cubicBezTo>
                    <a:pt x="2242682" y="7420"/>
                    <a:pt x="2244310" y="11349"/>
                    <a:pt x="2244310" y="15445"/>
                  </a:cubicBezTo>
                  <a:lnTo>
                    <a:pt x="2244310" y="344806"/>
                  </a:lnTo>
                  <a:cubicBezTo>
                    <a:pt x="2244310" y="348902"/>
                    <a:pt x="2242682" y="352831"/>
                    <a:pt x="2239786" y="355727"/>
                  </a:cubicBezTo>
                  <a:cubicBezTo>
                    <a:pt x="2236889" y="358624"/>
                    <a:pt x="2232961" y="360251"/>
                    <a:pt x="2228865" y="360251"/>
                  </a:cubicBezTo>
                  <a:lnTo>
                    <a:pt x="15445" y="360251"/>
                  </a:lnTo>
                  <a:cubicBezTo>
                    <a:pt x="11349" y="360251"/>
                    <a:pt x="7420" y="358624"/>
                    <a:pt x="4524" y="355727"/>
                  </a:cubicBezTo>
                  <a:cubicBezTo>
                    <a:pt x="1627" y="352831"/>
                    <a:pt x="0" y="348902"/>
                    <a:pt x="0" y="344806"/>
                  </a:cubicBezTo>
                  <a:lnTo>
                    <a:pt x="0" y="15445"/>
                  </a:lnTo>
                  <a:cubicBezTo>
                    <a:pt x="0" y="11349"/>
                    <a:pt x="1627" y="7420"/>
                    <a:pt x="4524" y="4524"/>
                  </a:cubicBezTo>
                  <a:cubicBezTo>
                    <a:pt x="7420" y="1627"/>
                    <a:pt x="11349" y="0"/>
                    <a:pt x="15445" y="0"/>
                  </a:cubicBezTo>
                  <a:close/>
                </a:path>
              </a:pathLst>
            </a:custGeom>
            <a:solidFill>
              <a:srgbClr val="F6F3E4"/>
            </a:solidFill>
          </p:spPr>
        </p:sp>
        <p:sp>
          <p:nvSpPr>
            <p:cNvPr id="26" name="TextBox 26"/>
            <p:cNvSpPr txBox="1"/>
            <p:nvPr/>
          </p:nvSpPr>
          <p:spPr>
            <a:xfrm>
              <a:off x="0" y="-57150"/>
              <a:ext cx="2244310" cy="417401"/>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585556" y="5883433"/>
            <a:ext cx="8521363" cy="4617880"/>
            <a:chOff x="0" y="0"/>
            <a:chExt cx="2244310" cy="1216232"/>
          </a:xfrm>
        </p:grpSpPr>
        <p:sp>
          <p:nvSpPr>
            <p:cNvPr id="28" name="Freeform 28"/>
            <p:cNvSpPr/>
            <p:nvPr/>
          </p:nvSpPr>
          <p:spPr>
            <a:xfrm>
              <a:off x="0" y="0"/>
              <a:ext cx="2244310" cy="1216232"/>
            </a:xfrm>
            <a:custGeom>
              <a:avLst/>
              <a:gdLst/>
              <a:ahLst/>
              <a:cxnLst/>
              <a:rect l="l" t="t" r="r" b="b"/>
              <a:pathLst>
                <a:path w="2244310" h="1216232">
                  <a:moveTo>
                    <a:pt x="15445" y="0"/>
                  </a:moveTo>
                  <a:lnTo>
                    <a:pt x="2228865" y="0"/>
                  </a:lnTo>
                  <a:cubicBezTo>
                    <a:pt x="2232961" y="0"/>
                    <a:pt x="2236889" y="1627"/>
                    <a:pt x="2239786" y="4524"/>
                  </a:cubicBezTo>
                  <a:cubicBezTo>
                    <a:pt x="2242682" y="7420"/>
                    <a:pt x="2244310" y="11349"/>
                    <a:pt x="2244310" y="15445"/>
                  </a:cubicBezTo>
                  <a:lnTo>
                    <a:pt x="2244310" y="1200787"/>
                  </a:lnTo>
                  <a:cubicBezTo>
                    <a:pt x="2244310" y="1204883"/>
                    <a:pt x="2242682" y="1208811"/>
                    <a:pt x="2239786" y="1211708"/>
                  </a:cubicBezTo>
                  <a:cubicBezTo>
                    <a:pt x="2236889" y="1214604"/>
                    <a:pt x="2232961" y="1216232"/>
                    <a:pt x="2228865" y="1216232"/>
                  </a:cubicBezTo>
                  <a:lnTo>
                    <a:pt x="15445" y="1216232"/>
                  </a:lnTo>
                  <a:cubicBezTo>
                    <a:pt x="11349" y="1216232"/>
                    <a:pt x="7420" y="1214604"/>
                    <a:pt x="4524" y="1211708"/>
                  </a:cubicBezTo>
                  <a:cubicBezTo>
                    <a:pt x="1627" y="1208811"/>
                    <a:pt x="0" y="1204883"/>
                    <a:pt x="0" y="1200787"/>
                  </a:cubicBezTo>
                  <a:lnTo>
                    <a:pt x="0" y="15445"/>
                  </a:lnTo>
                  <a:cubicBezTo>
                    <a:pt x="0" y="11349"/>
                    <a:pt x="1627" y="7420"/>
                    <a:pt x="4524" y="4524"/>
                  </a:cubicBezTo>
                  <a:cubicBezTo>
                    <a:pt x="7420" y="1627"/>
                    <a:pt x="11349" y="0"/>
                    <a:pt x="15445" y="0"/>
                  </a:cubicBezTo>
                  <a:close/>
                </a:path>
              </a:pathLst>
            </a:custGeom>
            <a:solidFill>
              <a:srgbClr val="F6F3E4"/>
            </a:solidFill>
          </p:spPr>
        </p:sp>
        <p:sp>
          <p:nvSpPr>
            <p:cNvPr id="29" name="TextBox 29"/>
            <p:cNvSpPr txBox="1"/>
            <p:nvPr/>
          </p:nvSpPr>
          <p:spPr>
            <a:xfrm>
              <a:off x="0" y="-57150"/>
              <a:ext cx="2244310" cy="1273382"/>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455133" y="6444653"/>
            <a:ext cx="8044233" cy="1287146"/>
          </a:xfrm>
          <a:prstGeom prst="rect">
            <a:avLst/>
          </a:prstGeom>
        </p:spPr>
        <p:txBody>
          <a:bodyPr lIns="0" tIns="0" rIns="0" bIns="0" rtlCol="0" anchor="t">
            <a:spAutoFit/>
          </a:bodyPr>
          <a:lstStyle/>
          <a:p>
            <a:pPr algn="ctr">
              <a:lnSpc>
                <a:spcPts val="5179"/>
              </a:lnSpc>
              <a:spcBef>
                <a:spcPct val="0"/>
              </a:spcBef>
            </a:pPr>
            <a:r>
              <a:rPr lang="en-US" sz="3699">
                <a:solidFill>
                  <a:srgbClr val="237005"/>
                </a:solidFill>
                <a:latin typeface="Sriracha"/>
                <a:ea typeface="Sriracha"/>
                <a:cs typeface="Sriracha"/>
                <a:sym typeface="Sriracha"/>
              </a:rPr>
              <a:t>Đọc vài câu đầu tiên và những câu cuối cùng của đoạn để lướt nắm ý chính</a:t>
            </a:r>
          </a:p>
        </p:txBody>
      </p:sp>
      <p:sp>
        <p:nvSpPr>
          <p:cNvPr id="31" name="TextBox 31"/>
          <p:cNvSpPr txBox="1"/>
          <p:nvPr/>
        </p:nvSpPr>
        <p:spPr>
          <a:xfrm>
            <a:off x="669446" y="7988713"/>
            <a:ext cx="7615608" cy="854077"/>
          </a:xfrm>
          <a:prstGeom prst="rect">
            <a:avLst/>
          </a:prstGeom>
        </p:spPr>
        <p:txBody>
          <a:bodyPr lIns="0" tIns="0" rIns="0" bIns="0" rtlCol="0" anchor="t">
            <a:spAutoFit/>
          </a:bodyPr>
          <a:lstStyle/>
          <a:p>
            <a:pPr algn="ctr">
              <a:lnSpc>
                <a:spcPts val="6999"/>
              </a:lnSpc>
              <a:spcBef>
                <a:spcPct val="0"/>
              </a:spcBef>
            </a:pPr>
            <a:r>
              <a:rPr lang="en-US" sz="4999">
                <a:solidFill>
                  <a:srgbClr val="237005"/>
                </a:solidFill>
                <a:latin typeface="Sriracha"/>
                <a:ea typeface="Sriracha"/>
                <a:cs typeface="Sriracha"/>
                <a:sym typeface="Sriracha"/>
              </a:rPr>
              <a:t>Đọc tiêu đề nếu có</a:t>
            </a:r>
          </a:p>
        </p:txBody>
      </p:sp>
      <p:grpSp>
        <p:nvGrpSpPr>
          <p:cNvPr id="32" name="Group 32"/>
          <p:cNvGrpSpPr/>
          <p:nvPr/>
        </p:nvGrpSpPr>
        <p:grpSpPr>
          <a:xfrm>
            <a:off x="216569" y="7922038"/>
            <a:ext cx="8521363" cy="1554525"/>
            <a:chOff x="0" y="0"/>
            <a:chExt cx="2244310" cy="409422"/>
          </a:xfrm>
        </p:grpSpPr>
        <p:sp>
          <p:nvSpPr>
            <p:cNvPr id="33" name="Freeform 33"/>
            <p:cNvSpPr/>
            <p:nvPr/>
          </p:nvSpPr>
          <p:spPr>
            <a:xfrm>
              <a:off x="0" y="0"/>
              <a:ext cx="2244310" cy="409422"/>
            </a:xfrm>
            <a:custGeom>
              <a:avLst/>
              <a:gdLst/>
              <a:ahLst/>
              <a:cxnLst/>
              <a:rect l="l" t="t" r="r" b="b"/>
              <a:pathLst>
                <a:path w="2244310" h="409422">
                  <a:moveTo>
                    <a:pt x="15445" y="0"/>
                  </a:moveTo>
                  <a:lnTo>
                    <a:pt x="2228865" y="0"/>
                  </a:lnTo>
                  <a:cubicBezTo>
                    <a:pt x="2232961" y="0"/>
                    <a:pt x="2236889" y="1627"/>
                    <a:pt x="2239786" y="4524"/>
                  </a:cubicBezTo>
                  <a:cubicBezTo>
                    <a:pt x="2242682" y="7420"/>
                    <a:pt x="2244310" y="11349"/>
                    <a:pt x="2244310" y="15445"/>
                  </a:cubicBezTo>
                  <a:lnTo>
                    <a:pt x="2244310" y="393977"/>
                  </a:lnTo>
                  <a:cubicBezTo>
                    <a:pt x="2244310" y="398073"/>
                    <a:pt x="2242682" y="402002"/>
                    <a:pt x="2239786" y="404899"/>
                  </a:cubicBezTo>
                  <a:cubicBezTo>
                    <a:pt x="2236889" y="407795"/>
                    <a:pt x="2232961" y="409422"/>
                    <a:pt x="2228865" y="409422"/>
                  </a:cubicBezTo>
                  <a:lnTo>
                    <a:pt x="15445" y="409422"/>
                  </a:lnTo>
                  <a:cubicBezTo>
                    <a:pt x="11349" y="409422"/>
                    <a:pt x="7420" y="407795"/>
                    <a:pt x="4524" y="404899"/>
                  </a:cubicBezTo>
                  <a:cubicBezTo>
                    <a:pt x="1627" y="402002"/>
                    <a:pt x="0" y="398073"/>
                    <a:pt x="0" y="393977"/>
                  </a:cubicBezTo>
                  <a:lnTo>
                    <a:pt x="0" y="15445"/>
                  </a:lnTo>
                  <a:cubicBezTo>
                    <a:pt x="0" y="11349"/>
                    <a:pt x="1627" y="7420"/>
                    <a:pt x="4524" y="4524"/>
                  </a:cubicBezTo>
                  <a:cubicBezTo>
                    <a:pt x="7420" y="1627"/>
                    <a:pt x="11349" y="0"/>
                    <a:pt x="15445" y="0"/>
                  </a:cubicBezTo>
                  <a:close/>
                </a:path>
              </a:pathLst>
            </a:custGeom>
            <a:solidFill>
              <a:srgbClr val="F6F3E4"/>
            </a:solidFill>
          </p:spPr>
        </p:sp>
        <p:sp>
          <p:nvSpPr>
            <p:cNvPr id="34" name="TextBox 34"/>
            <p:cNvSpPr txBox="1"/>
            <p:nvPr/>
          </p:nvSpPr>
          <p:spPr>
            <a:xfrm>
              <a:off x="0" y="-57150"/>
              <a:ext cx="2244310" cy="466572"/>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461140" y="8109362"/>
            <a:ext cx="8044233" cy="629921"/>
          </a:xfrm>
          <a:prstGeom prst="rect">
            <a:avLst/>
          </a:prstGeom>
        </p:spPr>
        <p:txBody>
          <a:bodyPr lIns="0" tIns="0" rIns="0" bIns="0" rtlCol="0" anchor="t">
            <a:spAutoFit/>
          </a:bodyPr>
          <a:lstStyle/>
          <a:p>
            <a:pPr algn="ctr">
              <a:lnSpc>
                <a:spcPts val="5179"/>
              </a:lnSpc>
              <a:spcBef>
                <a:spcPct val="0"/>
              </a:spcBef>
            </a:pPr>
            <a:r>
              <a:rPr lang="en-US" sz="3699">
                <a:solidFill>
                  <a:srgbClr val="237005"/>
                </a:solidFill>
                <a:latin typeface="Sriracha"/>
                <a:ea typeface="Sriracha"/>
                <a:cs typeface="Sriracha"/>
                <a:sym typeface="Sriracha"/>
              </a:rPr>
              <a:t>Đọc câu đầu tiên của các đoạn còn lại</a:t>
            </a:r>
          </a:p>
        </p:txBody>
      </p:sp>
      <p:sp>
        <p:nvSpPr>
          <p:cNvPr id="36" name="TextBox 36"/>
          <p:cNvSpPr txBox="1"/>
          <p:nvPr/>
        </p:nvSpPr>
        <p:spPr>
          <a:xfrm>
            <a:off x="9824121" y="4403207"/>
            <a:ext cx="8044233" cy="1206501"/>
          </a:xfrm>
          <a:prstGeom prst="rect">
            <a:avLst/>
          </a:prstGeom>
        </p:spPr>
        <p:txBody>
          <a:bodyPr lIns="0" tIns="0" rIns="0" bIns="0" rtlCol="0" anchor="t">
            <a:spAutoFit/>
          </a:bodyPr>
          <a:lstStyle/>
          <a:p>
            <a:pPr algn="ctr">
              <a:lnSpc>
                <a:spcPts val="4899"/>
              </a:lnSpc>
              <a:spcBef>
                <a:spcPct val="0"/>
              </a:spcBef>
            </a:pPr>
            <a:r>
              <a:rPr lang="en-US" sz="3499">
                <a:solidFill>
                  <a:srgbClr val="237005"/>
                </a:solidFill>
                <a:latin typeface="Sriracha"/>
                <a:ea typeface="Sriracha"/>
                <a:cs typeface="Sriracha"/>
                <a:sym typeface="Sriracha"/>
              </a:rPr>
              <a:t>Đọc kỹ câu hỏi để biết được từ chìa khoá xuất hiện và tìm kiếm trong đoạn văn</a:t>
            </a:r>
          </a:p>
        </p:txBody>
      </p:sp>
      <p:sp>
        <p:nvSpPr>
          <p:cNvPr id="37" name="TextBox 37"/>
          <p:cNvSpPr txBox="1"/>
          <p:nvPr/>
        </p:nvSpPr>
        <p:spPr>
          <a:xfrm>
            <a:off x="9790563" y="5939573"/>
            <a:ext cx="8282798" cy="4621531"/>
          </a:xfrm>
          <a:prstGeom prst="rect">
            <a:avLst/>
          </a:prstGeom>
        </p:spPr>
        <p:txBody>
          <a:bodyPr lIns="0" tIns="0" rIns="0" bIns="0" rtlCol="0" anchor="t">
            <a:spAutoFit/>
          </a:bodyPr>
          <a:lstStyle/>
          <a:p>
            <a:pPr algn="l">
              <a:lnSpc>
                <a:spcPts val="4619"/>
              </a:lnSpc>
            </a:pPr>
            <a:r>
              <a:rPr lang="en-US" sz="3299">
                <a:solidFill>
                  <a:srgbClr val="237005"/>
                </a:solidFill>
                <a:latin typeface="Sriracha"/>
                <a:ea typeface="Sriracha"/>
                <a:cs typeface="Sriracha"/>
                <a:sym typeface="Sriracha"/>
              </a:rPr>
              <a:t>- Sử dụng 1 ngón tay để di chuyển theo các câu văn để tập trung hơn nhằm biết được các từ khoá ở đâu, tránh bỏ sót từ đồng nghĩa hoặc cách diễn đạt tương đương về nghĩa</a:t>
            </a:r>
          </a:p>
          <a:p>
            <a:pPr algn="l">
              <a:lnSpc>
                <a:spcPts val="4619"/>
              </a:lnSpc>
              <a:spcBef>
                <a:spcPct val="0"/>
              </a:spcBef>
            </a:pPr>
            <a:r>
              <a:rPr lang="en-US" sz="3299">
                <a:solidFill>
                  <a:srgbClr val="237005"/>
                </a:solidFill>
                <a:latin typeface="Sriracha"/>
                <a:ea typeface="Sriracha"/>
                <a:cs typeface="Sriracha"/>
                <a:sym typeface="Sriracha"/>
              </a:rPr>
              <a:t>- Khi thấy từ chìa khoá, dừng lại và đọc phần văn bản xung quanh để  tìm ra câu trả lời</a:t>
            </a:r>
          </a:p>
          <a:p>
            <a:pPr algn="l">
              <a:lnSpc>
                <a:spcPts val="4619"/>
              </a:lnSpc>
              <a:spcBef>
                <a:spcPct val="0"/>
              </a:spcBef>
            </a:pPr>
            <a:endParaRPr lang="en-US" sz="3299">
              <a:solidFill>
                <a:srgbClr val="237005"/>
              </a:solidFill>
              <a:latin typeface="Sriracha"/>
              <a:ea typeface="Sriracha"/>
              <a:cs typeface="Sriracha"/>
              <a:sym typeface="Srirach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par>
                                <p:cTn id="19" presetID="5"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par>
                                <p:cTn id="25" presetID="5" presetClass="entr" presetSubtype="1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par>
                                <p:cTn id="28" presetID="5" presetClass="entr" presetSubtype="1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heckerboard(across)">
                                      <p:cBhvr>
                                        <p:cTn id="30" dur="500"/>
                                        <p:tgtEl>
                                          <p:spTgt spid="3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checkerboard(across)">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par>
                                <p:cTn id="47" presetID="5"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par>
                                <p:cTn id="50" presetID="5"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heckerboard(across)">
                                      <p:cBhvr>
                                        <p:cTn id="55" dur="500"/>
                                        <p:tgtEl>
                                          <p:spTgt spid="36"/>
                                        </p:tgtEl>
                                      </p:cBhvr>
                                    </p:animEffect>
                                  </p:childTnLst>
                                </p:cTn>
                              </p:par>
                              <p:par>
                                <p:cTn id="56" presetID="5" presetClass="entr" presetSubtype="1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heckerboard(across)">
                                      <p:cBhvr>
                                        <p:cTn id="58" dur="500"/>
                                        <p:tgtEl>
                                          <p:spTgt spid="27"/>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checkerboard(across)">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9" grpId="0"/>
      <p:bldP spid="30"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pSp>
        <p:nvGrpSpPr>
          <p:cNvPr id="2" name="Group 2"/>
          <p:cNvGrpSpPr/>
          <p:nvPr/>
        </p:nvGrpSpPr>
        <p:grpSpPr>
          <a:xfrm>
            <a:off x="333230" y="2226936"/>
            <a:ext cx="4179216" cy="4802375"/>
            <a:chOff x="0" y="0"/>
            <a:chExt cx="3509405" cy="4032689"/>
          </a:xfrm>
        </p:grpSpPr>
        <p:sp>
          <p:nvSpPr>
            <p:cNvPr id="3" name="Freeform 3"/>
            <p:cNvSpPr/>
            <p:nvPr/>
          </p:nvSpPr>
          <p:spPr>
            <a:xfrm>
              <a:off x="0" y="0"/>
              <a:ext cx="3509406" cy="4032690"/>
            </a:xfrm>
            <a:custGeom>
              <a:avLst/>
              <a:gdLst/>
              <a:ahLst/>
              <a:cxnLst/>
              <a:rect l="l" t="t" r="r" b="b"/>
              <a:pathLst>
                <a:path w="3509406" h="4032690">
                  <a:moveTo>
                    <a:pt x="3384945" y="4032689"/>
                  </a:moveTo>
                  <a:lnTo>
                    <a:pt x="124460" y="4032689"/>
                  </a:lnTo>
                  <a:cubicBezTo>
                    <a:pt x="55880" y="4032689"/>
                    <a:pt x="0" y="3976809"/>
                    <a:pt x="0" y="3908229"/>
                  </a:cubicBezTo>
                  <a:lnTo>
                    <a:pt x="0" y="124460"/>
                  </a:lnTo>
                  <a:cubicBezTo>
                    <a:pt x="0" y="55880"/>
                    <a:pt x="55880" y="0"/>
                    <a:pt x="124460" y="0"/>
                  </a:cubicBezTo>
                  <a:lnTo>
                    <a:pt x="3384946" y="0"/>
                  </a:lnTo>
                  <a:cubicBezTo>
                    <a:pt x="3453526" y="0"/>
                    <a:pt x="3509406" y="55880"/>
                    <a:pt x="3509406" y="124460"/>
                  </a:cubicBezTo>
                  <a:lnTo>
                    <a:pt x="3509406" y="3908229"/>
                  </a:lnTo>
                  <a:cubicBezTo>
                    <a:pt x="3509406" y="3976809"/>
                    <a:pt x="3453526" y="4032690"/>
                    <a:pt x="3384946" y="4032690"/>
                  </a:cubicBezTo>
                  <a:close/>
                </a:path>
              </a:pathLst>
            </a:custGeom>
            <a:solidFill>
              <a:srgbClr val="FFFFFF"/>
            </a:solidFill>
          </p:spPr>
        </p:sp>
      </p:grpSp>
      <p:grpSp>
        <p:nvGrpSpPr>
          <p:cNvPr id="4" name="Group 4"/>
          <p:cNvGrpSpPr/>
          <p:nvPr/>
        </p:nvGrpSpPr>
        <p:grpSpPr>
          <a:xfrm>
            <a:off x="9458046" y="2226936"/>
            <a:ext cx="4224366" cy="4802375"/>
            <a:chOff x="0" y="0"/>
            <a:chExt cx="3547319" cy="4032689"/>
          </a:xfrm>
        </p:grpSpPr>
        <p:sp>
          <p:nvSpPr>
            <p:cNvPr id="5" name="Freeform 5"/>
            <p:cNvSpPr/>
            <p:nvPr/>
          </p:nvSpPr>
          <p:spPr>
            <a:xfrm>
              <a:off x="0" y="0"/>
              <a:ext cx="3547319" cy="4032690"/>
            </a:xfrm>
            <a:custGeom>
              <a:avLst/>
              <a:gdLst/>
              <a:ahLst/>
              <a:cxnLst/>
              <a:rect l="l" t="t" r="r" b="b"/>
              <a:pathLst>
                <a:path w="3547319" h="4032690">
                  <a:moveTo>
                    <a:pt x="3422859" y="4032689"/>
                  </a:moveTo>
                  <a:lnTo>
                    <a:pt x="124460" y="4032689"/>
                  </a:lnTo>
                  <a:cubicBezTo>
                    <a:pt x="55880" y="4032689"/>
                    <a:pt x="0" y="3976809"/>
                    <a:pt x="0" y="3908229"/>
                  </a:cubicBezTo>
                  <a:lnTo>
                    <a:pt x="0" y="124460"/>
                  </a:lnTo>
                  <a:cubicBezTo>
                    <a:pt x="0" y="55880"/>
                    <a:pt x="55880" y="0"/>
                    <a:pt x="124460" y="0"/>
                  </a:cubicBezTo>
                  <a:lnTo>
                    <a:pt x="3422859" y="0"/>
                  </a:lnTo>
                  <a:cubicBezTo>
                    <a:pt x="3491439" y="0"/>
                    <a:pt x="3547319" y="55880"/>
                    <a:pt x="3547319" y="124460"/>
                  </a:cubicBezTo>
                  <a:lnTo>
                    <a:pt x="3547319" y="3908229"/>
                  </a:lnTo>
                  <a:cubicBezTo>
                    <a:pt x="3547319" y="3976809"/>
                    <a:pt x="3491439" y="4032690"/>
                    <a:pt x="3422859" y="4032690"/>
                  </a:cubicBezTo>
                  <a:close/>
                </a:path>
              </a:pathLst>
            </a:custGeom>
            <a:solidFill>
              <a:srgbClr val="FFFFFF"/>
            </a:solidFill>
          </p:spPr>
        </p:sp>
      </p:grpSp>
      <p:grpSp>
        <p:nvGrpSpPr>
          <p:cNvPr id="6" name="Group 6"/>
          <p:cNvGrpSpPr/>
          <p:nvPr/>
        </p:nvGrpSpPr>
        <p:grpSpPr>
          <a:xfrm>
            <a:off x="13898764" y="2226936"/>
            <a:ext cx="3982251" cy="4802375"/>
            <a:chOff x="0" y="0"/>
            <a:chExt cx="3344008" cy="4032689"/>
          </a:xfrm>
        </p:grpSpPr>
        <p:sp>
          <p:nvSpPr>
            <p:cNvPr id="7" name="Freeform 7"/>
            <p:cNvSpPr/>
            <p:nvPr/>
          </p:nvSpPr>
          <p:spPr>
            <a:xfrm>
              <a:off x="0" y="0"/>
              <a:ext cx="3344008" cy="4032690"/>
            </a:xfrm>
            <a:custGeom>
              <a:avLst/>
              <a:gdLst/>
              <a:ahLst/>
              <a:cxnLst/>
              <a:rect l="l" t="t" r="r" b="b"/>
              <a:pathLst>
                <a:path w="3344008" h="4032690">
                  <a:moveTo>
                    <a:pt x="3219548" y="4032689"/>
                  </a:moveTo>
                  <a:lnTo>
                    <a:pt x="124460" y="4032689"/>
                  </a:lnTo>
                  <a:cubicBezTo>
                    <a:pt x="55880" y="4032689"/>
                    <a:pt x="0" y="3976809"/>
                    <a:pt x="0" y="3908229"/>
                  </a:cubicBezTo>
                  <a:lnTo>
                    <a:pt x="0" y="124460"/>
                  </a:lnTo>
                  <a:cubicBezTo>
                    <a:pt x="0" y="55880"/>
                    <a:pt x="55880" y="0"/>
                    <a:pt x="124460" y="0"/>
                  </a:cubicBezTo>
                  <a:lnTo>
                    <a:pt x="3219548" y="0"/>
                  </a:lnTo>
                  <a:cubicBezTo>
                    <a:pt x="3288128" y="0"/>
                    <a:pt x="3344008" y="55880"/>
                    <a:pt x="3344008" y="124460"/>
                  </a:cubicBezTo>
                  <a:lnTo>
                    <a:pt x="3344008" y="3908229"/>
                  </a:lnTo>
                  <a:cubicBezTo>
                    <a:pt x="3344008" y="3976809"/>
                    <a:pt x="3288128" y="4032690"/>
                    <a:pt x="3219548" y="4032690"/>
                  </a:cubicBezTo>
                  <a:close/>
                </a:path>
              </a:pathLst>
            </a:custGeom>
            <a:solidFill>
              <a:srgbClr val="FFFFFF"/>
            </a:solidFill>
          </p:spPr>
        </p:sp>
      </p:grpSp>
      <p:grpSp>
        <p:nvGrpSpPr>
          <p:cNvPr id="8" name="Group 8"/>
          <p:cNvGrpSpPr/>
          <p:nvPr/>
        </p:nvGrpSpPr>
        <p:grpSpPr>
          <a:xfrm>
            <a:off x="5008868" y="2226936"/>
            <a:ext cx="3946247" cy="4802375"/>
            <a:chOff x="0" y="0"/>
            <a:chExt cx="3313774" cy="4032689"/>
          </a:xfrm>
        </p:grpSpPr>
        <p:sp>
          <p:nvSpPr>
            <p:cNvPr id="9" name="Freeform 9"/>
            <p:cNvSpPr/>
            <p:nvPr/>
          </p:nvSpPr>
          <p:spPr>
            <a:xfrm>
              <a:off x="0" y="0"/>
              <a:ext cx="3313774" cy="4032690"/>
            </a:xfrm>
            <a:custGeom>
              <a:avLst/>
              <a:gdLst/>
              <a:ahLst/>
              <a:cxnLst/>
              <a:rect l="l" t="t" r="r" b="b"/>
              <a:pathLst>
                <a:path w="3313774" h="4032690">
                  <a:moveTo>
                    <a:pt x="3189314" y="4032689"/>
                  </a:moveTo>
                  <a:lnTo>
                    <a:pt x="124460" y="4032689"/>
                  </a:lnTo>
                  <a:cubicBezTo>
                    <a:pt x="55880" y="4032689"/>
                    <a:pt x="0" y="3976809"/>
                    <a:pt x="0" y="3908229"/>
                  </a:cubicBezTo>
                  <a:lnTo>
                    <a:pt x="0" y="124460"/>
                  </a:lnTo>
                  <a:cubicBezTo>
                    <a:pt x="0" y="55880"/>
                    <a:pt x="55880" y="0"/>
                    <a:pt x="124460" y="0"/>
                  </a:cubicBezTo>
                  <a:lnTo>
                    <a:pt x="3189315" y="0"/>
                  </a:lnTo>
                  <a:cubicBezTo>
                    <a:pt x="3257895" y="0"/>
                    <a:pt x="3313774" y="55880"/>
                    <a:pt x="3313774" y="124460"/>
                  </a:cubicBezTo>
                  <a:lnTo>
                    <a:pt x="3313774" y="3908229"/>
                  </a:lnTo>
                  <a:cubicBezTo>
                    <a:pt x="3313774" y="3976809"/>
                    <a:pt x="3257895" y="4032690"/>
                    <a:pt x="3189315" y="4032690"/>
                  </a:cubicBezTo>
                  <a:close/>
                </a:path>
              </a:pathLst>
            </a:custGeom>
            <a:solidFill>
              <a:srgbClr val="FFFFFF"/>
            </a:solidFill>
          </p:spPr>
        </p:sp>
      </p:grpSp>
      <p:sp>
        <p:nvSpPr>
          <p:cNvPr id="10" name="TextBox 10"/>
          <p:cNvSpPr txBox="1"/>
          <p:nvPr/>
        </p:nvSpPr>
        <p:spPr>
          <a:xfrm>
            <a:off x="2972177" y="414931"/>
            <a:ext cx="11965876" cy="1227539"/>
          </a:xfrm>
          <a:prstGeom prst="rect">
            <a:avLst/>
          </a:prstGeom>
        </p:spPr>
        <p:txBody>
          <a:bodyPr lIns="0" tIns="0" rIns="0" bIns="0" rtlCol="0" anchor="t">
            <a:spAutoFit/>
          </a:bodyPr>
          <a:lstStyle/>
          <a:p>
            <a:pPr marL="0" lvl="0" indent="0" algn="ctr">
              <a:lnSpc>
                <a:spcPts val="9682"/>
              </a:lnSpc>
              <a:spcBef>
                <a:spcPct val="0"/>
              </a:spcBef>
            </a:pPr>
            <a:r>
              <a:rPr lang="en-US" sz="8068" b="1" dirty="0">
                <a:solidFill>
                  <a:srgbClr val="FFFFFF"/>
                </a:solidFill>
                <a:latin typeface="Open Sans Bold"/>
                <a:ea typeface="Open Sans Bold"/>
                <a:cs typeface="Open Sans Bold"/>
                <a:sym typeface="Open Sans Bold"/>
              </a:rPr>
              <a:t>QUESTION TYPES</a:t>
            </a:r>
          </a:p>
        </p:txBody>
      </p:sp>
      <p:sp>
        <p:nvSpPr>
          <p:cNvPr id="11" name="TextBox 11"/>
          <p:cNvSpPr txBox="1"/>
          <p:nvPr/>
        </p:nvSpPr>
        <p:spPr>
          <a:xfrm>
            <a:off x="690219" y="3932841"/>
            <a:ext cx="3465237" cy="1439186"/>
          </a:xfrm>
          <a:prstGeom prst="rect">
            <a:avLst/>
          </a:prstGeom>
        </p:spPr>
        <p:txBody>
          <a:bodyPr lIns="0" tIns="0" rIns="0" bIns="0" rtlCol="0" anchor="t">
            <a:spAutoFit/>
          </a:bodyPr>
          <a:lstStyle/>
          <a:p>
            <a:pPr marL="0" lvl="0" indent="0" algn="l">
              <a:lnSpc>
                <a:spcPts val="5763"/>
              </a:lnSpc>
              <a:spcBef>
                <a:spcPct val="0"/>
              </a:spcBef>
            </a:pPr>
            <a:r>
              <a:rPr lang="en-US" sz="4433" b="1">
                <a:solidFill>
                  <a:srgbClr val="257605"/>
                </a:solidFill>
                <a:latin typeface="Open Sans Bold"/>
                <a:ea typeface="Open Sans Bold"/>
                <a:cs typeface="Open Sans Bold"/>
                <a:sym typeface="Open Sans Bold"/>
              </a:rPr>
              <a:t>Main idea questions</a:t>
            </a:r>
          </a:p>
        </p:txBody>
      </p:sp>
      <p:sp>
        <p:nvSpPr>
          <p:cNvPr id="12" name="TextBox 12"/>
          <p:cNvSpPr txBox="1"/>
          <p:nvPr/>
        </p:nvSpPr>
        <p:spPr>
          <a:xfrm>
            <a:off x="1783905" y="2214785"/>
            <a:ext cx="1177170" cy="1051306"/>
          </a:xfrm>
          <a:prstGeom prst="rect">
            <a:avLst/>
          </a:prstGeom>
        </p:spPr>
        <p:txBody>
          <a:bodyPr lIns="0" tIns="0" rIns="0" bIns="0" rtlCol="0" anchor="t">
            <a:spAutoFit/>
          </a:bodyPr>
          <a:lstStyle/>
          <a:p>
            <a:pPr marL="0" lvl="1" indent="0" algn="l">
              <a:lnSpc>
                <a:spcPts val="8792"/>
              </a:lnSpc>
              <a:spcBef>
                <a:spcPct val="0"/>
              </a:spcBef>
            </a:pPr>
            <a:r>
              <a:rPr lang="en-US" sz="5600" b="1" u="none">
                <a:solidFill>
                  <a:srgbClr val="257605"/>
                </a:solidFill>
                <a:latin typeface="Open Sans Bold"/>
                <a:ea typeface="Open Sans Bold"/>
                <a:cs typeface="Open Sans Bold"/>
                <a:sym typeface="Open Sans Bold"/>
              </a:rPr>
              <a:t>01</a:t>
            </a:r>
          </a:p>
        </p:txBody>
      </p:sp>
      <p:sp>
        <p:nvSpPr>
          <p:cNvPr id="13" name="TextBox 13"/>
          <p:cNvSpPr txBox="1"/>
          <p:nvPr/>
        </p:nvSpPr>
        <p:spPr>
          <a:xfrm>
            <a:off x="11232441" y="2214785"/>
            <a:ext cx="1806146" cy="1051306"/>
          </a:xfrm>
          <a:prstGeom prst="rect">
            <a:avLst/>
          </a:prstGeom>
        </p:spPr>
        <p:txBody>
          <a:bodyPr lIns="0" tIns="0" rIns="0" bIns="0" rtlCol="0" anchor="t">
            <a:spAutoFit/>
          </a:bodyPr>
          <a:lstStyle/>
          <a:p>
            <a:pPr marL="0" lvl="1" indent="0" algn="l">
              <a:lnSpc>
                <a:spcPts val="8792"/>
              </a:lnSpc>
              <a:spcBef>
                <a:spcPct val="0"/>
              </a:spcBef>
            </a:pPr>
            <a:r>
              <a:rPr lang="en-US" sz="5600" b="1" u="none">
                <a:solidFill>
                  <a:srgbClr val="257605"/>
                </a:solidFill>
                <a:latin typeface="Open Sans Bold"/>
                <a:ea typeface="Open Sans Bold"/>
                <a:cs typeface="Open Sans Bold"/>
                <a:sym typeface="Open Sans Bold"/>
              </a:rPr>
              <a:t>03</a:t>
            </a:r>
          </a:p>
        </p:txBody>
      </p:sp>
      <p:sp>
        <p:nvSpPr>
          <p:cNvPr id="14" name="TextBox 14"/>
          <p:cNvSpPr txBox="1"/>
          <p:nvPr/>
        </p:nvSpPr>
        <p:spPr>
          <a:xfrm>
            <a:off x="15419383" y="2214785"/>
            <a:ext cx="1163208" cy="1051306"/>
          </a:xfrm>
          <a:prstGeom prst="rect">
            <a:avLst/>
          </a:prstGeom>
        </p:spPr>
        <p:txBody>
          <a:bodyPr lIns="0" tIns="0" rIns="0" bIns="0" rtlCol="0" anchor="t">
            <a:spAutoFit/>
          </a:bodyPr>
          <a:lstStyle/>
          <a:p>
            <a:pPr marL="0" lvl="1" indent="0" algn="l">
              <a:lnSpc>
                <a:spcPts val="8792"/>
              </a:lnSpc>
              <a:spcBef>
                <a:spcPct val="0"/>
              </a:spcBef>
            </a:pPr>
            <a:r>
              <a:rPr lang="en-US" sz="5600" b="1" u="none">
                <a:solidFill>
                  <a:srgbClr val="257605"/>
                </a:solidFill>
                <a:latin typeface="Open Sans Bold"/>
                <a:ea typeface="Open Sans Bold"/>
                <a:cs typeface="Open Sans Bold"/>
                <a:sym typeface="Open Sans Bold"/>
              </a:rPr>
              <a:t>04</a:t>
            </a:r>
          </a:p>
        </p:txBody>
      </p:sp>
      <p:sp>
        <p:nvSpPr>
          <p:cNvPr id="15" name="TextBox 15"/>
          <p:cNvSpPr txBox="1"/>
          <p:nvPr/>
        </p:nvSpPr>
        <p:spPr>
          <a:xfrm>
            <a:off x="5265114" y="3930894"/>
            <a:ext cx="3468453" cy="1356360"/>
          </a:xfrm>
          <a:prstGeom prst="rect">
            <a:avLst/>
          </a:prstGeom>
        </p:spPr>
        <p:txBody>
          <a:bodyPr lIns="0" tIns="0" rIns="0" bIns="0" rtlCol="0" anchor="t">
            <a:spAutoFit/>
          </a:bodyPr>
          <a:lstStyle/>
          <a:p>
            <a:pPr marL="0" lvl="0" indent="0" algn="l">
              <a:lnSpc>
                <a:spcPts val="5460"/>
              </a:lnSpc>
              <a:spcBef>
                <a:spcPct val="0"/>
              </a:spcBef>
            </a:pPr>
            <a:r>
              <a:rPr lang="en-US" sz="4200" b="1">
                <a:solidFill>
                  <a:srgbClr val="257605"/>
                </a:solidFill>
                <a:latin typeface="Open Sans Bold"/>
                <a:ea typeface="Open Sans Bold"/>
                <a:cs typeface="Open Sans Bold"/>
                <a:sym typeface="Open Sans Bold"/>
              </a:rPr>
              <a:t>Stated detail questions</a:t>
            </a:r>
          </a:p>
        </p:txBody>
      </p:sp>
      <p:sp>
        <p:nvSpPr>
          <p:cNvPr id="16" name="TextBox 16"/>
          <p:cNvSpPr txBox="1"/>
          <p:nvPr/>
        </p:nvSpPr>
        <p:spPr>
          <a:xfrm>
            <a:off x="6275537" y="2214785"/>
            <a:ext cx="1448958" cy="1051306"/>
          </a:xfrm>
          <a:prstGeom prst="rect">
            <a:avLst/>
          </a:prstGeom>
        </p:spPr>
        <p:txBody>
          <a:bodyPr lIns="0" tIns="0" rIns="0" bIns="0" rtlCol="0" anchor="t">
            <a:spAutoFit/>
          </a:bodyPr>
          <a:lstStyle/>
          <a:p>
            <a:pPr marL="0" lvl="1" indent="0" algn="l">
              <a:lnSpc>
                <a:spcPts val="8792"/>
              </a:lnSpc>
              <a:spcBef>
                <a:spcPct val="0"/>
              </a:spcBef>
            </a:pPr>
            <a:r>
              <a:rPr lang="en-US" sz="5600" b="1" u="none">
                <a:solidFill>
                  <a:srgbClr val="257605"/>
                </a:solidFill>
                <a:latin typeface="Open Sans Bold"/>
                <a:ea typeface="Open Sans Bold"/>
                <a:cs typeface="Open Sans Bold"/>
                <a:sym typeface="Open Sans Bold"/>
              </a:rPr>
              <a:t>02</a:t>
            </a:r>
          </a:p>
        </p:txBody>
      </p:sp>
      <p:sp>
        <p:nvSpPr>
          <p:cNvPr id="17" name="TextBox 17"/>
          <p:cNvSpPr txBox="1"/>
          <p:nvPr/>
        </p:nvSpPr>
        <p:spPr>
          <a:xfrm>
            <a:off x="10163611" y="3942366"/>
            <a:ext cx="3468453" cy="2042160"/>
          </a:xfrm>
          <a:prstGeom prst="rect">
            <a:avLst/>
          </a:prstGeom>
        </p:spPr>
        <p:txBody>
          <a:bodyPr lIns="0" tIns="0" rIns="0" bIns="0" rtlCol="0" anchor="t">
            <a:spAutoFit/>
          </a:bodyPr>
          <a:lstStyle/>
          <a:p>
            <a:pPr marL="0" lvl="0" indent="0" algn="l">
              <a:lnSpc>
                <a:spcPts val="5460"/>
              </a:lnSpc>
              <a:spcBef>
                <a:spcPct val="0"/>
              </a:spcBef>
            </a:pPr>
            <a:r>
              <a:rPr lang="en-US" sz="4200" b="1">
                <a:solidFill>
                  <a:srgbClr val="257605"/>
                </a:solidFill>
                <a:latin typeface="Open Sans Bold"/>
                <a:ea typeface="Open Sans Bold"/>
                <a:cs typeface="Open Sans Bold"/>
                <a:sym typeface="Open Sans Bold"/>
              </a:rPr>
              <a:t>Unstated detail questions</a:t>
            </a:r>
          </a:p>
        </p:txBody>
      </p:sp>
      <p:sp>
        <p:nvSpPr>
          <p:cNvPr id="18" name="TextBox 18"/>
          <p:cNvSpPr txBox="1"/>
          <p:nvPr/>
        </p:nvSpPr>
        <p:spPr>
          <a:xfrm>
            <a:off x="14412562" y="3930894"/>
            <a:ext cx="3468453" cy="2042160"/>
          </a:xfrm>
          <a:prstGeom prst="rect">
            <a:avLst/>
          </a:prstGeom>
        </p:spPr>
        <p:txBody>
          <a:bodyPr lIns="0" tIns="0" rIns="0" bIns="0" rtlCol="0" anchor="t">
            <a:spAutoFit/>
          </a:bodyPr>
          <a:lstStyle/>
          <a:p>
            <a:pPr marL="0" lvl="0" indent="0" algn="l">
              <a:lnSpc>
                <a:spcPts val="5460"/>
              </a:lnSpc>
              <a:spcBef>
                <a:spcPct val="0"/>
              </a:spcBef>
            </a:pPr>
            <a:r>
              <a:rPr lang="en-US" sz="4200" b="1">
                <a:solidFill>
                  <a:srgbClr val="257605"/>
                </a:solidFill>
                <a:latin typeface="Open Sans Bold"/>
                <a:ea typeface="Open Sans Bold"/>
                <a:cs typeface="Open Sans Bold"/>
                <a:sym typeface="Open Sans Bold"/>
              </a:rPr>
              <a:t>Vocabulary in context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Freeform 2"/>
          <p:cNvSpPr/>
          <p:nvPr/>
        </p:nvSpPr>
        <p:spPr>
          <a:xfrm>
            <a:off x="269665" y="222194"/>
            <a:ext cx="13820016" cy="9842613"/>
          </a:xfrm>
          <a:custGeom>
            <a:avLst/>
            <a:gdLst/>
            <a:ahLst/>
            <a:cxnLst/>
            <a:rect l="l" t="t" r="r" b="b"/>
            <a:pathLst>
              <a:path w="13820016" h="9842613">
                <a:moveTo>
                  <a:pt x="0" y="0"/>
                </a:moveTo>
                <a:lnTo>
                  <a:pt x="13820016" y="0"/>
                </a:lnTo>
                <a:lnTo>
                  <a:pt x="13820016" y="9842612"/>
                </a:lnTo>
                <a:lnTo>
                  <a:pt x="0" y="9842612"/>
                </a:lnTo>
                <a:lnTo>
                  <a:pt x="0" y="0"/>
                </a:lnTo>
                <a:close/>
              </a:path>
            </a:pathLst>
          </a:custGeom>
          <a:blipFill>
            <a:blip r:embed="rId2"/>
            <a:stretch>
              <a:fillRect l="-3211" t="-984" b="-314"/>
            </a:stretch>
          </a:blipFill>
        </p:spPr>
      </p:sp>
      <p:sp>
        <p:nvSpPr>
          <p:cNvPr id="7" name="Oval Callout 6">
            <a:extLst>
              <a:ext uri="{FF2B5EF4-FFF2-40B4-BE49-F238E27FC236}">
                <a16:creationId xmlns:a16="http://schemas.microsoft.com/office/drawing/2014/main" id="{E27FD3A8-8F1B-1756-95E9-DDE539D82A83}"/>
              </a:ext>
            </a:extLst>
          </p:cNvPr>
          <p:cNvSpPr/>
          <p:nvPr/>
        </p:nvSpPr>
        <p:spPr>
          <a:xfrm>
            <a:off x="13132410" y="7353300"/>
            <a:ext cx="4289351" cy="2514599"/>
          </a:xfrm>
          <a:prstGeom prst="wedgeEllipseCallout">
            <a:avLst>
              <a:gd name="adj1" fmla="val -155147"/>
              <a:gd name="adj2" fmla="val -290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0D6147A8-C8AF-7632-446C-77881ED8864E}"/>
              </a:ext>
            </a:extLst>
          </p:cNvPr>
          <p:cNvSpPr txBox="1"/>
          <p:nvPr/>
        </p:nvSpPr>
        <p:spPr>
          <a:xfrm>
            <a:off x="13295885" y="8287433"/>
            <a:ext cx="3962400" cy="646331"/>
          </a:xfrm>
          <a:prstGeom prst="rect">
            <a:avLst/>
          </a:prstGeom>
          <a:noFill/>
        </p:spPr>
        <p:txBody>
          <a:bodyPr wrap="square" rtlCol="0">
            <a:spAutoFit/>
          </a:bodyPr>
          <a:lstStyle/>
          <a:p>
            <a:r>
              <a:rPr lang="en-VN" sz="3600" b="1" dirty="0">
                <a:solidFill>
                  <a:schemeClr val="bg1"/>
                </a:solidFill>
                <a:latin typeface="Times New Roman" panose="02020603050405020304" pitchFamily="18" charset="0"/>
                <a:cs typeface="Times New Roman" panose="02020603050405020304" pitchFamily="18" charset="0"/>
              </a:rPr>
              <a:t>Main idea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pSp>
        <p:nvGrpSpPr>
          <p:cNvPr id="2" name="Group 2"/>
          <p:cNvGrpSpPr/>
          <p:nvPr/>
        </p:nvGrpSpPr>
        <p:grpSpPr>
          <a:xfrm>
            <a:off x="11720622" y="8134248"/>
            <a:ext cx="2482891" cy="1124052"/>
            <a:chOff x="0" y="0"/>
            <a:chExt cx="1196915" cy="541866"/>
          </a:xfrm>
        </p:grpSpPr>
        <p:sp>
          <p:nvSpPr>
            <p:cNvPr id="3" name="Freeform 3"/>
            <p:cNvSpPr/>
            <p:nvPr/>
          </p:nvSpPr>
          <p:spPr>
            <a:xfrm>
              <a:off x="0" y="0"/>
              <a:ext cx="1196915" cy="541866"/>
            </a:xfrm>
            <a:custGeom>
              <a:avLst/>
              <a:gdLst/>
              <a:ahLst/>
              <a:cxnLst/>
              <a:rect l="l" t="t" r="r" b="b"/>
              <a:pathLst>
                <a:path w="1196915" h="541866">
                  <a:moveTo>
                    <a:pt x="1196915" y="270933"/>
                  </a:moveTo>
                  <a:lnTo>
                    <a:pt x="790515" y="0"/>
                  </a:lnTo>
                  <a:lnTo>
                    <a:pt x="790515" y="203200"/>
                  </a:lnTo>
                  <a:lnTo>
                    <a:pt x="0" y="203200"/>
                  </a:lnTo>
                  <a:lnTo>
                    <a:pt x="0" y="338666"/>
                  </a:lnTo>
                  <a:lnTo>
                    <a:pt x="790515" y="338666"/>
                  </a:lnTo>
                  <a:lnTo>
                    <a:pt x="790515" y="541866"/>
                  </a:lnTo>
                  <a:lnTo>
                    <a:pt x="1196915" y="270933"/>
                  </a:lnTo>
                  <a:close/>
                </a:path>
              </a:pathLst>
            </a:custGeom>
            <a:solidFill>
              <a:srgbClr val="237005"/>
            </a:solidFill>
          </p:spPr>
        </p:sp>
        <p:sp>
          <p:nvSpPr>
            <p:cNvPr id="4" name="TextBox 4"/>
            <p:cNvSpPr txBox="1"/>
            <p:nvPr/>
          </p:nvSpPr>
          <p:spPr>
            <a:xfrm>
              <a:off x="0" y="146050"/>
              <a:ext cx="1095315" cy="1926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4775" y="150164"/>
            <a:ext cx="17939587" cy="9986673"/>
          </a:xfrm>
          <a:custGeom>
            <a:avLst/>
            <a:gdLst/>
            <a:ahLst/>
            <a:cxnLst/>
            <a:rect l="l" t="t" r="r" b="b"/>
            <a:pathLst>
              <a:path w="17939587" h="9986673">
                <a:moveTo>
                  <a:pt x="0" y="0"/>
                </a:moveTo>
                <a:lnTo>
                  <a:pt x="17939587" y="0"/>
                </a:lnTo>
                <a:lnTo>
                  <a:pt x="17939587" y="9986672"/>
                </a:lnTo>
                <a:lnTo>
                  <a:pt x="0" y="9986672"/>
                </a:lnTo>
                <a:lnTo>
                  <a:pt x="0" y="0"/>
                </a:lnTo>
                <a:close/>
              </a:path>
            </a:pathLst>
          </a:custGeom>
          <a:blipFill>
            <a:blip r:embed="rId2"/>
            <a:stretch>
              <a:fillRect l="-2433" t="-1512" b="-4520"/>
            </a:stretch>
          </a:blipFill>
        </p:spPr>
      </p:sp>
      <p:sp>
        <p:nvSpPr>
          <p:cNvPr id="11" name="Oval Callout 10">
            <a:extLst>
              <a:ext uri="{FF2B5EF4-FFF2-40B4-BE49-F238E27FC236}">
                <a16:creationId xmlns:a16="http://schemas.microsoft.com/office/drawing/2014/main" id="{FAA46898-BD86-7089-2AAA-6F175AA713B6}"/>
              </a:ext>
            </a:extLst>
          </p:cNvPr>
          <p:cNvSpPr/>
          <p:nvPr/>
        </p:nvSpPr>
        <p:spPr>
          <a:xfrm>
            <a:off x="14850164" y="0"/>
            <a:ext cx="3559249" cy="1676400"/>
          </a:xfrm>
          <a:prstGeom prst="wedgeEllipseCallout">
            <a:avLst>
              <a:gd name="adj1" fmla="val -87749"/>
              <a:gd name="adj2" fmla="val -218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91269283-3103-66F2-F575-8F9BC1D20570}"/>
              </a:ext>
            </a:extLst>
          </p:cNvPr>
          <p:cNvSpPr txBox="1"/>
          <p:nvPr/>
        </p:nvSpPr>
        <p:spPr>
          <a:xfrm>
            <a:off x="15074334" y="248334"/>
            <a:ext cx="3352800" cy="1077218"/>
          </a:xfrm>
          <a:prstGeom prst="rect">
            <a:avLst/>
          </a:prstGeom>
          <a:noFill/>
        </p:spPr>
        <p:txBody>
          <a:bodyPr wrap="square" rtlCol="0">
            <a:spAutoFit/>
          </a:bodyPr>
          <a:lstStyle/>
          <a:p>
            <a:r>
              <a:rPr lang="en-GB" sz="3200" b="1" dirty="0">
                <a:solidFill>
                  <a:schemeClr val="bg1"/>
                </a:solidFill>
                <a:latin typeface="Times New Roman" panose="02020603050405020304" pitchFamily="18" charset="0"/>
                <a:cs typeface="Times New Roman" panose="02020603050405020304" pitchFamily="18" charset="0"/>
              </a:rPr>
              <a:t>V</a:t>
            </a:r>
            <a:r>
              <a:rPr lang="en-VN" sz="3200" b="1" dirty="0">
                <a:solidFill>
                  <a:schemeClr val="bg1"/>
                </a:solidFill>
                <a:latin typeface="Times New Roman" panose="02020603050405020304" pitchFamily="18" charset="0"/>
                <a:cs typeface="Times New Roman" panose="02020603050405020304" pitchFamily="18" charset="0"/>
              </a:rPr>
              <a:t>ocabulary in  context questions</a:t>
            </a:r>
          </a:p>
        </p:txBody>
      </p:sp>
      <p:sp>
        <p:nvSpPr>
          <p:cNvPr id="13" name="Oval Callout 12">
            <a:extLst>
              <a:ext uri="{FF2B5EF4-FFF2-40B4-BE49-F238E27FC236}">
                <a16:creationId xmlns:a16="http://schemas.microsoft.com/office/drawing/2014/main" id="{0E0B3355-5900-8DF9-1D95-200C2D48C09A}"/>
              </a:ext>
            </a:extLst>
          </p:cNvPr>
          <p:cNvSpPr/>
          <p:nvPr/>
        </p:nvSpPr>
        <p:spPr>
          <a:xfrm>
            <a:off x="14781027" y="2609166"/>
            <a:ext cx="3559249" cy="1676400"/>
          </a:xfrm>
          <a:prstGeom prst="wedgeEllipseCallout">
            <a:avLst>
              <a:gd name="adj1" fmla="val -71617"/>
              <a:gd name="adj2" fmla="val -52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TextBox 13">
            <a:extLst>
              <a:ext uri="{FF2B5EF4-FFF2-40B4-BE49-F238E27FC236}">
                <a16:creationId xmlns:a16="http://schemas.microsoft.com/office/drawing/2014/main" id="{FC590CF7-9156-8202-9FD5-C60CE3B3DE65}"/>
              </a:ext>
            </a:extLst>
          </p:cNvPr>
          <p:cNvSpPr txBox="1"/>
          <p:nvPr/>
        </p:nvSpPr>
        <p:spPr>
          <a:xfrm>
            <a:off x="15386197" y="2857500"/>
            <a:ext cx="2971800" cy="1200329"/>
          </a:xfrm>
          <a:prstGeom prst="rect">
            <a:avLst/>
          </a:prstGeom>
          <a:noFill/>
        </p:spPr>
        <p:txBody>
          <a:bodyPr wrap="square" rtlCol="0">
            <a:spAutoFit/>
          </a:bodyPr>
          <a:lstStyle/>
          <a:p>
            <a:r>
              <a:rPr lang="en-GB" sz="3600" b="1" dirty="0">
                <a:solidFill>
                  <a:schemeClr val="bg1"/>
                </a:solidFill>
                <a:latin typeface="Times New Roman" panose="02020603050405020304" pitchFamily="18" charset="0"/>
                <a:cs typeface="Times New Roman" panose="02020603050405020304" pitchFamily="18" charset="0"/>
              </a:rPr>
              <a:t>S</a:t>
            </a:r>
            <a:r>
              <a:rPr lang="en-VN" sz="3600" b="1" dirty="0">
                <a:solidFill>
                  <a:schemeClr val="bg1"/>
                </a:solidFill>
                <a:latin typeface="Times New Roman" panose="02020603050405020304" pitchFamily="18" charset="0"/>
                <a:cs typeface="Times New Roman" panose="02020603050405020304" pitchFamily="18" charset="0"/>
              </a:rPr>
              <a:t>tated detail question</a:t>
            </a:r>
          </a:p>
        </p:txBody>
      </p:sp>
      <p:sp>
        <p:nvSpPr>
          <p:cNvPr id="15" name="Oval Callout 14">
            <a:extLst>
              <a:ext uri="{FF2B5EF4-FFF2-40B4-BE49-F238E27FC236}">
                <a16:creationId xmlns:a16="http://schemas.microsoft.com/office/drawing/2014/main" id="{2FA2499A-0FEE-5AA5-4D67-44996270224A}"/>
              </a:ext>
            </a:extLst>
          </p:cNvPr>
          <p:cNvSpPr/>
          <p:nvPr/>
        </p:nvSpPr>
        <p:spPr>
          <a:xfrm>
            <a:off x="10970474" y="3009900"/>
            <a:ext cx="3559249" cy="1676400"/>
          </a:xfrm>
          <a:prstGeom prst="wedgeEllipseCallout">
            <a:avLst>
              <a:gd name="adj1" fmla="val -106270"/>
              <a:gd name="adj2" fmla="val -383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TextBox 15">
            <a:extLst>
              <a:ext uri="{FF2B5EF4-FFF2-40B4-BE49-F238E27FC236}">
                <a16:creationId xmlns:a16="http://schemas.microsoft.com/office/drawing/2014/main" id="{470A2C5E-5506-8270-97FE-38EFCD2503E9}"/>
              </a:ext>
            </a:extLst>
          </p:cNvPr>
          <p:cNvSpPr txBox="1"/>
          <p:nvPr/>
        </p:nvSpPr>
        <p:spPr>
          <a:xfrm>
            <a:off x="11367589" y="3280171"/>
            <a:ext cx="3287786" cy="1077218"/>
          </a:xfrm>
          <a:prstGeom prst="rect">
            <a:avLst/>
          </a:prstGeom>
          <a:noFill/>
        </p:spPr>
        <p:txBody>
          <a:bodyPr wrap="square" rtlCol="0">
            <a:spAutoFit/>
          </a:bodyPr>
          <a:lstStyle/>
          <a:p>
            <a:r>
              <a:rPr lang="en-VN" sz="3200" b="1" dirty="0">
                <a:solidFill>
                  <a:schemeClr val="bg1"/>
                </a:solidFill>
                <a:latin typeface="Times New Roman" panose="02020603050405020304" pitchFamily="18" charset="0"/>
                <a:cs typeface="Times New Roman" panose="02020603050405020304" pitchFamily="18" charset="0"/>
              </a:rPr>
              <a:t>Unstated detail question</a:t>
            </a:r>
          </a:p>
        </p:txBody>
      </p:sp>
      <p:sp>
        <p:nvSpPr>
          <p:cNvPr id="17" name="Oval Callout 16">
            <a:extLst>
              <a:ext uri="{FF2B5EF4-FFF2-40B4-BE49-F238E27FC236}">
                <a16:creationId xmlns:a16="http://schemas.microsoft.com/office/drawing/2014/main" id="{6B658B90-651F-5F13-50BA-A1E40B474C6E}"/>
              </a:ext>
            </a:extLst>
          </p:cNvPr>
          <p:cNvSpPr/>
          <p:nvPr/>
        </p:nvSpPr>
        <p:spPr>
          <a:xfrm>
            <a:off x="11515085" y="5723558"/>
            <a:ext cx="3559249" cy="1676400"/>
          </a:xfrm>
          <a:prstGeom prst="wedgeEllipseCallout">
            <a:avLst>
              <a:gd name="adj1" fmla="val -111049"/>
              <a:gd name="adj2" fmla="val -739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8" name="TextBox 17">
            <a:extLst>
              <a:ext uri="{FF2B5EF4-FFF2-40B4-BE49-F238E27FC236}">
                <a16:creationId xmlns:a16="http://schemas.microsoft.com/office/drawing/2014/main" id="{08C0B506-0A7C-6096-A68C-6BABF40C99FF}"/>
              </a:ext>
            </a:extLst>
          </p:cNvPr>
          <p:cNvSpPr txBox="1"/>
          <p:nvPr/>
        </p:nvSpPr>
        <p:spPr>
          <a:xfrm>
            <a:off x="12120255" y="5971892"/>
            <a:ext cx="2971800" cy="1200329"/>
          </a:xfrm>
          <a:prstGeom prst="rect">
            <a:avLst/>
          </a:prstGeom>
          <a:noFill/>
        </p:spPr>
        <p:txBody>
          <a:bodyPr wrap="square" rtlCol="0">
            <a:spAutoFit/>
          </a:bodyPr>
          <a:lstStyle/>
          <a:p>
            <a:r>
              <a:rPr lang="en-GB" sz="3600" b="1" dirty="0">
                <a:solidFill>
                  <a:schemeClr val="bg1"/>
                </a:solidFill>
                <a:latin typeface="Times New Roman" panose="02020603050405020304" pitchFamily="18" charset="0"/>
                <a:cs typeface="Times New Roman" panose="02020603050405020304" pitchFamily="18" charset="0"/>
              </a:rPr>
              <a:t>S</a:t>
            </a:r>
            <a:r>
              <a:rPr lang="en-VN" sz="3600" b="1" dirty="0">
                <a:solidFill>
                  <a:schemeClr val="bg1"/>
                </a:solidFill>
                <a:latin typeface="Times New Roman" panose="02020603050405020304" pitchFamily="18" charset="0"/>
                <a:cs typeface="Times New Roman" panose="02020603050405020304" pitchFamily="18" charset="0"/>
              </a:rPr>
              <a:t>tated detail question</a:t>
            </a:r>
          </a:p>
        </p:txBody>
      </p:sp>
      <p:sp>
        <p:nvSpPr>
          <p:cNvPr id="19" name="Oval Callout 18">
            <a:extLst>
              <a:ext uri="{FF2B5EF4-FFF2-40B4-BE49-F238E27FC236}">
                <a16:creationId xmlns:a16="http://schemas.microsoft.com/office/drawing/2014/main" id="{1D2793D3-A1D5-2F03-E4F1-FCC81B70D81A}"/>
              </a:ext>
            </a:extLst>
          </p:cNvPr>
          <p:cNvSpPr/>
          <p:nvPr/>
        </p:nvSpPr>
        <p:spPr>
          <a:xfrm>
            <a:off x="14583891" y="8141525"/>
            <a:ext cx="3559249" cy="1676400"/>
          </a:xfrm>
          <a:prstGeom prst="wedgeEllipseCallout">
            <a:avLst>
              <a:gd name="adj1" fmla="val -75800"/>
              <a:gd name="adj2" fmla="val -54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TextBox 19">
            <a:extLst>
              <a:ext uri="{FF2B5EF4-FFF2-40B4-BE49-F238E27FC236}">
                <a16:creationId xmlns:a16="http://schemas.microsoft.com/office/drawing/2014/main" id="{2FF62520-70B0-77F3-959A-E8443760A2B0}"/>
              </a:ext>
            </a:extLst>
          </p:cNvPr>
          <p:cNvSpPr txBox="1"/>
          <p:nvPr/>
        </p:nvSpPr>
        <p:spPr>
          <a:xfrm>
            <a:off x="14865211" y="8403692"/>
            <a:ext cx="3727589" cy="1077218"/>
          </a:xfrm>
          <a:prstGeom prst="rect">
            <a:avLst/>
          </a:prstGeom>
          <a:noFill/>
        </p:spPr>
        <p:txBody>
          <a:bodyPr wrap="square" rtlCol="0">
            <a:spAutoFit/>
          </a:bodyPr>
          <a:lstStyle/>
          <a:p>
            <a:r>
              <a:rPr lang="en-GB" sz="3200" b="1" dirty="0">
                <a:solidFill>
                  <a:schemeClr val="bg1"/>
                </a:solidFill>
                <a:latin typeface="Times New Roman" panose="02020603050405020304" pitchFamily="18" charset="0"/>
                <a:cs typeface="Times New Roman" panose="02020603050405020304" pitchFamily="18" charset="0"/>
              </a:rPr>
              <a:t>V</a:t>
            </a:r>
            <a:r>
              <a:rPr lang="en-VN" sz="3200" b="1" dirty="0">
                <a:solidFill>
                  <a:schemeClr val="bg1"/>
                </a:solidFill>
                <a:latin typeface="Times New Roman" panose="02020603050405020304" pitchFamily="18" charset="0"/>
                <a:cs typeface="Times New Roman" panose="02020603050405020304" pitchFamily="18" charset="0"/>
              </a:rPr>
              <a:t>ocabulary in context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996140166"/>
              </p:ext>
            </p:extLst>
          </p:nvPr>
        </p:nvGraphicFramePr>
        <p:xfrm>
          <a:off x="617568" y="876300"/>
          <a:ext cx="17403738" cy="8886826"/>
        </p:xfrm>
        <a:graphic>
          <a:graphicData uri="http://schemas.openxmlformats.org/drawingml/2006/table">
            <a:tbl>
              <a:tblPr/>
              <a:tblGrid>
                <a:gridCol w="3950591">
                  <a:extLst>
                    <a:ext uri="{9D8B030D-6E8A-4147-A177-3AD203B41FA5}">
                      <a16:colId xmlns:a16="http://schemas.microsoft.com/office/drawing/2014/main" val="20000"/>
                    </a:ext>
                  </a:extLst>
                </a:gridCol>
                <a:gridCol w="13453147">
                  <a:extLst>
                    <a:ext uri="{9D8B030D-6E8A-4147-A177-3AD203B41FA5}">
                      <a16:colId xmlns:a16="http://schemas.microsoft.com/office/drawing/2014/main" val="20001"/>
                    </a:ext>
                  </a:extLst>
                </a:gridCol>
              </a:tblGrid>
              <a:tr h="3663783">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647698" lvl="1" indent="-323849" algn="l">
                        <a:lnSpc>
                          <a:spcPts val="4199"/>
                        </a:lnSpc>
                        <a:buFont typeface="Arial"/>
                        <a:buChar char="•"/>
                        <a:defRPr/>
                      </a:pPr>
                      <a:endParaRPr lang="en-US" sz="2999" dirty="0">
                        <a:solidFill>
                          <a:srgbClr val="FFDE59"/>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85391">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FF4EF"/>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137652">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2B7C3"/>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4666590" y="114300"/>
            <a:ext cx="9848166" cy="710249"/>
          </a:xfrm>
          <a:prstGeom prst="rect">
            <a:avLst/>
          </a:prstGeom>
        </p:spPr>
        <p:txBody>
          <a:bodyPr lIns="0" tIns="0" rIns="0" bIns="0" rtlCol="0" anchor="t">
            <a:spAutoFit/>
          </a:bodyPr>
          <a:lstStyle/>
          <a:p>
            <a:pPr algn="ctr">
              <a:lnSpc>
                <a:spcPts val="5739"/>
              </a:lnSpc>
              <a:spcBef>
                <a:spcPct val="0"/>
              </a:spcBef>
            </a:pPr>
            <a:r>
              <a:rPr lang="en-US" sz="4099" b="1" dirty="0">
                <a:solidFill>
                  <a:srgbClr val="FFDE59"/>
                </a:solidFill>
                <a:latin typeface="DejaVu Serif Bold"/>
                <a:ea typeface="DejaVu Serif Bold"/>
                <a:cs typeface="DejaVu Serif Bold"/>
                <a:sym typeface="DejaVu Serif Bold"/>
              </a:rPr>
              <a:t>MAIN IDEA QUESTIONS</a:t>
            </a:r>
          </a:p>
        </p:txBody>
      </p:sp>
      <p:sp>
        <p:nvSpPr>
          <p:cNvPr id="4" name="TextBox 3">
            <a:extLst>
              <a:ext uri="{FF2B5EF4-FFF2-40B4-BE49-F238E27FC236}">
                <a16:creationId xmlns:a16="http://schemas.microsoft.com/office/drawing/2014/main" id="{698864EF-0B8A-34B3-7905-523F6B0CE131}"/>
              </a:ext>
            </a:extLst>
          </p:cNvPr>
          <p:cNvSpPr txBox="1"/>
          <p:nvPr/>
        </p:nvSpPr>
        <p:spPr>
          <a:xfrm>
            <a:off x="4933494" y="1057911"/>
            <a:ext cx="11125200" cy="3276859"/>
          </a:xfrm>
          <a:prstGeom prst="rect">
            <a:avLst/>
          </a:prstGeom>
          <a:noFill/>
        </p:spPr>
        <p:txBody>
          <a:bodyPr wrap="square" rtlCol="0">
            <a:spAutoFit/>
          </a:bodyPr>
          <a:lstStyle/>
          <a:p>
            <a:pPr marL="647698" lvl="1" indent="-323849">
              <a:lnSpc>
                <a:spcPts val="4199"/>
              </a:lnSpc>
              <a:buFont typeface="Arial"/>
              <a:buChar char="•"/>
              <a:defRPr/>
            </a:pPr>
            <a:r>
              <a:rPr lang="en-US" sz="2999" dirty="0">
                <a:solidFill>
                  <a:srgbClr val="FFDE59"/>
                </a:solidFill>
                <a:latin typeface="Arimo"/>
                <a:ea typeface="Arimo"/>
                <a:cs typeface="Arimo"/>
                <a:sym typeface="Arimo"/>
              </a:rPr>
              <a:t>What is the topic of the passage?</a:t>
            </a:r>
            <a:endParaRPr lang="en-US" sz="1100" dirty="0"/>
          </a:p>
          <a:p>
            <a:pPr marL="647698" lvl="1" indent="-323849">
              <a:lnSpc>
                <a:spcPts val="4199"/>
              </a:lnSpc>
              <a:buFont typeface="Arial"/>
              <a:buChar char="•"/>
            </a:pPr>
            <a:r>
              <a:rPr lang="en-US" sz="2999" dirty="0">
                <a:solidFill>
                  <a:srgbClr val="FFDE59"/>
                </a:solidFill>
                <a:latin typeface="Arimo"/>
                <a:ea typeface="Arimo"/>
                <a:cs typeface="Arimo"/>
                <a:sym typeface="Arimo"/>
              </a:rPr>
              <a:t>What is the subject of the passage?</a:t>
            </a:r>
          </a:p>
          <a:p>
            <a:pPr marL="647698" lvl="1" indent="-323849">
              <a:lnSpc>
                <a:spcPts val="4199"/>
              </a:lnSpc>
              <a:buFont typeface="Arial"/>
              <a:buChar char="•"/>
            </a:pPr>
            <a:r>
              <a:rPr lang="en-US" sz="2999" dirty="0">
                <a:solidFill>
                  <a:srgbClr val="FFDE59"/>
                </a:solidFill>
                <a:latin typeface="Arimo"/>
                <a:ea typeface="Arimo"/>
                <a:cs typeface="Arimo"/>
                <a:sym typeface="Arimo"/>
              </a:rPr>
              <a:t>What is the main idea of the passage?</a:t>
            </a:r>
          </a:p>
          <a:p>
            <a:pPr marL="647698" lvl="1" indent="-323849">
              <a:lnSpc>
                <a:spcPts val="4199"/>
              </a:lnSpc>
              <a:buFont typeface="Arial"/>
              <a:buChar char="•"/>
            </a:pPr>
            <a:r>
              <a:rPr lang="en-US" sz="2999" dirty="0">
                <a:solidFill>
                  <a:srgbClr val="FFDE59"/>
                </a:solidFill>
                <a:latin typeface="Arimo"/>
                <a:ea typeface="Arimo"/>
                <a:cs typeface="Arimo"/>
                <a:sym typeface="Arimo"/>
              </a:rPr>
              <a:t>What is the author's main point in the passage?</a:t>
            </a:r>
          </a:p>
          <a:p>
            <a:pPr marL="647698" lvl="1" indent="-323849">
              <a:lnSpc>
                <a:spcPts val="4199"/>
              </a:lnSpc>
              <a:buFont typeface="Arial"/>
              <a:buChar char="•"/>
            </a:pPr>
            <a:r>
              <a:rPr lang="en-US" sz="2999" dirty="0">
                <a:solidFill>
                  <a:srgbClr val="FFDE59"/>
                </a:solidFill>
                <a:latin typeface="Arimo"/>
                <a:ea typeface="Arimo"/>
                <a:cs typeface="Arimo"/>
                <a:sym typeface="Arimo"/>
              </a:rPr>
              <a:t>Which of the following would be the best tittle?</a:t>
            </a:r>
          </a:p>
          <a:p>
            <a:pPr marL="647698" lvl="1" indent="-323849">
              <a:lnSpc>
                <a:spcPts val="4199"/>
              </a:lnSpc>
              <a:buFont typeface="Arial"/>
              <a:buChar char="•"/>
            </a:pPr>
            <a:r>
              <a:rPr lang="en-US" sz="2999" dirty="0">
                <a:solidFill>
                  <a:srgbClr val="FFDE59"/>
                </a:solidFill>
                <a:latin typeface="Arimo"/>
                <a:ea typeface="Arimo"/>
                <a:cs typeface="Arimo"/>
                <a:sym typeface="Arimo"/>
              </a:rPr>
              <a:t>What is the author's main purpose in the passage?</a:t>
            </a:r>
          </a:p>
        </p:txBody>
      </p:sp>
      <p:sp>
        <p:nvSpPr>
          <p:cNvPr id="6" name="TextBox 5">
            <a:extLst>
              <a:ext uri="{FF2B5EF4-FFF2-40B4-BE49-F238E27FC236}">
                <a16:creationId xmlns:a16="http://schemas.microsoft.com/office/drawing/2014/main" id="{CBF7C3C8-5B7F-CF4E-A09B-CF2D735539A0}"/>
              </a:ext>
            </a:extLst>
          </p:cNvPr>
          <p:cNvSpPr txBox="1"/>
          <p:nvPr/>
        </p:nvSpPr>
        <p:spPr>
          <a:xfrm>
            <a:off x="943228" y="1688714"/>
            <a:ext cx="3733800" cy="1332737"/>
          </a:xfrm>
          <a:prstGeom prst="rect">
            <a:avLst/>
          </a:prstGeom>
          <a:noFill/>
        </p:spPr>
        <p:txBody>
          <a:bodyPr wrap="square" rtlCol="0">
            <a:spAutoFit/>
          </a:bodyPr>
          <a:lstStyle/>
          <a:p>
            <a:pPr algn="l">
              <a:lnSpc>
                <a:spcPts val="5040"/>
              </a:lnSpc>
              <a:defRPr/>
            </a:pPr>
            <a:r>
              <a:rPr lang="en-US" sz="3600" dirty="0" err="1">
                <a:solidFill>
                  <a:srgbClr val="FFF4EF"/>
                </a:solidFill>
                <a:latin typeface="Arimo"/>
                <a:ea typeface="Arimo"/>
                <a:cs typeface="Arimo"/>
                <a:sym typeface="Arimo"/>
              </a:rPr>
              <a:t>Các</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hỏi</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thường</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gặp</a:t>
            </a:r>
            <a:endParaRPr lang="en-US" sz="3600" dirty="0"/>
          </a:p>
        </p:txBody>
      </p:sp>
      <p:sp>
        <p:nvSpPr>
          <p:cNvPr id="7" name="TextBox 6">
            <a:extLst>
              <a:ext uri="{FF2B5EF4-FFF2-40B4-BE49-F238E27FC236}">
                <a16:creationId xmlns:a16="http://schemas.microsoft.com/office/drawing/2014/main" id="{885215E0-153C-2503-C70A-F6EE9A706DBD}"/>
              </a:ext>
            </a:extLst>
          </p:cNvPr>
          <p:cNvSpPr txBox="1"/>
          <p:nvPr/>
        </p:nvSpPr>
        <p:spPr>
          <a:xfrm>
            <a:off x="1199694" y="5306018"/>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trả</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lời</a:t>
            </a:r>
            <a:endParaRPr lang="en-US" sz="1100" dirty="0"/>
          </a:p>
        </p:txBody>
      </p:sp>
      <p:sp>
        <p:nvSpPr>
          <p:cNvPr id="8" name="TextBox 7">
            <a:extLst>
              <a:ext uri="{FF2B5EF4-FFF2-40B4-BE49-F238E27FC236}">
                <a16:creationId xmlns:a16="http://schemas.microsoft.com/office/drawing/2014/main" id="{E69D438C-0E2F-ADDF-1437-CEFF22670E63}"/>
              </a:ext>
            </a:extLst>
          </p:cNvPr>
          <p:cNvSpPr txBox="1"/>
          <p:nvPr/>
        </p:nvSpPr>
        <p:spPr>
          <a:xfrm>
            <a:off x="1115526" y="7936353"/>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Cách</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làm</a:t>
            </a:r>
            <a:endParaRPr lang="en-US" sz="1100" dirty="0"/>
          </a:p>
        </p:txBody>
      </p:sp>
      <p:sp>
        <p:nvSpPr>
          <p:cNvPr id="9" name="TextBox 8">
            <a:extLst>
              <a:ext uri="{FF2B5EF4-FFF2-40B4-BE49-F238E27FC236}">
                <a16:creationId xmlns:a16="http://schemas.microsoft.com/office/drawing/2014/main" id="{6C265743-E135-B99F-A521-E13E155325B1}"/>
              </a:ext>
            </a:extLst>
          </p:cNvPr>
          <p:cNvSpPr txBox="1"/>
          <p:nvPr/>
        </p:nvSpPr>
        <p:spPr>
          <a:xfrm>
            <a:off x="4849326" y="4654679"/>
            <a:ext cx="12821106" cy="1661032"/>
          </a:xfrm>
          <a:prstGeom prst="rect">
            <a:avLst/>
          </a:prstGeom>
          <a:noFill/>
        </p:spPr>
        <p:txBody>
          <a:bodyPr wrap="square" rtlCol="0">
            <a:spAutoFit/>
          </a:bodyPr>
          <a:lstStyle/>
          <a:p>
            <a:pPr>
              <a:lnSpc>
                <a:spcPts val="4199"/>
              </a:lnSpc>
              <a:defRPr/>
            </a:pPr>
            <a:r>
              <a:rPr lang="en-US" sz="2999" dirty="0" err="1">
                <a:solidFill>
                  <a:srgbClr val="FFF4EF"/>
                </a:solidFill>
                <a:latin typeface="Arimo"/>
                <a:ea typeface="Arimo"/>
                <a:cs typeface="Arimo"/>
                <a:sym typeface="Arimo"/>
              </a:rPr>
              <a:t>Thường</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nằm</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ở</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chủ</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đề</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ở</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đầu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hoặc</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cuối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một</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đoạn</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văn</a:t>
            </a:r>
            <a:r>
              <a:rPr lang="en-US" sz="2999" dirty="0">
                <a:solidFill>
                  <a:srgbClr val="FFF4EF"/>
                </a:solidFill>
                <a:latin typeface="Arimo"/>
                <a:ea typeface="Arimo"/>
                <a:cs typeface="Arimo"/>
                <a:sym typeface="Arimo"/>
              </a:rPr>
              <a:t>.</a:t>
            </a:r>
            <a:endParaRPr lang="en-US" sz="1100" dirty="0"/>
          </a:p>
          <a:p>
            <a:pPr>
              <a:lnSpc>
                <a:spcPts val="4199"/>
              </a:lnSpc>
            </a:pPr>
            <a:r>
              <a:rPr lang="en-US" sz="2999" dirty="0" err="1">
                <a:solidFill>
                  <a:srgbClr val="FFF4EF"/>
                </a:solidFill>
                <a:latin typeface="Arimo"/>
                <a:ea typeface="Arimo"/>
                <a:cs typeface="Arimo"/>
                <a:sym typeface="Arimo"/>
              </a:rPr>
              <a:t>Nếu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ý</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chính</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không</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nằm</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cụ</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thể</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trong</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một</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nào</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người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làm</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nên</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trả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lời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hỏi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này</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sau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cùng</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sau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khi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đã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trả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lời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các</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hỏi</a:t>
            </a:r>
            <a:r>
              <a:rPr lang="en-US" sz="2999" dirty="0">
                <a:solidFill>
                  <a:srgbClr val="FFF4EF"/>
                </a:solidFill>
                <a:latin typeface="Arimo"/>
                <a:ea typeface="Arimo"/>
                <a:cs typeface="Arimo"/>
                <a:sym typeface="Arimo"/>
              </a:rPr>
              <a:t> chi </a:t>
            </a:r>
            <a:r>
              <a:rPr lang="en-US" sz="2999" dirty="0" err="1">
                <a:solidFill>
                  <a:srgbClr val="FFF4EF"/>
                </a:solidFill>
                <a:latin typeface="Arimo"/>
                <a:ea typeface="Arimo"/>
                <a:cs typeface="Arimo"/>
                <a:sym typeface="Arimo"/>
              </a:rPr>
              <a:t>tiết</a:t>
            </a:r>
            <a:r>
              <a:rPr lang="en-US" sz="2999" dirty="0">
                <a:solidFill>
                  <a:srgbClr val="FFF4EF"/>
                </a:solidFill>
                <a:latin typeface="Arimo"/>
                <a:ea typeface="Arimo"/>
                <a:cs typeface="Arimo"/>
                <a:sym typeface="Arimo"/>
              </a:rPr>
              <a:t>.</a:t>
            </a:r>
          </a:p>
        </p:txBody>
      </p:sp>
      <p:sp>
        <p:nvSpPr>
          <p:cNvPr id="10" name="TextBox 9">
            <a:extLst>
              <a:ext uri="{FF2B5EF4-FFF2-40B4-BE49-F238E27FC236}">
                <a16:creationId xmlns:a16="http://schemas.microsoft.com/office/drawing/2014/main" id="{382C8BC3-0506-2084-12E4-29354A34DA8E}"/>
              </a:ext>
            </a:extLst>
          </p:cNvPr>
          <p:cNvSpPr txBox="1"/>
          <p:nvPr/>
        </p:nvSpPr>
        <p:spPr>
          <a:xfrm>
            <a:off x="4666590" y="6744024"/>
            <a:ext cx="13316610" cy="2738250"/>
          </a:xfrm>
          <a:prstGeom prst="rect">
            <a:avLst/>
          </a:prstGeom>
          <a:noFill/>
        </p:spPr>
        <p:txBody>
          <a:bodyPr wrap="square" rtlCol="0">
            <a:spAutoFit/>
          </a:bodyPr>
          <a:lstStyle/>
          <a:p>
            <a:pPr>
              <a:lnSpc>
                <a:spcPts val="4199"/>
              </a:lnSpc>
              <a:defRPr/>
            </a:pP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Đọc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câu</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đầu</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tiên</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và</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câu</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cuối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của</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mỗi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đoạn</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và</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tìm</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ý</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chung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giữa</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chúng</a:t>
            </a:r>
            <a:r>
              <a:rPr lang="en-US" sz="2999" dirty="0">
                <a:solidFill>
                  <a:srgbClr val="F2B7C3"/>
                </a:solidFill>
                <a:latin typeface="Arimo"/>
                <a:ea typeface="Arimo"/>
                <a:cs typeface="Arimo"/>
                <a:sym typeface="Arimo"/>
              </a:rPr>
              <a:t>.</a:t>
            </a:r>
            <a:endParaRPr lang="en-US" sz="1100" dirty="0"/>
          </a:p>
          <a:p>
            <a:pPr>
              <a:lnSpc>
                <a:spcPts val="4199"/>
              </a:lnSpc>
            </a:pP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Để</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ý</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tới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các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từ</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khóa</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được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lặp</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lặp</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lại</a:t>
            </a:r>
            <a:r>
              <a:rPr lang="en-US" sz="2999" dirty="0">
                <a:solidFill>
                  <a:srgbClr val="F2B7C3"/>
                </a:solidFill>
                <a:latin typeface="Arimo"/>
                <a:ea typeface="Arimo"/>
                <a:cs typeface="Arimo"/>
                <a:sym typeface="Arimo"/>
              </a:rPr>
              <a:t>.</a:t>
            </a:r>
          </a:p>
          <a:p>
            <a:pPr>
              <a:lnSpc>
                <a:spcPts val="4199"/>
              </a:lnSpc>
            </a:pP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Dùng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phương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pháp</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loại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trừ</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bỏ</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những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phương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án</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chắc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chắn</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sai</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Thông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thường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các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ý</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chính</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sẽ</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không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quá</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chung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chung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hoặc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quá</a:t>
            </a:r>
            <a:r>
              <a:rPr lang="en-US" sz="2999" dirty="0">
                <a:solidFill>
                  <a:srgbClr val="F2B7C3"/>
                </a:solidFill>
                <a:latin typeface="Arimo"/>
                <a:ea typeface="Arimo"/>
                <a:cs typeface="Arimo"/>
                <a:sym typeface="Arimo"/>
              </a:rPr>
              <a:t> chi </a:t>
            </a:r>
            <a:r>
              <a:rPr lang="en-US" sz="2999" dirty="0" err="1">
                <a:solidFill>
                  <a:srgbClr val="F2B7C3"/>
                </a:solidFill>
                <a:latin typeface="Arimo"/>
                <a:ea typeface="Arimo"/>
                <a:cs typeface="Arimo"/>
                <a:sym typeface="Arimo"/>
              </a:rPr>
              <a:t>tiết</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và</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cũng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không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thể</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không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được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nhắc</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đến</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trong</a:t>
            </a:r>
            <a:r>
              <a:rPr lang="en-US" sz="2999" dirty="0">
                <a:solidFill>
                  <a:srgbClr val="F2B7C3"/>
                </a:solidFill>
                <a:latin typeface="Arimo"/>
                <a:ea typeface="Arimo"/>
                <a:cs typeface="Arimo"/>
                <a:sym typeface="Arimo"/>
              </a:rPr>
              <a:t> </a:t>
            </a:r>
            <a:r>
              <a:rPr lang="en-US" sz="2999" dirty="0" err="1">
                <a:solidFill>
                  <a:srgbClr val="F2B7C3"/>
                </a:solidFill>
                <a:latin typeface="Arimo"/>
                <a:ea typeface="Arimo"/>
                <a:cs typeface="Arimo"/>
                <a:sym typeface="Arimo"/>
              </a:rPr>
              <a:t>bài</a:t>
            </a:r>
            <a:r>
              <a:rPr lang="en-US" sz="2999" dirty="0">
                <a:solidFill>
                  <a:srgbClr val="F2B7C3"/>
                </a:solidFill>
                <a:latin typeface="Arimo"/>
                <a:ea typeface="Arimo"/>
                <a:cs typeface="Arimo"/>
                <a:sym typeface="Arim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527886" y="266700"/>
            <a:ext cx="17232228" cy="10054868"/>
          </a:xfrm>
          <a:prstGeom prst="rect">
            <a:avLst/>
          </a:prstGeom>
        </p:spPr>
        <p:txBody>
          <a:bodyPr wrap="square" lIns="0" tIns="0" rIns="0" bIns="0" rtlCol="0" anchor="t">
            <a:spAutoFit/>
          </a:bodyPr>
          <a:lstStyle/>
          <a:p>
            <a:pPr algn="ctr">
              <a:lnSpc>
                <a:spcPts val="3640"/>
              </a:lnSpc>
            </a:pPr>
            <a:r>
              <a:rPr lang="en-US" sz="2600" b="1" dirty="0">
                <a:solidFill>
                  <a:srgbClr val="FFF6F8"/>
                </a:solidFill>
                <a:latin typeface="Noto Serif Display Bold"/>
                <a:ea typeface="Noto Serif Display Bold"/>
                <a:cs typeface="Noto Serif Display Bold"/>
                <a:sym typeface="Noto Serif Display Bold"/>
              </a:rPr>
              <a:t>TEENTECH Forum</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Thomson@2005: </a:t>
            </a:r>
            <a:r>
              <a:rPr lang="en-US" sz="2600" b="1" dirty="0">
                <a:solidFill>
                  <a:srgbClr val="FFF6F8"/>
                </a:solidFill>
                <a:latin typeface="Noto Serif Display Bold"/>
                <a:ea typeface="Noto Serif Display Bold"/>
                <a:cs typeface="Noto Serif Display Bold"/>
                <a:sym typeface="Noto Serif Display Bold"/>
              </a:rPr>
              <a:t>I always read about teens and how much time they spend on their electronic devices.</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Is it a good idea for teens to have a lot of electronic devices? What do you think?</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Dan@14: </a:t>
            </a:r>
            <a:r>
              <a:rPr lang="en-US" sz="2600" b="1" dirty="0">
                <a:solidFill>
                  <a:srgbClr val="FFF6F8"/>
                </a:solidFill>
                <a:latin typeface="Noto Serif Display Bold"/>
                <a:ea typeface="Noto Serif Display Bold"/>
                <a:cs typeface="Noto Serif Display Bold"/>
                <a:sym typeface="Noto Serif Display Bold"/>
              </a:rPr>
              <a:t>Of course it is! Having a device like a smartphone is a great way for me to contact friends</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and family members - especially the ones I don't see very often. I share photos and send them text</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messages on a messaging app all the time. I also use my laptop and my tablet to do research and improve my computer skills.</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Harrison@008: </a:t>
            </a:r>
            <a:r>
              <a:rPr lang="en-US" sz="2600" b="1" dirty="0">
                <a:solidFill>
                  <a:srgbClr val="FFF6F8"/>
                </a:solidFill>
                <a:latin typeface="Noto Serif Display Bold"/>
                <a:ea typeface="Noto Serif Display Bold"/>
                <a:cs typeface="Noto Serif Display Bold"/>
                <a:sym typeface="Noto Serif Display Bold"/>
              </a:rPr>
              <a:t>Electronic devices can have some negative effects on teens. I had a tablet, a</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smartphone and a games console. I spent too much time playing video games and going on social media.</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My parents said it would reduce my attention span and make me lack social skills. My doctor told me I</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was gaining weight, too. Now, I just have a smartphone and I only use it after I finish my homework. I'm</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glad I stopped wasting so much time on electronic devices.</a:t>
            </a:r>
          </a:p>
          <a:p>
            <a:pPr algn="l">
              <a:lnSpc>
                <a:spcPts val="3640"/>
              </a:lnSpc>
            </a:pPr>
            <a:endParaRPr lang="en-US" sz="2600" b="1" dirty="0">
              <a:solidFill>
                <a:srgbClr val="FFF6F8"/>
              </a:solidFill>
              <a:latin typeface="Noto Serif Display Bold"/>
              <a:ea typeface="Noto Serif Display Bold"/>
              <a:cs typeface="Noto Serif Display Bold"/>
              <a:sym typeface="Noto Serif Display Bold"/>
            </a:endParaRPr>
          </a:p>
          <a:p>
            <a:pPr algn="l">
              <a:lnSpc>
                <a:spcPts val="3920"/>
              </a:lnSpc>
            </a:pPr>
            <a:r>
              <a:rPr lang="en-US" sz="2800" b="1" dirty="0">
                <a:solidFill>
                  <a:srgbClr val="FFFF00"/>
                </a:solidFill>
                <a:latin typeface="Noto Serif Display Bold"/>
                <a:ea typeface="Noto Serif Display Bold"/>
                <a:cs typeface="Noto Serif Display Bold"/>
                <a:sym typeface="Noto Serif Display Bold"/>
              </a:rPr>
              <a:t>          Question 1. What is the main topic of the forum discussion?</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A. Several benefits of social media for teenagers.</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B. Some effects of electronic devices on teens.</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C. Different ways to contact friends and family members.</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D. Different ways to improve computer skills.</a:t>
            </a:r>
          </a:p>
          <a:p>
            <a:pPr algn="l">
              <a:lnSpc>
                <a:spcPts val="3920"/>
              </a:lnSpc>
            </a:pPr>
            <a:r>
              <a:rPr lang="en-US" sz="2800" b="1" dirty="0">
                <a:solidFill>
                  <a:srgbClr val="FFF6F8"/>
                </a:solidFill>
                <a:latin typeface="Noto Serif Display Bold"/>
                <a:ea typeface="Noto Serif Display Bold"/>
                <a:cs typeface="Noto Serif Display Bold"/>
                <a:sym typeface="Noto Serif Display Bold"/>
              </a:rPr>
              <a:t>                                                                                                            </a:t>
            </a:r>
          </a:p>
          <a:p>
            <a:pPr algn="l">
              <a:lnSpc>
                <a:spcPts val="3920"/>
              </a:lnSpc>
            </a:pP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Câu</a:t>
            </a:r>
            <a:r>
              <a:rPr lang="en-US" sz="2800" b="1" dirty="0">
                <a:solidFill>
                  <a:srgbClr val="FFF6F8"/>
                </a:solidFill>
                <a:latin typeface="Noto Serif Display Bold"/>
                <a:ea typeface="Noto Serif Display Bold"/>
                <a:cs typeface="Noto Serif Display Bold"/>
                <a:sym typeface="Noto Serif Display Bold"/>
              </a:rPr>
              <a:t> 21-Đề </a:t>
            </a:r>
            <a:r>
              <a:rPr lang="en-US" sz="2800" b="1" dirty="0" err="1">
                <a:solidFill>
                  <a:srgbClr val="FFF6F8"/>
                </a:solidFill>
                <a:latin typeface="Noto Serif Display Bold"/>
                <a:ea typeface="Noto Serif Display Bold"/>
                <a:cs typeface="Noto Serif Display Bold"/>
                <a:sym typeface="Noto Serif Display Bold"/>
              </a:rPr>
              <a:t>thi</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tuyển</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sinh</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vào</a:t>
            </a:r>
            <a:r>
              <a:rPr lang="en-US" sz="2800" b="1" dirty="0">
                <a:solidFill>
                  <a:srgbClr val="FFF6F8"/>
                </a:solidFill>
                <a:latin typeface="Noto Serif Display Bold"/>
                <a:ea typeface="Noto Serif Display Bold"/>
                <a:cs typeface="Noto Serif Display Bold"/>
                <a:sym typeface="Noto Serif Display Bold"/>
              </a:rPr>
              <a:t> 10 </a:t>
            </a:r>
            <a:r>
              <a:rPr lang="en-US" sz="2800" b="1" dirty="0" err="1">
                <a:solidFill>
                  <a:srgbClr val="FFF6F8"/>
                </a:solidFill>
                <a:latin typeface="Noto Serif Display Bold"/>
                <a:ea typeface="Noto Serif Display Bold"/>
                <a:cs typeface="Noto Serif Display Bold"/>
                <a:sym typeface="Noto Serif Display Bold"/>
              </a:rPr>
              <a:t>năm</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học</a:t>
            </a:r>
            <a:r>
              <a:rPr lang="en-US" sz="2800" b="1" dirty="0">
                <a:solidFill>
                  <a:srgbClr val="FFF6F8"/>
                </a:solidFill>
                <a:latin typeface="Noto Serif Display Bold"/>
                <a:ea typeface="Noto Serif Display Bold"/>
                <a:cs typeface="Noto Serif Display Bold"/>
                <a:sym typeface="Noto Serif Display Bold"/>
              </a:rPr>
              <a:t> 2024 -2025)</a:t>
            </a:r>
          </a:p>
        </p:txBody>
      </p:sp>
      <p:sp>
        <p:nvSpPr>
          <p:cNvPr id="4" name="Oval 3">
            <a:extLst>
              <a:ext uri="{FF2B5EF4-FFF2-40B4-BE49-F238E27FC236}">
                <a16:creationId xmlns:a16="http://schemas.microsoft.com/office/drawing/2014/main" id="{EEEB2CF7-4461-70A2-56AE-1083F6AC0D89}"/>
              </a:ext>
            </a:extLst>
          </p:cNvPr>
          <p:cNvSpPr/>
          <p:nvPr/>
        </p:nvSpPr>
        <p:spPr>
          <a:xfrm>
            <a:off x="1066800" y="74295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3" name="Straight Connector 2">
            <a:extLst>
              <a:ext uri="{FF2B5EF4-FFF2-40B4-BE49-F238E27FC236}">
                <a16:creationId xmlns:a16="http://schemas.microsoft.com/office/drawing/2014/main" id="{44A82AB0-7B85-A0D9-C531-0AA43DA5B454}"/>
              </a:ext>
            </a:extLst>
          </p:cNvPr>
          <p:cNvCxnSpPr>
            <a:cxnSpLocks/>
          </p:cNvCxnSpPr>
          <p:nvPr/>
        </p:nvCxnSpPr>
        <p:spPr>
          <a:xfrm>
            <a:off x="4495800" y="2095500"/>
            <a:ext cx="12415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06F5B0-B00A-B51D-F680-43A54E0A23C7}"/>
              </a:ext>
            </a:extLst>
          </p:cNvPr>
          <p:cNvCxnSpPr>
            <a:cxnSpLocks/>
          </p:cNvCxnSpPr>
          <p:nvPr/>
        </p:nvCxnSpPr>
        <p:spPr>
          <a:xfrm>
            <a:off x="527886" y="2552700"/>
            <a:ext cx="102925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D7A443-9834-53F9-D741-3424ECFE72A3}"/>
              </a:ext>
            </a:extLst>
          </p:cNvPr>
          <p:cNvCxnSpPr>
            <a:cxnSpLocks/>
          </p:cNvCxnSpPr>
          <p:nvPr/>
        </p:nvCxnSpPr>
        <p:spPr>
          <a:xfrm>
            <a:off x="3048000" y="3924300"/>
            <a:ext cx="9753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88F2E8-19F1-C65E-5DFB-E458122122FE}"/>
              </a:ext>
            </a:extLst>
          </p:cNvPr>
          <p:cNvCxnSpPr>
            <a:cxnSpLocks/>
          </p:cNvCxnSpPr>
          <p:nvPr/>
        </p:nvCxnSpPr>
        <p:spPr>
          <a:xfrm>
            <a:off x="1752600" y="7277100"/>
            <a:ext cx="28575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98B792-741A-463C-9840-DAA02F1B121A}"/>
              </a:ext>
            </a:extLst>
          </p:cNvPr>
          <p:cNvCxnSpPr>
            <a:cxnSpLocks/>
          </p:cNvCxnSpPr>
          <p:nvPr/>
        </p:nvCxnSpPr>
        <p:spPr>
          <a:xfrm>
            <a:off x="1928799" y="7886700"/>
            <a:ext cx="20878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EB7A24-1484-8966-5FCC-093252DA83DA}"/>
              </a:ext>
            </a:extLst>
          </p:cNvPr>
          <p:cNvCxnSpPr>
            <a:cxnSpLocks/>
          </p:cNvCxnSpPr>
          <p:nvPr/>
        </p:nvCxnSpPr>
        <p:spPr>
          <a:xfrm>
            <a:off x="1752600" y="8572500"/>
            <a:ext cx="44500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08DB4-4018-FDF1-BA4C-D8DB2775D9FD}"/>
              </a:ext>
            </a:extLst>
          </p:cNvPr>
          <p:cNvCxnSpPr>
            <a:cxnSpLocks/>
          </p:cNvCxnSpPr>
          <p:nvPr/>
        </p:nvCxnSpPr>
        <p:spPr>
          <a:xfrm>
            <a:off x="1791639" y="9239720"/>
            <a:ext cx="44500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25CAA9-8A79-7FFD-44A1-4A1091D85447}"/>
              </a:ext>
            </a:extLst>
          </p:cNvPr>
          <p:cNvCxnSpPr>
            <a:cxnSpLocks/>
          </p:cNvCxnSpPr>
          <p:nvPr/>
        </p:nvCxnSpPr>
        <p:spPr>
          <a:xfrm>
            <a:off x="8305800" y="9232100"/>
            <a:ext cx="1066800" cy="762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9A4ED1-E871-852E-DB07-1E3A8A25EA64}"/>
              </a:ext>
            </a:extLst>
          </p:cNvPr>
          <p:cNvCxnSpPr>
            <a:cxnSpLocks/>
          </p:cNvCxnSpPr>
          <p:nvPr/>
        </p:nvCxnSpPr>
        <p:spPr>
          <a:xfrm>
            <a:off x="5715000" y="6667500"/>
            <a:ext cx="1752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par>
                                <p:cTn id="48" presetID="9"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1185606">
            <a:off x="-3720488" y="-3684489"/>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185606">
            <a:off x="-3573486" y="-2842997"/>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6924976" y="2125598"/>
            <a:ext cx="1012089" cy="101208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grpSp>
        <p:nvGrpSpPr>
          <p:cNvPr id="8" name="Group 8"/>
          <p:cNvGrpSpPr/>
          <p:nvPr/>
        </p:nvGrpSpPr>
        <p:grpSpPr>
          <a:xfrm>
            <a:off x="692017" y="5258864"/>
            <a:ext cx="673367" cy="6733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sp>
        <p:nvSpPr>
          <p:cNvPr id="11" name="TextBox 11"/>
          <p:cNvSpPr txBox="1"/>
          <p:nvPr/>
        </p:nvSpPr>
        <p:spPr>
          <a:xfrm>
            <a:off x="6064561" y="5454797"/>
            <a:ext cx="11555089" cy="1228599"/>
          </a:xfrm>
          <a:prstGeom prst="rect">
            <a:avLst/>
          </a:prstGeom>
        </p:spPr>
        <p:txBody>
          <a:bodyPr lIns="0" tIns="0" rIns="0" bIns="0" rtlCol="0" anchor="t">
            <a:spAutoFit/>
          </a:bodyPr>
          <a:lstStyle/>
          <a:p>
            <a:pPr algn="r">
              <a:lnSpc>
                <a:spcPts val="9256"/>
              </a:lnSpc>
            </a:pPr>
            <a:r>
              <a:rPr lang="en-US" sz="9600" b="1" dirty="0">
                <a:solidFill>
                  <a:srgbClr val="FFFFFF"/>
                </a:solidFill>
                <a:latin typeface="Raleway Bold"/>
                <a:ea typeface="Raleway Bold"/>
                <a:cs typeface="Raleway Bold"/>
                <a:sym typeface="Raleway Bold"/>
              </a:rPr>
              <a:t>READING SKILLS</a:t>
            </a:r>
          </a:p>
        </p:txBody>
      </p:sp>
      <p:sp>
        <p:nvSpPr>
          <p:cNvPr id="12" name="TextBox 12"/>
          <p:cNvSpPr txBox="1"/>
          <p:nvPr/>
        </p:nvSpPr>
        <p:spPr>
          <a:xfrm>
            <a:off x="6424913" y="8876030"/>
            <a:ext cx="10834387" cy="382270"/>
          </a:xfrm>
          <a:prstGeom prst="rect">
            <a:avLst/>
          </a:prstGeom>
        </p:spPr>
        <p:txBody>
          <a:bodyPr lIns="0" tIns="0" rIns="0" bIns="0" rtlCol="0" anchor="t">
            <a:spAutoFit/>
          </a:bodyPr>
          <a:lstStyle/>
          <a:p>
            <a:pPr algn="r">
              <a:lnSpc>
                <a:spcPts val="3079"/>
              </a:lnSpc>
            </a:pPr>
            <a:endParaRPr/>
          </a:p>
        </p:txBody>
      </p:sp>
      <p:sp>
        <p:nvSpPr>
          <p:cNvPr id="14" name="TextBox 14"/>
          <p:cNvSpPr txBox="1"/>
          <p:nvPr/>
        </p:nvSpPr>
        <p:spPr>
          <a:xfrm rot="-592460">
            <a:off x="11910822" y="7579222"/>
            <a:ext cx="2782931" cy="813194"/>
          </a:xfrm>
          <a:prstGeom prst="rect">
            <a:avLst/>
          </a:prstGeom>
        </p:spPr>
        <p:txBody>
          <a:bodyPr lIns="0" tIns="0" rIns="0" bIns="0" rtlCol="0" anchor="t">
            <a:spAutoFit/>
          </a:bodyPr>
          <a:lstStyle/>
          <a:p>
            <a:pPr algn="ctr">
              <a:lnSpc>
                <a:spcPts val="6111"/>
              </a:lnSpc>
              <a:spcBef>
                <a:spcPct val="0"/>
              </a:spcBef>
            </a:pPr>
            <a:endParaRPr/>
          </a:p>
        </p:txBody>
      </p:sp>
      <p:sp>
        <p:nvSpPr>
          <p:cNvPr id="15" name="TextBox 11">
            <a:extLst>
              <a:ext uri="{FF2B5EF4-FFF2-40B4-BE49-F238E27FC236}">
                <a16:creationId xmlns:a16="http://schemas.microsoft.com/office/drawing/2014/main" id="{C82E834B-338F-521B-A707-53F8EBC8AD5A}"/>
              </a:ext>
            </a:extLst>
          </p:cNvPr>
          <p:cNvSpPr txBox="1"/>
          <p:nvPr/>
        </p:nvSpPr>
        <p:spPr>
          <a:xfrm>
            <a:off x="-975818" y="781511"/>
            <a:ext cx="18882817" cy="2385268"/>
          </a:xfrm>
          <a:prstGeom prst="rect">
            <a:avLst/>
          </a:prstGeom>
        </p:spPr>
        <p:txBody>
          <a:bodyPr wrap="square" lIns="0" tIns="0" rIns="0" bIns="0" rtlCol="0" anchor="t">
            <a:spAutoFit/>
          </a:bodyPr>
          <a:lstStyle/>
          <a:p>
            <a:pPr algn="ctr">
              <a:lnSpc>
                <a:spcPts val="9256"/>
              </a:lnSpc>
            </a:pPr>
            <a:r>
              <a:rPr lang="en-US" sz="8000" b="1" dirty="0">
                <a:solidFill>
                  <a:srgbClr val="FFFFFF"/>
                </a:solidFill>
                <a:latin typeface="Raleway Bold"/>
                <a:ea typeface="Raleway Bold"/>
                <a:cs typeface="Raleway Bold"/>
                <a:sym typeface="Raleway Bold"/>
              </a:rPr>
              <a:t>REVISION FOR </a:t>
            </a:r>
          </a:p>
          <a:p>
            <a:pPr algn="ctr">
              <a:lnSpc>
                <a:spcPts val="9256"/>
              </a:lnSpc>
            </a:pPr>
            <a:r>
              <a:rPr lang="en-US" sz="8000" b="1" dirty="0">
                <a:solidFill>
                  <a:srgbClr val="FFFFFF"/>
                </a:solidFill>
                <a:latin typeface="Raleway Bold"/>
                <a:ea typeface="Raleway Bold"/>
                <a:cs typeface="Raleway Bold"/>
                <a:sym typeface="Raleway Bold"/>
              </a:rPr>
              <a:t>THE ENTRANCE EXAMINATION</a:t>
            </a:r>
          </a:p>
        </p:txBody>
      </p:sp>
    </p:spTree>
    <p:extLst>
      <p:ext uri="{BB962C8B-B14F-4D97-AF65-F5344CB8AC3E}">
        <p14:creationId xmlns:p14="http://schemas.microsoft.com/office/powerpoint/2010/main" val="125614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297180"/>
            <a:ext cx="17584152" cy="9707850"/>
          </a:xfrm>
          <a:prstGeom prst="rect">
            <a:avLst/>
          </a:prstGeom>
        </p:spPr>
        <p:txBody>
          <a:bodyPr lIns="0" tIns="0" rIns="0" bIns="0" rtlCol="0" anchor="t">
            <a:spAutoFit/>
          </a:bodyPr>
          <a:lstStyle/>
          <a:p>
            <a:pPr algn="l">
              <a:lnSpc>
                <a:spcPts val="3779"/>
              </a:lnSpc>
            </a:pPr>
            <a:r>
              <a:rPr lang="en-US" sz="27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   </a:t>
            </a:r>
            <a:r>
              <a:rPr lang="en-US" sz="32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British English and American English are two variations of the English language that share many similarities, but also some notable differences in pronunciation, vocabulary and grammar.</a:t>
            </a:r>
          </a:p>
          <a:p>
            <a:pPr algn="l">
              <a:lnSpc>
                <a:spcPts val="3779"/>
              </a:lnSpc>
            </a:pPr>
            <a:r>
              <a:rPr lang="en-US" sz="32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3200" b="1" dirty="0" err="1">
                <a:solidFill>
                  <a:srgbClr val="FFF6F8"/>
                </a:solidFill>
                <a:latin typeface="Times New Roman" panose="02020603050405020304" pitchFamily="18" charset="0"/>
                <a:ea typeface="DejaVu Serif Bold"/>
                <a:cs typeface="Times New Roman" panose="02020603050405020304" pitchFamily="18" charset="0"/>
                <a:sym typeface="DejaVu Serif Bold"/>
              </a:rPr>
              <a:t>ise</a:t>
            </a:r>
            <a:r>
              <a:rPr lang="en-US" sz="32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 with a S but American prefer to spell it as it is pronounced with a Z. </a:t>
            </a:r>
          </a:p>
          <a:p>
            <a:pPr algn="l">
              <a:lnSpc>
                <a:spcPts val="3779"/>
              </a:lnSpc>
            </a:pPr>
            <a:r>
              <a:rPr lang="en-US" sz="32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 There are even differences in vocabulary. Americans use the word "pants" for "trousers" and "apartment" for "flat".</a:t>
            </a:r>
          </a:p>
          <a:p>
            <a:pPr algn="l">
              <a:lnSpc>
                <a:spcPts val="3779"/>
              </a:lnSpc>
            </a:pPr>
            <a:r>
              <a:rPr lang="en-US" sz="3200" b="1" dirty="0">
                <a:solidFill>
                  <a:srgbClr val="FFF6F8"/>
                </a:solidFill>
                <a:latin typeface="Times New Roman" panose="02020603050405020304" pitchFamily="18" charset="0"/>
                <a:ea typeface="DejaVu Serif Bold"/>
                <a:cs typeface="Times New Roman" panose="02020603050405020304" pitchFamily="18" charset="0"/>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vast majority of language points are the same in both variations.</a:t>
            </a:r>
          </a:p>
          <a:p>
            <a:pPr algn="l">
              <a:lnSpc>
                <a:spcPts val="3779"/>
              </a:lnSpc>
            </a:pPr>
            <a:r>
              <a:rPr lang="en-US" sz="2700" b="1" dirty="0">
                <a:solidFill>
                  <a:srgbClr val="FFDE59"/>
                </a:solidFill>
                <a:latin typeface="DejaVu Serif Bold"/>
                <a:ea typeface="DejaVu Serif Bold"/>
                <a:cs typeface="DejaVu Serif Bold"/>
                <a:sym typeface="DejaVu Serif Bold"/>
              </a:rPr>
              <a:t>       Question 2. What is the main idea of the reading passage?</a:t>
            </a:r>
          </a:p>
          <a:p>
            <a:pPr algn="l">
              <a:lnSpc>
                <a:spcPts val="3779"/>
              </a:lnSpc>
            </a:pPr>
            <a:r>
              <a:rPr lang="en-US" sz="2700" b="1" dirty="0">
                <a:solidFill>
                  <a:schemeClr val="bg1"/>
                </a:solidFill>
                <a:latin typeface="DejaVu Serif Bold"/>
                <a:ea typeface="DejaVu Serif Bold"/>
                <a:cs typeface="DejaVu Serif Bold"/>
                <a:sym typeface="DejaVu Serif Bold"/>
              </a:rPr>
              <a:t>       A. British and American English are identical in all aspects.</a:t>
            </a:r>
          </a:p>
          <a:p>
            <a:pPr algn="l">
              <a:lnSpc>
                <a:spcPts val="3779"/>
              </a:lnSpc>
            </a:pPr>
            <a:r>
              <a:rPr lang="en-US" sz="2700" b="1" dirty="0">
                <a:solidFill>
                  <a:schemeClr val="bg1"/>
                </a:solidFill>
                <a:latin typeface="DejaVu Serif Bold"/>
                <a:ea typeface="DejaVu Serif Bold"/>
                <a:cs typeface="DejaVu Serif Bold"/>
                <a:sym typeface="DejaVu Serif Bold"/>
              </a:rPr>
              <a:t>       B. British and American English have key differences but many similarities. </a:t>
            </a:r>
          </a:p>
          <a:p>
            <a:pPr algn="l">
              <a:lnSpc>
                <a:spcPts val="3779"/>
              </a:lnSpc>
            </a:pPr>
            <a:r>
              <a:rPr lang="en-US" sz="2700" b="1" dirty="0">
                <a:solidFill>
                  <a:schemeClr val="bg1"/>
                </a:solidFill>
                <a:latin typeface="DejaVu Serif Bold"/>
                <a:ea typeface="DejaVu Serif Bold"/>
                <a:cs typeface="DejaVu Serif Bold"/>
                <a:sym typeface="DejaVu Serif Bold"/>
              </a:rPr>
              <a:t>       C. There are different ways to pronounce British and American English. </a:t>
            </a:r>
          </a:p>
          <a:p>
            <a:pPr algn="l">
              <a:lnSpc>
                <a:spcPts val="3779"/>
              </a:lnSpc>
            </a:pPr>
            <a:r>
              <a:rPr lang="en-US" sz="2700" b="1" dirty="0">
                <a:solidFill>
                  <a:schemeClr val="bg1"/>
                </a:solidFill>
                <a:latin typeface="DejaVu Serif Bold"/>
                <a:ea typeface="DejaVu Serif Bold"/>
                <a:cs typeface="DejaVu Serif Bold"/>
                <a:sym typeface="DejaVu Serif Bold"/>
              </a:rPr>
              <a:t>       D. There are different variations of the English language around the world. </a:t>
            </a:r>
          </a:p>
          <a:p>
            <a:pPr algn="ctr">
              <a:lnSpc>
                <a:spcPts val="3779"/>
              </a:lnSpc>
            </a:pPr>
            <a:r>
              <a:rPr lang="en-US" sz="2700" b="1" dirty="0">
                <a:solidFill>
                  <a:srgbClr val="FFDE59"/>
                </a:solidFill>
                <a:latin typeface="DejaVu Serif Bold"/>
                <a:ea typeface="DejaVu Serif Bold"/>
                <a:cs typeface="DejaVu Serif Bold"/>
                <a:sym typeface="DejaVu Serif Bold"/>
              </a:rPr>
              <a:t>								    ( </a:t>
            </a:r>
            <a:r>
              <a:rPr lang="en-US" sz="2700" b="1" dirty="0" err="1">
                <a:solidFill>
                  <a:srgbClr val="FFDE59"/>
                </a:solidFill>
                <a:latin typeface="DejaVu Serif Bold"/>
                <a:ea typeface="DejaVu Serif Bold"/>
                <a:cs typeface="DejaVu Serif Bold"/>
                <a:sym typeface="DejaVu Serif Bold"/>
              </a:rPr>
              <a:t>Câu</a:t>
            </a:r>
            <a:r>
              <a:rPr lang="en-US" sz="2700" b="1" dirty="0">
                <a:solidFill>
                  <a:srgbClr val="FFDE59"/>
                </a:solidFill>
                <a:latin typeface="DejaVu Serif Bold"/>
                <a:ea typeface="DejaVu Serif Bold"/>
                <a:cs typeface="DejaVu Serif Bold"/>
                <a:sym typeface="DejaVu Serif Bold"/>
              </a:rPr>
              <a:t> 31- </a:t>
            </a:r>
            <a:r>
              <a:rPr lang="en-US" sz="2700" b="1" dirty="0" err="1">
                <a:solidFill>
                  <a:srgbClr val="FFDE59"/>
                </a:solidFill>
                <a:latin typeface="DejaVu Serif Bold"/>
                <a:ea typeface="DejaVu Serif Bold"/>
                <a:cs typeface="DejaVu Serif Bold"/>
                <a:sym typeface="DejaVu Serif Bold"/>
              </a:rPr>
              <a:t>Đề</a:t>
            </a:r>
            <a:r>
              <a:rPr lang="en-US" sz="2700" b="1" dirty="0">
                <a:solidFill>
                  <a:srgbClr val="FFDE59"/>
                </a:solidFill>
                <a:latin typeface="DejaVu Serif Bold"/>
                <a:ea typeface="DejaVu Serif Bold"/>
                <a:cs typeface="DejaVu Serif Bold"/>
                <a:sym typeface="DejaVu Serif Bold"/>
              </a:rPr>
              <a:t> </a:t>
            </a:r>
            <a:r>
              <a:rPr lang="en-US" sz="2700" b="1" dirty="0" err="1">
                <a:solidFill>
                  <a:srgbClr val="FFDE59"/>
                </a:solidFill>
                <a:latin typeface="DejaVu Serif Bold"/>
                <a:ea typeface="DejaVu Serif Bold"/>
                <a:cs typeface="DejaVu Serif Bold"/>
                <a:sym typeface="DejaVu Serif Bold"/>
              </a:rPr>
              <a:t>minh</a:t>
            </a:r>
            <a:r>
              <a:rPr lang="en-US" sz="2700" b="1" dirty="0">
                <a:solidFill>
                  <a:srgbClr val="FFDE59"/>
                </a:solidFill>
                <a:latin typeface="DejaVu Serif Bold"/>
                <a:ea typeface="DejaVu Serif Bold"/>
                <a:cs typeface="DejaVu Serif Bold"/>
                <a:sym typeface="DejaVu Serif Bold"/>
              </a:rPr>
              <a:t> </a:t>
            </a:r>
            <a:r>
              <a:rPr lang="en-US" sz="2700" b="1" dirty="0" err="1">
                <a:solidFill>
                  <a:srgbClr val="FFDE59"/>
                </a:solidFill>
                <a:latin typeface="DejaVu Serif Bold"/>
                <a:ea typeface="DejaVu Serif Bold"/>
                <a:cs typeface="DejaVu Serif Bold"/>
                <a:sym typeface="DejaVu Serif Bold"/>
              </a:rPr>
              <a:t>hoạ</a:t>
            </a:r>
            <a:r>
              <a:rPr lang="en-US" sz="2700" b="1" dirty="0">
                <a:solidFill>
                  <a:srgbClr val="FFDE59"/>
                </a:solidFill>
                <a:latin typeface="DejaVu Serif Bold"/>
                <a:ea typeface="DejaVu Serif Bold"/>
                <a:cs typeface="DejaVu Serif Bold"/>
                <a:sym typeface="DejaVu Serif Bold"/>
              </a:rPr>
              <a:t> </a:t>
            </a:r>
            <a:r>
              <a:rPr lang="en-US" sz="2700" b="1" dirty="0" err="1">
                <a:solidFill>
                  <a:srgbClr val="FFDE59"/>
                </a:solidFill>
                <a:latin typeface="DejaVu Serif Bold"/>
                <a:ea typeface="DejaVu Serif Bold"/>
                <a:cs typeface="DejaVu Serif Bold"/>
                <a:sym typeface="DejaVu Serif Bold"/>
              </a:rPr>
              <a:t>của</a:t>
            </a:r>
            <a:r>
              <a:rPr lang="en-US" sz="2700" b="1" dirty="0">
                <a:solidFill>
                  <a:srgbClr val="FFDE59"/>
                </a:solidFill>
                <a:latin typeface="DejaVu Serif Bold"/>
                <a:ea typeface="DejaVu Serif Bold"/>
                <a:cs typeface="DejaVu Serif Bold"/>
                <a:sym typeface="DejaVu Serif Bold"/>
              </a:rPr>
              <a:t> </a:t>
            </a:r>
            <a:r>
              <a:rPr lang="en-US" sz="2700" b="1" dirty="0" err="1">
                <a:solidFill>
                  <a:srgbClr val="FFDE59"/>
                </a:solidFill>
                <a:latin typeface="DejaVu Serif Bold"/>
                <a:ea typeface="DejaVu Serif Bold"/>
                <a:cs typeface="DejaVu Serif Bold"/>
                <a:sym typeface="DejaVu Serif Bold"/>
              </a:rPr>
              <a:t>Sở</a:t>
            </a:r>
            <a:r>
              <a:rPr lang="en-US" sz="2700" b="1" dirty="0">
                <a:solidFill>
                  <a:srgbClr val="FFDE59"/>
                </a:solidFill>
                <a:latin typeface="DejaVu Serif Bold"/>
                <a:ea typeface="DejaVu Serif Bold"/>
                <a:cs typeface="DejaVu Serif Bold"/>
                <a:sym typeface="DejaVu Serif Bold"/>
              </a:rPr>
              <a:t> GD&amp;ĐT </a:t>
            </a:r>
            <a:r>
              <a:rPr lang="en-US" sz="2700" b="1" dirty="0" err="1">
                <a:solidFill>
                  <a:srgbClr val="FFDE59"/>
                </a:solidFill>
                <a:latin typeface="DejaVu Serif Bold"/>
                <a:ea typeface="DejaVu Serif Bold"/>
                <a:cs typeface="DejaVu Serif Bold"/>
                <a:sym typeface="DejaVu Serif Bold"/>
              </a:rPr>
              <a:t>Hà</a:t>
            </a:r>
            <a:r>
              <a:rPr lang="en-US" sz="2700" b="1" dirty="0">
                <a:solidFill>
                  <a:srgbClr val="FFDE59"/>
                </a:solidFill>
                <a:latin typeface="DejaVu Serif Bold"/>
                <a:ea typeface="DejaVu Serif Bold"/>
                <a:cs typeface="DejaVu Serif Bold"/>
                <a:sym typeface="DejaVu Serif Bold"/>
              </a:rPr>
              <a:t> </a:t>
            </a:r>
            <a:r>
              <a:rPr lang="en-US" sz="2700" b="1" dirty="0" err="1">
                <a:solidFill>
                  <a:srgbClr val="FFDE59"/>
                </a:solidFill>
                <a:latin typeface="DejaVu Serif Bold"/>
                <a:ea typeface="DejaVu Serif Bold"/>
                <a:cs typeface="DejaVu Serif Bold"/>
                <a:sym typeface="DejaVu Serif Bold"/>
              </a:rPr>
              <a:t>nội</a:t>
            </a:r>
            <a:r>
              <a:rPr lang="en-US" sz="2700" b="1" dirty="0">
                <a:solidFill>
                  <a:srgbClr val="FFDE59"/>
                </a:solidFill>
                <a:latin typeface="DejaVu Serif Bold"/>
                <a:ea typeface="DejaVu Serif Bold"/>
                <a:cs typeface="DejaVu Serif Bold"/>
                <a:sym typeface="DejaVu Serif Bold"/>
              </a:rPr>
              <a:t>)</a:t>
            </a:r>
          </a:p>
        </p:txBody>
      </p:sp>
      <p:sp>
        <p:nvSpPr>
          <p:cNvPr id="3" name="Oval 2">
            <a:extLst>
              <a:ext uri="{FF2B5EF4-FFF2-40B4-BE49-F238E27FC236}">
                <a16:creationId xmlns:a16="http://schemas.microsoft.com/office/drawing/2014/main" id="{08D6C6C7-1631-4EEC-93F7-71991206B180}"/>
              </a:ext>
            </a:extLst>
          </p:cNvPr>
          <p:cNvSpPr/>
          <p:nvPr/>
        </p:nvSpPr>
        <p:spPr>
          <a:xfrm>
            <a:off x="914400" y="79629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4" name="Straight Connector 3">
            <a:extLst>
              <a:ext uri="{FF2B5EF4-FFF2-40B4-BE49-F238E27FC236}">
                <a16:creationId xmlns:a16="http://schemas.microsoft.com/office/drawing/2014/main" id="{21F879C6-B6A4-2E32-A987-8C2EEF189BB4}"/>
              </a:ext>
            </a:extLst>
          </p:cNvPr>
          <p:cNvCxnSpPr>
            <a:cxnSpLocks/>
          </p:cNvCxnSpPr>
          <p:nvPr/>
        </p:nvCxnSpPr>
        <p:spPr>
          <a:xfrm>
            <a:off x="8343900" y="7962900"/>
            <a:ext cx="36957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410A82-A49C-ABF3-4C8B-C78265372A25}"/>
              </a:ext>
            </a:extLst>
          </p:cNvPr>
          <p:cNvCxnSpPr/>
          <p:nvPr/>
        </p:nvCxnSpPr>
        <p:spPr>
          <a:xfrm>
            <a:off x="838200" y="800100"/>
            <a:ext cx="16383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01A7BA-EED6-D6A4-6E5D-E17EECA0545D}"/>
              </a:ext>
            </a:extLst>
          </p:cNvPr>
          <p:cNvCxnSpPr>
            <a:cxnSpLocks/>
          </p:cNvCxnSpPr>
          <p:nvPr/>
        </p:nvCxnSpPr>
        <p:spPr>
          <a:xfrm>
            <a:off x="351924" y="1257300"/>
            <a:ext cx="193407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8A7A19-1770-D96A-A69B-9F2CC9974DFF}"/>
              </a:ext>
            </a:extLst>
          </p:cNvPr>
          <p:cNvCxnSpPr>
            <a:cxnSpLocks/>
          </p:cNvCxnSpPr>
          <p:nvPr/>
        </p:nvCxnSpPr>
        <p:spPr>
          <a:xfrm>
            <a:off x="8563476" y="8496300"/>
            <a:ext cx="69813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8E4400-D883-187D-6BC3-93908E288F9D}"/>
              </a:ext>
            </a:extLst>
          </p:cNvPr>
          <p:cNvCxnSpPr>
            <a:cxnSpLocks/>
          </p:cNvCxnSpPr>
          <p:nvPr/>
        </p:nvCxnSpPr>
        <p:spPr>
          <a:xfrm>
            <a:off x="4052953" y="9479071"/>
            <a:ext cx="3429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F8DB53-D182-0361-B984-84A0A0D77F83}"/>
              </a:ext>
            </a:extLst>
          </p:cNvPr>
          <p:cNvCxnSpPr>
            <a:cxnSpLocks/>
          </p:cNvCxnSpPr>
          <p:nvPr/>
        </p:nvCxnSpPr>
        <p:spPr>
          <a:xfrm>
            <a:off x="3924300" y="8953500"/>
            <a:ext cx="5105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1940EA-DF6B-52B6-02CA-FF5D8B595B8F}"/>
              </a:ext>
            </a:extLst>
          </p:cNvPr>
          <p:cNvCxnSpPr>
            <a:cxnSpLocks/>
          </p:cNvCxnSpPr>
          <p:nvPr/>
        </p:nvCxnSpPr>
        <p:spPr>
          <a:xfrm>
            <a:off x="533400" y="1790700"/>
            <a:ext cx="1234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606CA7-6E7F-DA39-3A39-AB30C3CE55D0}"/>
              </a:ext>
            </a:extLst>
          </p:cNvPr>
          <p:cNvCxnSpPr>
            <a:cxnSpLocks/>
          </p:cNvCxnSpPr>
          <p:nvPr/>
        </p:nvCxnSpPr>
        <p:spPr>
          <a:xfrm>
            <a:off x="12153900" y="9486900"/>
            <a:ext cx="33147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A89E37-9EC6-5F57-FBF5-C7A6B477B2FB}"/>
              </a:ext>
            </a:extLst>
          </p:cNvPr>
          <p:cNvCxnSpPr>
            <a:cxnSpLocks/>
          </p:cNvCxnSpPr>
          <p:nvPr/>
        </p:nvCxnSpPr>
        <p:spPr>
          <a:xfrm>
            <a:off x="5981700" y="7505700"/>
            <a:ext cx="17145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dissolv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948466225"/>
              </p:ext>
            </p:extLst>
          </p:nvPr>
        </p:nvGraphicFramePr>
        <p:xfrm>
          <a:off x="304800" y="800100"/>
          <a:ext cx="17716506" cy="8886826"/>
        </p:xfrm>
        <a:graphic>
          <a:graphicData uri="http://schemas.openxmlformats.org/drawingml/2006/table">
            <a:tbl>
              <a:tblPr/>
              <a:tblGrid>
                <a:gridCol w="4021588">
                  <a:extLst>
                    <a:ext uri="{9D8B030D-6E8A-4147-A177-3AD203B41FA5}">
                      <a16:colId xmlns:a16="http://schemas.microsoft.com/office/drawing/2014/main" val="20000"/>
                    </a:ext>
                  </a:extLst>
                </a:gridCol>
                <a:gridCol w="13694918">
                  <a:extLst>
                    <a:ext uri="{9D8B030D-6E8A-4147-A177-3AD203B41FA5}">
                      <a16:colId xmlns:a16="http://schemas.microsoft.com/office/drawing/2014/main" val="20001"/>
                    </a:ext>
                  </a:extLst>
                </a:gridCol>
              </a:tblGrid>
              <a:tr h="3663783">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647698" lvl="1" indent="-323849" algn="l">
                        <a:lnSpc>
                          <a:spcPts val="4199"/>
                        </a:lnSpc>
                        <a:buFont typeface="Arial"/>
                        <a:buChar char="•"/>
                        <a:defRPr/>
                      </a:pPr>
                      <a:endParaRPr lang="en-US" sz="2999" dirty="0">
                        <a:solidFill>
                          <a:srgbClr val="FFDE59"/>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85391">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FF4EF"/>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137652">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2B7C3"/>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698864EF-0B8A-34B3-7905-523F6B0CE131}"/>
              </a:ext>
            </a:extLst>
          </p:cNvPr>
          <p:cNvSpPr txBox="1"/>
          <p:nvPr/>
        </p:nvSpPr>
        <p:spPr>
          <a:xfrm>
            <a:off x="4933494" y="1303488"/>
            <a:ext cx="11125200" cy="2430474"/>
          </a:xfrm>
          <a:prstGeom prst="rect">
            <a:avLst/>
          </a:prstGeom>
          <a:noFill/>
        </p:spPr>
        <p:txBody>
          <a:bodyPr wrap="square" rtlCol="0">
            <a:spAutoFit/>
          </a:bodyPr>
          <a:lstStyle/>
          <a:p>
            <a:pPr marL="734056" lvl="1" indent="-367028">
              <a:lnSpc>
                <a:spcPts val="4759"/>
              </a:lnSpc>
              <a:buFont typeface="Arial"/>
              <a:buChar char="•"/>
              <a:defRPr/>
            </a:pPr>
            <a:r>
              <a:rPr lang="en-US" sz="3200" dirty="0">
                <a:solidFill>
                  <a:srgbClr val="FFDE59"/>
                </a:solidFill>
                <a:latin typeface="Arimo"/>
                <a:ea typeface="Arimo"/>
                <a:cs typeface="Arimo"/>
                <a:sym typeface="Arimo"/>
              </a:rPr>
              <a:t>According to the passage, ...................</a:t>
            </a:r>
            <a:endParaRPr lang="en-US" sz="1050" dirty="0"/>
          </a:p>
          <a:p>
            <a:pPr marL="734056" lvl="1" indent="-367028">
              <a:lnSpc>
                <a:spcPts val="4759"/>
              </a:lnSpc>
              <a:buFont typeface="Arial"/>
              <a:buChar char="•"/>
            </a:pPr>
            <a:r>
              <a:rPr lang="en-US" sz="3200" dirty="0">
                <a:solidFill>
                  <a:srgbClr val="FFDE59"/>
                </a:solidFill>
                <a:latin typeface="Arimo"/>
                <a:ea typeface="Arimo"/>
                <a:cs typeface="Arimo"/>
                <a:sym typeface="Arimo"/>
              </a:rPr>
              <a:t>It is stated in the passage ....................</a:t>
            </a:r>
          </a:p>
          <a:p>
            <a:pPr marL="734056" lvl="1" indent="-367028">
              <a:lnSpc>
                <a:spcPts val="4759"/>
              </a:lnSpc>
              <a:buFont typeface="Arial"/>
              <a:buChar char="•"/>
            </a:pPr>
            <a:r>
              <a:rPr lang="en-US" sz="3200" dirty="0">
                <a:solidFill>
                  <a:srgbClr val="FFDE59"/>
                </a:solidFill>
                <a:latin typeface="Arimo"/>
                <a:ea typeface="Arimo"/>
                <a:cs typeface="Arimo"/>
                <a:sym typeface="Arimo"/>
              </a:rPr>
              <a:t>Which of the following is true ...................</a:t>
            </a:r>
          </a:p>
          <a:p>
            <a:pPr marL="647698" lvl="1" indent="-323849">
              <a:lnSpc>
                <a:spcPts val="4199"/>
              </a:lnSpc>
              <a:buFont typeface="Arial"/>
              <a:buChar char="•"/>
            </a:pPr>
            <a:r>
              <a:rPr lang="en-US" sz="2999" dirty="0">
                <a:solidFill>
                  <a:srgbClr val="FFDE59"/>
                </a:solidFill>
                <a:latin typeface="Arimo"/>
                <a:ea typeface="Arimo"/>
                <a:cs typeface="Arimo"/>
                <a:sym typeface="Arimo"/>
              </a:rPr>
              <a:t>What is the author's main purpose in the passage?</a:t>
            </a:r>
          </a:p>
        </p:txBody>
      </p:sp>
      <p:sp>
        <p:nvSpPr>
          <p:cNvPr id="6" name="TextBox 5">
            <a:extLst>
              <a:ext uri="{FF2B5EF4-FFF2-40B4-BE49-F238E27FC236}">
                <a16:creationId xmlns:a16="http://schemas.microsoft.com/office/drawing/2014/main" id="{CBF7C3C8-5B7F-CF4E-A09B-CF2D735539A0}"/>
              </a:ext>
            </a:extLst>
          </p:cNvPr>
          <p:cNvSpPr txBox="1"/>
          <p:nvPr/>
        </p:nvSpPr>
        <p:spPr>
          <a:xfrm>
            <a:off x="1132287" y="1549711"/>
            <a:ext cx="3733800" cy="1332737"/>
          </a:xfrm>
          <a:prstGeom prst="rect">
            <a:avLst/>
          </a:prstGeom>
          <a:noFill/>
        </p:spPr>
        <p:txBody>
          <a:bodyPr wrap="square" rtlCol="0">
            <a:spAutoFit/>
          </a:bodyPr>
          <a:lstStyle/>
          <a:p>
            <a:pPr algn="l">
              <a:lnSpc>
                <a:spcPts val="5040"/>
              </a:lnSpc>
              <a:defRPr/>
            </a:pPr>
            <a:r>
              <a:rPr lang="en-US" sz="3600" dirty="0" err="1">
                <a:solidFill>
                  <a:srgbClr val="FFF4EF"/>
                </a:solidFill>
                <a:latin typeface="Arimo"/>
                <a:ea typeface="Arimo"/>
                <a:cs typeface="Arimo"/>
                <a:sym typeface="Arimo"/>
              </a:rPr>
              <a:t>Các</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hỏi</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thường</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gặp</a:t>
            </a:r>
            <a:endParaRPr lang="en-US" sz="3600" dirty="0"/>
          </a:p>
        </p:txBody>
      </p:sp>
      <p:sp>
        <p:nvSpPr>
          <p:cNvPr id="7" name="TextBox 6">
            <a:extLst>
              <a:ext uri="{FF2B5EF4-FFF2-40B4-BE49-F238E27FC236}">
                <a16:creationId xmlns:a16="http://schemas.microsoft.com/office/drawing/2014/main" id="{885215E0-153C-2503-C70A-F6EE9A706DBD}"/>
              </a:ext>
            </a:extLst>
          </p:cNvPr>
          <p:cNvSpPr txBox="1"/>
          <p:nvPr/>
        </p:nvSpPr>
        <p:spPr>
          <a:xfrm>
            <a:off x="1295400" y="5248087"/>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trả</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lời</a:t>
            </a:r>
            <a:endParaRPr lang="en-US" sz="1100" dirty="0"/>
          </a:p>
        </p:txBody>
      </p:sp>
      <p:sp>
        <p:nvSpPr>
          <p:cNvPr id="8" name="TextBox 7">
            <a:extLst>
              <a:ext uri="{FF2B5EF4-FFF2-40B4-BE49-F238E27FC236}">
                <a16:creationId xmlns:a16="http://schemas.microsoft.com/office/drawing/2014/main" id="{E69D438C-0E2F-ADDF-1437-CEFF22670E63}"/>
              </a:ext>
            </a:extLst>
          </p:cNvPr>
          <p:cNvSpPr txBox="1"/>
          <p:nvPr/>
        </p:nvSpPr>
        <p:spPr>
          <a:xfrm>
            <a:off x="1295400" y="7840343"/>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Cách</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làm</a:t>
            </a:r>
            <a:endParaRPr lang="en-US" sz="1100" dirty="0"/>
          </a:p>
        </p:txBody>
      </p:sp>
      <p:sp>
        <p:nvSpPr>
          <p:cNvPr id="9" name="TextBox 8">
            <a:extLst>
              <a:ext uri="{FF2B5EF4-FFF2-40B4-BE49-F238E27FC236}">
                <a16:creationId xmlns:a16="http://schemas.microsoft.com/office/drawing/2014/main" id="{6C265743-E135-B99F-A521-E13E155325B1}"/>
              </a:ext>
            </a:extLst>
          </p:cNvPr>
          <p:cNvSpPr txBox="1"/>
          <p:nvPr/>
        </p:nvSpPr>
        <p:spPr>
          <a:xfrm>
            <a:off x="4843123" y="4742341"/>
            <a:ext cx="12821106" cy="1281185"/>
          </a:xfrm>
          <a:prstGeom prst="rect">
            <a:avLst/>
          </a:prstGeom>
          <a:noFill/>
        </p:spPr>
        <p:txBody>
          <a:bodyPr wrap="square" rtlCol="0">
            <a:spAutoFit/>
          </a:bodyPr>
          <a:lstStyle/>
          <a:p>
            <a:pPr>
              <a:lnSpc>
                <a:spcPts val="4759"/>
              </a:lnSpc>
              <a:defRPr/>
            </a:pPr>
            <a:r>
              <a:rPr lang="en-US" sz="3200" dirty="0" err="1">
                <a:solidFill>
                  <a:srgbClr val="FFF4EF"/>
                </a:solidFill>
                <a:latin typeface="Arimo"/>
                <a:ea typeface="Arimo"/>
                <a:cs typeface="Arimo"/>
                <a:sym typeface="Arimo"/>
              </a:rPr>
              <a:t>Câu</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trả</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lời</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nằm</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trong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bài</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đọc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thường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đã</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được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diễn</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đạt</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bằng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một</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cách</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khác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tương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đương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về</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nghĩa</a:t>
            </a:r>
            <a:endParaRPr lang="en-US" sz="1050" dirty="0"/>
          </a:p>
        </p:txBody>
      </p:sp>
      <p:sp>
        <p:nvSpPr>
          <p:cNvPr id="10" name="TextBox 9">
            <a:extLst>
              <a:ext uri="{FF2B5EF4-FFF2-40B4-BE49-F238E27FC236}">
                <a16:creationId xmlns:a16="http://schemas.microsoft.com/office/drawing/2014/main" id="{382C8BC3-0506-2084-12E4-29354A34DA8E}"/>
              </a:ext>
            </a:extLst>
          </p:cNvPr>
          <p:cNvSpPr txBox="1"/>
          <p:nvPr/>
        </p:nvSpPr>
        <p:spPr>
          <a:xfrm>
            <a:off x="4419600" y="6793430"/>
            <a:ext cx="13316610" cy="2494081"/>
          </a:xfrm>
          <a:prstGeom prst="rect">
            <a:avLst/>
          </a:prstGeom>
          <a:noFill/>
        </p:spPr>
        <p:txBody>
          <a:bodyPr wrap="square" rtlCol="0">
            <a:spAutoFit/>
          </a:bodyPr>
          <a:lstStyle/>
          <a:p>
            <a:pPr>
              <a:lnSpc>
                <a:spcPts val="4759"/>
              </a:lnSpc>
              <a:defRPr/>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Gạch</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chân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từ</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chính</a:t>
            </a:r>
            <a:r>
              <a:rPr lang="en-US" sz="3200" dirty="0">
                <a:solidFill>
                  <a:srgbClr val="F2B7C3"/>
                </a:solidFill>
                <a:latin typeface="Arimo"/>
                <a:ea typeface="Arimo"/>
                <a:cs typeface="Arimo"/>
                <a:sym typeface="Arimo"/>
              </a:rPr>
              <a:t> (keywords), </a:t>
            </a:r>
            <a:r>
              <a:rPr lang="en-US" sz="3200" dirty="0" err="1">
                <a:solidFill>
                  <a:srgbClr val="F2B7C3"/>
                </a:solidFill>
                <a:latin typeface="Arimo"/>
                <a:ea typeface="Arimo"/>
                <a:cs typeface="Arimo"/>
                <a:sym typeface="Arimo"/>
              </a:rPr>
              <a:t>ý</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quan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trọng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trong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câu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hỏi</a:t>
            </a:r>
            <a:r>
              <a:rPr lang="en-US" sz="3200" dirty="0">
                <a:solidFill>
                  <a:srgbClr val="F2B7C3"/>
                </a:solidFill>
                <a:latin typeface="Arimo"/>
                <a:ea typeface="Arimo"/>
                <a:cs typeface="Arimo"/>
                <a:sym typeface="Arimo"/>
              </a:rPr>
              <a:t>.</a:t>
            </a:r>
            <a:endParaRPr lang="en-US" sz="1050" dirty="0"/>
          </a:p>
          <a:p>
            <a:pPr>
              <a:lnSpc>
                <a:spcPts val="4759"/>
              </a:lnSpc>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Đọc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quét</a:t>
            </a:r>
            <a:r>
              <a:rPr lang="en-US" sz="3200" dirty="0">
                <a:solidFill>
                  <a:srgbClr val="F2B7C3"/>
                </a:solidFill>
                <a:latin typeface="Arimo"/>
                <a:ea typeface="Arimo"/>
                <a:cs typeface="Arimo"/>
                <a:sym typeface="Arimo"/>
              </a:rPr>
              <a:t> (Scan) </a:t>
            </a:r>
            <a:r>
              <a:rPr lang="en-US" sz="3200" dirty="0" err="1">
                <a:solidFill>
                  <a:srgbClr val="F2B7C3"/>
                </a:solidFill>
                <a:latin typeface="Arimo"/>
                <a:ea typeface="Arimo"/>
                <a:cs typeface="Arimo"/>
                <a:sym typeface="Arimo"/>
              </a:rPr>
              <a:t>để</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tìm</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ra</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câu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chứa</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thông</a:t>
            </a:r>
            <a:r>
              <a:rPr lang="en-US" sz="3200" dirty="0">
                <a:solidFill>
                  <a:srgbClr val="F2B7C3"/>
                </a:solidFill>
                <a:latin typeface="Arimo"/>
                <a:ea typeface="Arimo"/>
                <a:cs typeface="Arimo"/>
                <a:sym typeface="Arimo"/>
              </a:rPr>
              <a:t> tin </a:t>
            </a:r>
            <a:r>
              <a:rPr lang="en-US" sz="3200" dirty="0" err="1">
                <a:solidFill>
                  <a:srgbClr val="F2B7C3"/>
                </a:solidFill>
                <a:latin typeface="Arimo"/>
                <a:ea typeface="Arimo"/>
                <a:cs typeface="Arimo"/>
                <a:sym typeface="Arimo"/>
              </a:rPr>
              <a:t>và</a:t>
            </a:r>
            <a:r>
              <a:rPr lang="en-US" sz="3200" dirty="0">
                <a:solidFill>
                  <a:srgbClr val="F2B7C3"/>
                </a:solidFill>
                <a:latin typeface="Arimo"/>
                <a:ea typeface="Arimo"/>
                <a:cs typeface="Arimo"/>
                <a:sym typeface="Arimo"/>
              </a:rPr>
              <a:t> keywords </a:t>
            </a:r>
            <a:r>
              <a:rPr lang="en-US" sz="3200" dirty="0" err="1">
                <a:solidFill>
                  <a:srgbClr val="F2B7C3"/>
                </a:solidFill>
                <a:latin typeface="Arimo"/>
                <a:ea typeface="Arimo"/>
                <a:cs typeface="Arimo"/>
                <a:sym typeface="Arimo"/>
              </a:rPr>
              <a:t>trong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đoạn</a:t>
            </a:r>
            <a:r>
              <a:rPr lang="en-US" sz="3200" dirty="0">
                <a:solidFill>
                  <a:srgbClr val="F2B7C3"/>
                </a:solidFill>
                <a:latin typeface="Arimo"/>
                <a:ea typeface="Arimo"/>
                <a:cs typeface="Arimo"/>
                <a:sym typeface="Arimo"/>
              </a:rPr>
              <a:t>.</a:t>
            </a:r>
          </a:p>
          <a:p>
            <a:pPr>
              <a:lnSpc>
                <a:spcPts val="4759"/>
              </a:lnSpc>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Đọc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kỹ</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câu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chứa</a:t>
            </a:r>
            <a:r>
              <a:rPr lang="en-US" sz="3200" dirty="0">
                <a:solidFill>
                  <a:srgbClr val="F2B7C3"/>
                </a:solidFill>
                <a:latin typeface="Arimo"/>
                <a:ea typeface="Arimo"/>
                <a:cs typeface="Arimo"/>
                <a:sym typeface="Arimo"/>
              </a:rPr>
              <a:t> keywords </a:t>
            </a:r>
            <a:r>
              <a:rPr lang="en-US" sz="3200" dirty="0" err="1">
                <a:solidFill>
                  <a:srgbClr val="F2B7C3"/>
                </a:solidFill>
                <a:latin typeface="Arimo"/>
                <a:ea typeface="Arimo"/>
                <a:cs typeface="Arimo"/>
                <a:sym typeface="Arimo"/>
              </a:rPr>
              <a:t>và</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ý</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trong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câu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đó</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một</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cách</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cẩn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thận</a:t>
            </a:r>
            <a:r>
              <a:rPr lang="en-US" sz="3200" dirty="0">
                <a:solidFill>
                  <a:srgbClr val="F2B7C3"/>
                </a:solidFill>
                <a:latin typeface="Arimo"/>
                <a:ea typeface="Arimo"/>
                <a:cs typeface="Arimo"/>
                <a:sym typeface="Arimo"/>
              </a:rPr>
              <a:t>.</a:t>
            </a:r>
          </a:p>
          <a:p>
            <a:pPr>
              <a:lnSpc>
                <a:spcPts val="4759"/>
              </a:lnSpc>
            </a:pPr>
            <a:r>
              <a:rPr lang="en-US" sz="3200" dirty="0">
                <a:solidFill>
                  <a:srgbClr val="F2B7C3"/>
                </a:solidFill>
                <a:latin typeface="Arimo"/>
                <a:ea typeface="Arimo"/>
                <a:cs typeface="Arimo"/>
                <a:sym typeface="Arimo"/>
              </a:rPr>
              <a:t> - </a:t>
            </a:r>
            <a:r>
              <a:rPr lang="en-US" sz="3200" dirty="0" err="1">
                <a:solidFill>
                  <a:srgbClr val="F2B7C3"/>
                </a:solidFill>
                <a:latin typeface="Arimo"/>
                <a:ea typeface="Arimo"/>
                <a:cs typeface="Arimo"/>
                <a:sym typeface="Arimo"/>
              </a:rPr>
              <a:t>Dùng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phương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pháp</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loại</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trừ</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bỏ</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đi</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các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phương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án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chắc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chắn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sai</a:t>
            </a:r>
            <a:r>
              <a:rPr lang="en-US" sz="3200" dirty="0">
                <a:solidFill>
                  <a:srgbClr val="F2B7C3"/>
                </a:solidFill>
                <a:latin typeface="Arimo"/>
                <a:ea typeface="Arimo"/>
                <a:cs typeface="Arimo"/>
                <a:sym typeface="Arimo"/>
              </a:rPr>
              <a:t>.</a:t>
            </a:r>
          </a:p>
        </p:txBody>
      </p:sp>
      <p:sp>
        <p:nvSpPr>
          <p:cNvPr id="5" name="TextBox 3">
            <a:extLst>
              <a:ext uri="{FF2B5EF4-FFF2-40B4-BE49-F238E27FC236}">
                <a16:creationId xmlns:a16="http://schemas.microsoft.com/office/drawing/2014/main" id="{E8CEF13C-F2D4-379A-5394-94555DB0E92E}"/>
              </a:ext>
            </a:extLst>
          </p:cNvPr>
          <p:cNvSpPr txBox="1"/>
          <p:nvPr/>
        </p:nvSpPr>
        <p:spPr>
          <a:xfrm>
            <a:off x="4666590" y="38100"/>
            <a:ext cx="9848166" cy="710249"/>
          </a:xfrm>
          <a:prstGeom prst="rect">
            <a:avLst/>
          </a:prstGeom>
        </p:spPr>
        <p:txBody>
          <a:bodyPr lIns="0" tIns="0" rIns="0" bIns="0" rtlCol="0" anchor="t">
            <a:spAutoFit/>
          </a:bodyPr>
          <a:lstStyle/>
          <a:p>
            <a:pPr algn="ctr">
              <a:lnSpc>
                <a:spcPts val="5739"/>
              </a:lnSpc>
              <a:spcBef>
                <a:spcPct val="0"/>
              </a:spcBef>
            </a:pPr>
            <a:r>
              <a:rPr lang="en-US" sz="4099" b="1" dirty="0">
                <a:solidFill>
                  <a:srgbClr val="FFDE59"/>
                </a:solidFill>
                <a:latin typeface="DejaVu Serif Bold"/>
                <a:ea typeface="DejaVu Serif Bold"/>
                <a:cs typeface="DejaVu Serif Bold"/>
                <a:sym typeface="DejaVu Serif Bold"/>
              </a:rPr>
              <a:t>STATED DETAIL QUESTIONS</a:t>
            </a:r>
          </a:p>
        </p:txBody>
      </p:sp>
    </p:spTree>
    <p:extLst>
      <p:ext uri="{BB962C8B-B14F-4D97-AF65-F5344CB8AC3E}">
        <p14:creationId xmlns:p14="http://schemas.microsoft.com/office/powerpoint/2010/main" val="32144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527886" y="190500"/>
            <a:ext cx="17232228" cy="9554732"/>
          </a:xfrm>
          <a:prstGeom prst="rect">
            <a:avLst/>
          </a:prstGeom>
        </p:spPr>
        <p:txBody>
          <a:bodyPr lIns="0" tIns="0" rIns="0" bIns="0" rtlCol="0" anchor="t">
            <a:spAutoFit/>
          </a:bodyPr>
          <a:lstStyle/>
          <a:p>
            <a:pPr algn="ctr">
              <a:lnSpc>
                <a:spcPts val="3640"/>
              </a:lnSpc>
            </a:pPr>
            <a:r>
              <a:rPr lang="en-US" sz="2600" b="1" dirty="0">
                <a:solidFill>
                  <a:srgbClr val="FFF6F8"/>
                </a:solidFill>
                <a:latin typeface="Noto Serif Display Bold"/>
                <a:ea typeface="Noto Serif Display Bold"/>
                <a:cs typeface="Noto Serif Display Bold"/>
                <a:sym typeface="Noto Serif Display Bold"/>
              </a:rPr>
              <a:t>TEENTECH Forum</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Thomson@2005: </a:t>
            </a:r>
            <a:r>
              <a:rPr lang="en-US" sz="2600" b="1" dirty="0">
                <a:solidFill>
                  <a:srgbClr val="FFF6F8"/>
                </a:solidFill>
                <a:latin typeface="Noto Serif Display Bold"/>
                <a:ea typeface="Noto Serif Display Bold"/>
                <a:cs typeface="Noto Serif Display Bold"/>
                <a:sym typeface="Noto Serif Display Bold"/>
              </a:rPr>
              <a:t>I always read about teens and how much time they spend on their electronic devices.</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Is it a good idea for teens to have a lot of electronic devices? What do you think?</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Dan@14: </a:t>
            </a:r>
            <a:r>
              <a:rPr lang="en-US" sz="2600" b="1" dirty="0">
                <a:solidFill>
                  <a:srgbClr val="FFF6F8"/>
                </a:solidFill>
                <a:latin typeface="Noto Serif Display Bold"/>
                <a:ea typeface="Noto Serif Display Bold"/>
                <a:cs typeface="Noto Serif Display Bold"/>
                <a:sym typeface="Noto Serif Display Bold"/>
              </a:rPr>
              <a:t>Of course it is! Having a device like a smartphone is a great way for me to contact friends</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and family members - especially the ones I don't see very often. I share photos and send them text</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messages on a messaging app all the time. I also use my laptop and my tablet to do research and improve my computer skills.</a:t>
            </a:r>
          </a:p>
          <a:p>
            <a:pPr algn="l">
              <a:lnSpc>
                <a:spcPts val="3640"/>
              </a:lnSpc>
            </a:pPr>
            <a:r>
              <a:rPr lang="en-US" sz="2600" b="1" dirty="0">
                <a:solidFill>
                  <a:srgbClr val="FFFF00"/>
                </a:solidFill>
                <a:latin typeface="Noto Serif Display Bold"/>
                <a:ea typeface="Noto Serif Display Bold"/>
                <a:cs typeface="Noto Serif Display Bold"/>
                <a:sym typeface="Noto Serif Display Bold"/>
              </a:rPr>
              <a:t>Harrison@008: </a:t>
            </a:r>
            <a:r>
              <a:rPr lang="en-US" sz="2600" b="1" dirty="0">
                <a:solidFill>
                  <a:srgbClr val="FFF6F8"/>
                </a:solidFill>
                <a:latin typeface="Noto Serif Display Bold"/>
                <a:ea typeface="Noto Serif Display Bold"/>
                <a:cs typeface="Noto Serif Display Bold"/>
                <a:sym typeface="Noto Serif Display Bold"/>
              </a:rPr>
              <a:t>Electronic devices can have some negative effects on teens. I had a tablet, a</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smartphone and a games console. I spent too much time playing video games and going on social media.</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My parents said it would reduce my attention span and make me lack social skills. My doctor told me I</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was gaining weight, too. Now, I just have a smartphone and I only use it after I finish my homework. I'm</a:t>
            </a:r>
          </a:p>
          <a:p>
            <a:pPr algn="l">
              <a:lnSpc>
                <a:spcPts val="3640"/>
              </a:lnSpc>
            </a:pPr>
            <a:r>
              <a:rPr lang="en-US" sz="2600" b="1" dirty="0">
                <a:solidFill>
                  <a:srgbClr val="FFF6F8"/>
                </a:solidFill>
                <a:latin typeface="Noto Serif Display Bold"/>
                <a:ea typeface="Noto Serif Display Bold"/>
                <a:cs typeface="Noto Serif Display Bold"/>
                <a:sym typeface="Noto Serif Display Bold"/>
              </a:rPr>
              <a:t>glad I stopped wasting so much time on electronic devices.</a:t>
            </a:r>
          </a:p>
          <a:p>
            <a:pPr algn="l">
              <a:lnSpc>
                <a:spcPts val="3640"/>
              </a:lnSpc>
            </a:pPr>
            <a:endParaRPr lang="en-US" sz="2600" b="1" dirty="0">
              <a:solidFill>
                <a:srgbClr val="FFF6F8"/>
              </a:solidFill>
              <a:latin typeface="Noto Serif Display Bold"/>
              <a:ea typeface="Noto Serif Display Bold"/>
              <a:cs typeface="Noto Serif Display Bold"/>
              <a:sym typeface="Noto Serif Display Bold"/>
            </a:endParaRPr>
          </a:p>
          <a:p>
            <a:pPr algn="l">
              <a:lnSpc>
                <a:spcPts val="3920"/>
              </a:lnSpc>
            </a:pPr>
            <a:r>
              <a:rPr lang="en-US" sz="2800" b="1" dirty="0">
                <a:solidFill>
                  <a:srgbClr val="FFFF00"/>
                </a:solidFill>
                <a:latin typeface="Noto Serif Display Bold"/>
                <a:ea typeface="Noto Serif Display Bold"/>
                <a:cs typeface="Noto Serif Display Bold"/>
                <a:sym typeface="Noto Serif Display Bold"/>
              </a:rPr>
              <a:t>               Question 3. Where does Dan@14 share photos and send messages?</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A. On a games console.</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B. On a computer website.</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C. On a messaging app.</a:t>
            </a:r>
          </a:p>
          <a:p>
            <a:pPr algn="l">
              <a:lnSpc>
                <a:spcPct val="150000"/>
              </a:lnSpc>
            </a:pPr>
            <a:r>
              <a:rPr lang="en-US" sz="2800" b="1" dirty="0">
                <a:solidFill>
                  <a:srgbClr val="FFF6F8"/>
                </a:solidFill>
                <a:latin typeface="Noto Serif Display Bold"/>
                <a:ea typeface="Noto Serif Display Bold"/>
                <a:cs typeface="Noto Serif Display Bold"/>
                <a:sym typeface="Noto Serif Display Bold"/>
              </a:rPr>
              <a:t>             D. On </a:t>
            </a:r>
            <a:r>
              <a:rPr lang="en-US" sz="2800" b="1" dirty="0" err="1">
                <a:solidFill>
                  <a:srgbClr val="FFF6F8"/>
                </a:solidFill>
                <a:latin typeface="Noto Serif Display Bold"/>
                <a:ea typeface="Noto Serif Display Bold"/>
                <a:cs typeface="Noto Serif Display Bold"/>
                <a:sym typeface="Noto Serif Display Bold"/>
              </a:rPr>
              <a:t>TeenTech</a:t>
            </a:r>
            <a:r>
              <a:rPr lang="en-US" sz="2800" b="1" dirty="0">
                <a:solidFill>
                  <a:srgbClr val="FFF6F8"/>
                </a:solidFill>
                <a:latin typeface="Noto Serif Display Bold"/>
                <a:ea typeface="Noto Serif Display Bold"/>
                <a:cs typeface="Noto Serif Display Bold"/>
                <a:sym typeface="Noto Serif Display Bold"/>
              </a:rPr>
              <a:t> forum.</a:t>
            </a:r>
          </a:p>
          <a:p>
            <a:pPr algn="l">
              <a:lnSpc>
                <a:spcPts val="3920"/>
              </a:lnSpc>
            </a:pP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Câu</a:t>
            </a:r>
            <a:r>
              <a:rPr lang="en-US" sz="2800" b="1" dirty="0">
                <a:solidFill>
                  <a:srgbClr val="FFF6F8"/>
                </a:solidFill>
                <a:latin typeface="Noto Serif Display Bold"/>
                <a:ea typeface="Noto Serif Display Bold"/>
                <a:cs typeface="Noto Serif Display Bold"/>
                <a:sym typeface="Noto Serif Display Bold"/>
              </a:rPr>
              <a:t> 23- </a:t>
            </a:r>
            <a:r>
              <a:rPr lang="en-US" sz="2800" b="1" dirty="0" err="1">
                <a:solidFill>
                  <a:srgbClr val="FFF6F8"/>
                </a:solidFill>
                <a:latin typeface="Noto Serif Display Bold"/>
                <a:ea typeface="Noto Serif Display Bold"/>
                <a:cs typeface="Noto Serif Display Bold"/>
                <a:sym typeface="Noto Serif Display Bold"/>
              </a:rPr>
              <a:t>Đề</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thi</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tuyển</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sinh</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vào</a:t>
            </a:r>
            <a:r>
              <a:rPr lang="en-US" sz="2800" b="1" dirty="0">
                <a:solidFill>
                  <a:srgbClr val="FFF6F8"/>
                </a:solidFill>
                <a:latin typeface="Noto Serif Display Bold"/>
                <a:ea typeface="Noto Serif Display Bold"/>
                <a:cs typeface="Noto Serif Display Bold"/>
                <a:sym typeface="Noto Serif Display Bold"/>
              </a:rPr>
              <a:t> 10 </a:t>
            </a:r>
            <a:r>
              <a:rPr lang="en-US" sz="2800" b="1" dirty="0" err="1">
                <a:solidFill>
                  <a:srgbClr val="FFF6F8"/>
                </a:solidFill>
                <a:latin typeface="Noto Serif Display Bold"/>
                <a:ea typeface="Noto Serif Display Bold"/>
                <a:cs typeface="Noto Serif Display Bold"/>
                <a:sym typeface="Noto Serif Display Bold"/>
              </a:rPr>
              <a:t>năm</a:t>
            </a:r>
            <a:r>
              <a:rPr lang="en-US" sz="2800" b="1" dirty="0">
                <a:solidFill>
                  <a:srgbClr val="FFF6F8"/>
                </a:solidFill>
                <a:latin typeface="Noto Serif Display Bold"/>
                <a:ea typeface="Noto Serif Display Bold"/>
                <a:cs typeface="Noto Serif Display Bold"/>
                <a:sym typeface="Noto Serif Display Bold"/>
              </a:rPr>
              <a:t> </a:t>
            </a:r>
            <a:r>
              <a:rPr lang="en-US" sz="2800" b="1" dirty="0" err="1">
                <a:solidFill>
                  <a:srgbClr val="FFF6F8"/>
                </a:solidFill>
                <a:latin typeface="Noto Serif Display Bold"/>
                <a:ea typeface="Noto Serif Display Bold"/>
                <a:cs typeface="Noto Serif Display Bold"/>
                <a:sym typeface="Noto Serif Display Bold"/>
              </a:rPr>
              <a:t>học</a:t>
            </a:r>
            <a:r>
              <a:rPr lang="en-US" sz="2800" b="1" dirty="0">
                <a:solidFill>
                  <a:srgbClr val="FFF6F8"/>
                </a:solidFill>
                <a:latin typeface="Noto Serif Display Bold"/>
                <a:ea typeface="Noto Serif Display Bold"/>
                <a:cs typeface="Noto Serif Display Bold"/>
                <a:sym typeface="Noto Serif Display Bold"/>
              </a:rPr>
              <a:t> 2024 -2025)</a:t>
            </a:r>
          </a:p>
        </p:txBody>
      </p:sp>
      <p:sp>
        <p:nvSpPr>
          <p:cNvPr id="3" name="Oval 2">
            <a:extLst>
              <a:ext uri="{FF2B5EF4-FFF2-40B4-BE49-F238E27FC236}">
                <a16:creationId xmlns:a16="http://schemas.microsoft.com/office/drawing/2014/main" id="{3C37C195-1BB7-3495-F404-D6CE9CB2AD92}"/>
              </a:ext>
            </a:extLst>
          </p:cNvPr>
          <p:cNvSpPr/>
          <p:nvPr/>
        </p:nvSpPr>
        <p:spPr>
          <a:xfrm>
            <a:off x="1143000" y="79629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4" name="Straight Connector 3">
            <a:extLst>
              <a:ext uri="{FF2B5EF4-FFF2-40B4-BE49-F238E27FC236}">
                <a16:creationId xmlns:a16="http://schemas.microsoft.com/office/drawing/2014/main" id="{C7274637-EF91-8D44-333E-9FE194CA23D0}"/>
              </a:ext>
            </a:extLst>
          </p:cNvPr>
          <p:cNvCxnSpPr>
            <a:cxnSpLocks/>
          </p:cNvCxnSpPr>
          <p:nvPr/>
        </p:nvCxnSpPr>
        <p:spPr>
          <a:xfrm>
            <a:off x="3886200" y="6591300"/>
            <a:ext cx="1066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1C338F-6CC2-6D13-670A-C32E11B31E22}"/>
              </a:ext>
            </a:extLst>
          </p:cNvPr>
          <p:cNvCxnSpPr>
            <a:cxnSpLocks/>
          </p:cNvCxnSpPr>
          <p:nvPr/>
        </p:nvCxnSpPr>
        <p:spPr>
          <a:xfrm>
            <a:off x="6172200" y="6620005"/>
            <a:ext cx="3581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29591-0FC1-31FB-B6B4-2642F1C69FAD}"/>
              </a:ext>
            </a:extLst>
          </p:cNvPr>
          <p:cNvCxnSpPr>
            <a:cxnSpLocks/>
          </p:cNvCxnSpPr>
          <p:nvPr/>
        </p:nvCxnSpPr>
        <p:spPr>
          <a:xfrm>
            <a:off x="10820400" y="6582427"/>
            <a:ext cx="2438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CA6B99-197A-E323-F102-181340F6541D}"/>
              </a:ext>
            </a:extLst>
          </p:cNvPr>
          <p:cNvCxnSpPr>
            <a:cxnSpLocks/>
          </p:cNvCxnSpPr>
          <p:nvPr/>
        </p:nvCxnSpPr>
        <p:spPr>
          <a:xfrm>
            <a:off x="527886" y="2019300"/>
            <a:ext cx="13009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80210F-6DD0-9DD1-AF67-C423330496CF}"/>
              </a:ext>
            </a:extLst>
          </p:cNvPr>
          <p:cNvCxnSpPr>
            <a:cxnSpLocks/>
          </p:cNvCxnSpPr>
          <p:nvPr/>
        </p:nvCxnSpPr>
        <p:spPr>
          <a:xfrm>
            <a:off x="11277600" y="2476500"/>
            <a:ext cx="5181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ACCC17-7158-5403-0EBB-A971973620D3}"/>
              </a:ext>
            </a:extLst>
          </p:cNvPr>
          <p:cNvCxnSpPr>
            <a:cxnSpLocks/>
          </p:cNvCxnSpPr>
          <p:nvPr/>
        </p:nvCxnSpPr>
        <p:spPr>
          <a:xfrm>
            <a:off x="685800" y="2933700"/>
            <a:ext cx="6324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297180"/>
            <a:ext cx="17584152" cy="10251589"/>
          </a:xfrm>
          <a:prstGeom prst="rect">
            <a:avLst/>
          </a:prstGeom>
        </p:spPr>
        <p:txBody>
          <a:bodyPr lIns="0" tIns="0" rIns="0" bIns="0" rtlCol="0" anchor="t">
            <a:spAutoFit/>
          </a:bodyPr>
          <a:lstStyle/>
          <a:p>
            <a:pPr algn="l">
              <a:lnSpc>
                <a:spcPts val="3779"/>
              </a:lnSpc>
            </a:pPr>
            <a:r>
              <a:rPr lang="en-US" sz="2700" b="1" dirty="0">
                <a:solidFill>
                  <a:srgbClr val="FFF6F8"/>
                </a:solidFill>
                <a:latin typeface="DejaVu Serif Bold"/>
                <a:ea typeface="DejaVu Serif Bold"/>
                <a:cs typeface="DejaVu Serif Bold"/>
                <a:sym typeface="DejaVu Serif Bold"/>
              </a:rPr>
              <a:t>   British English and American English are two variations of the English language that share many similarities, but also some notable differences in pronunciation, vocabulary and grammar.</a:t>
            </a:r>
          </a:p>
          <a:p>
            <a:pPr algn="l">
              <a:lnSpc>
                <a:spcPts val="3779"/>
              </a:lnSpc>
            </a:pPr>
            <a:r>
              <a:rPr lang="en-US" sz="2700" b="1" dirty="0">
                <a:solidFill>
                  <a:srgbClr val="FFF6F8"/>
                </a:solidFill>
                <a:latin typeface="DejaVu Serif Bold"/>
                <a:ea typeface="DejaVu Serif Bold"/>
                <a:cs typeface="DejaVu Serif Bold"/>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2700" b="1" dirty="0" err="1">
                <a:solidFill>
                  <a:srgbClr val="FFF6F8"/>
                </a:solidFill>
                <a:latin typeface="DejaVu Serif Bold"/>
                <a:ea typeface="DejaVu Serif Bold"/>
                <a:cs typeface="DejaVu Serif Bold"/>
                <a:sym typeface="DejaVu Serif Bold"/>
              </a:rPr>
              <a:t>ise</a:t>
            </a:r>
            <a:r>
              <a:rPr lang="en-US" sz="2700" b="1" dirty="0">
                <a:solidFill>
                  <a:srgbClr val="FFF6F8"/>
                </a:solidFill>
                <a:latin typeface="DejaVu Serif Bold"/>
                <a:ea typeface="DejaVu Serif Bold"/>
                <a:cs typeface="DejaVu Serif Bold"/>
                <a:sym typeface="DejaVu Serif Bold"/>
              </a:rPr>
              <a:t> with a S but American prefer to spell it as it is pronounced with a Z. </a:t>
            </a:r>
          </a:p>
          <a:p>
            <a:pPr algn="l">
              <a:lnSpc>
                <a:spcPts val="3779"/>
              </a:lnSpc>
            </a:pPr>
            <a:r>
              <a:rPr lang="en-US" sz="2700" b="1" dirty="0">
                <a:solidFill>
                  <a:srgbClr val="FFF6F8"/>
                </a:solidFill>
                <a:latin typeface="DejaVu Serif Bold"/>
                <a:ea typeface="DejaVu Serif Bold"/>
                <a:cs typeface="DejaVu Serif Bold"/>
                <a:sym typeface="DejaVu Serif Bold"/>
              </a:rPr>
              <a:t> There are even differences in vocabulary. Americans use the word "pants" for "trousers" and "apartment" for "flat".</a:t>
            </a:r>
          </a:p>
          <a:p>
            <a:pPr algn="l">
              <a:lnSpc>
                <a:spcPts val="3779"/>
              </a:lnSpc>
            </a:pPr>
            <a:r>
              <a:rPr lang="en-US" sz="2700" b="1" dirty="0">
                <a:solidFill>
                  <a:srgbClr val="FFF6F8"/>
                </a:solidFill>
                <a:latin typeface="DejaVu Serif Bold"/>
                <a:ea typeface="DejaVu Serif Bold"/>
                <a:cs typeface="DejaVu Serif Bold"/>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vast majority of language points are the same in both variations.</a:t>
            </a:r>
          </a:p>
          <a:p>
            <a:pPr algn="l">
              <a:lnSpc>
                <a:spcPct val="150000"/>
              </a:lnSpc>
            </a:pPr>
            <a:r>
              <a:rPr lang="en-US" sz="2700" b="1" dirty="0">
                <a:solidFill>
                  <a:srgbClr val="FFDE59"/>
                </a:solidFill>
                <a:latin typeface="DejaVu Serif Bold"/>
                <a:ea typeface="DejaVu Serif Bold"/>
                <a:cs typeface="DejaVu Serif Bold"/>
                <a:sym typeface="DejaVu Serif Bold"/>
              </a:rPr>
              <a:t>             Question 4. What does the writer use to give more explanations to each point? </a:t>
            </a:r>
          </a:p>
          <a:p>
            <a:pPr algn="l">
              <a:lnSpc>
                <a:spcPct val="150000"/>
              </a:lnSpc>
            </a:pPr>
            <a:r>
              <a:rPr lang="en-US" sz="2700" b="1" dirty="0">
                <a:solidFill>
                  <a:schemeClr val="bg1"/>
                </a:solidFill>
                <a:latin typeface="DejaVu Serif Bold"/>
                <a:ea typeface="DejaVu Serif Bold"/>
                <a:cs typeface="DejaVu Serif Bold"/>
                <a:sym typeface="DejaVu Serif Bold"/>
              </a:rPr>
              <a:t>             A. numbers             				 B. symbols               </a:t>
            </a:r>
          </a:p>
          <a:p>
            <a:pPr algn="l">
              <a:lnSpc>
                <a:spcPct val="150000"/>
              </a:lnSpc>
            </a:pPr>
            <a:r>
              <a:rPr lang="en-US" sz="2700" b="1" dirty="0">
                <a:solidFill>
                  <a:schemeClr val="bg1"/>
                </a:solidFill>
                <a:latin typeface="DejaVu Serif Bold"/>
                <a:ea typeface="DejaVu Serif Bold"/>
                <a:cs typeface="DejaVu Serif Bold"/>
                <a:sym typeface="DejaVu Serif Bold"/>
              </a:rPr>
              <a:t>             C. examples          				 D. quotes (other people's words)</a:t>
            </a:r>
          </a:p>
          <a:p>
            <a:pPr algn="l">
              <a:lnSpc>
                <a:spcPct val="150000"/>
              </a:lnSpc>
            </a:pPr>
            <a:r>
              <a:rPr lang="en-US" sz="2700" b="1" dirty="0">
                <a:solidFill>
                  <a:srgbClr val="FFDE59"/>
                </a:solidFill>
                <a:latin typeface="DejaVu Serif Bold"/>
                <a:ea typeface="DejaVu Serif Bold"/>
                <a:cs typeface="DejaVu Serif Bold"/>
                <a:sym typeface="DejaVu Serif Bold"/>
              </a:rPr>
              <a:t> </a:t>
            </a:r>
          </a:p>
          <a:p>
            <a:pPr algn="ctr">
              <a:lnSpc>
                <a:spcPts val="3779"/>
              </a:lnSpc>
            </a:pPr>
            <a:endParaRPr lang="en-US" sz="2700" b="1" dirty="0">
              <a:solidFill>
                <a:srgbClr val="FFDE59"/>
              </a:solidFill>
              <a:latin typeface="DejaVu Serif Bold"/>
              <a:ea typeface="DejaVu Serif Bold"/>
              <a:cs typeface="DejaVu Serif Bold"/>
              <a:sym typeface="DejaVu Serif Bold"/>
            </a:endParaRPr>
          </a:p>
        </p:txBody>
      </p:sp>
      <p:sp>
        <p:nvSpPr>
          <p:cNvPr id="3" name="TextBox 3"/>
          <p:cNvSpPr txBox="1"/>
          <p:nvPr/>
        </p:nvSpPr>
        <p:spPr>
          <a:xfrm>
            <a:off x="7010400" y="9676089"/>
            <a:ext cx="11201400" cy="496611"/>
          </a:xfrm>
          <a:prstGeom prst="rect">
            <a:avLst/>
          </a:prstGeom>
        </p:spPr>
        <p:txBody>
          <a:bodyPr wrap="square" lIns="0" tIns="0" rIns="0" bIns="0" rtlCol="0" anchor="t">
            <a:spAutoFit/>
          </a:bodyPr>
          <a:lstStyle/>
          <a:p>
            <a:pPr algn="ctr">
              <a:lnSpc>
                <a:spcPts val="4200"/>
              </a:lnSpc>
              <a:spcBef>
                <a:spcPct val="0"/>
              </a:spcBef>
            </a:pPr>
            <a:r>
              <a:rPr lang="en-US" sz="3000" b="1" dirty="0">
                <a:solidFill>
                  <a:srgbClr val="FFF6F8"/>
                </a:solidFill>
                <a:latin typeface="DejaVu Serif Bold"/>
                <a:ea typeface="DejaVu Serif Bold"/>
                <a:cs typeface="DejaVu Serif Bold"/>
                <a:sym typeface="DejaVu Serif Bold"/>
              </a:rPr>
              <a:t> </a:t>
            </a:r>
            <a:r>
              <a:rPr lang="en-US" sz="2800" b="1" dirty="0">
                <a:solidFill>
                  <a:srgbClr val="FFF6F8"/>
                </a:solidFill>
                <a:latin typeface="DejaVu Serif Bold"/>
                <a:ea typeface="DejaVu Serif Bold"/>
                <a:cs typeface="DejaVu Serif Bold"/>
                <a:sym typeface="DejaVu Serif Bold"/>
              </a:rPr>
              <a:t>(</a:t>
            </a:r>
            <a:r>
              <a:rPr lang="en-US" sz="2800" b="1" dirty="0" err="1">
                <a:solidFill>
                  <a:srgbClr val="FFF6F8"/>
                </a:solidFill>
                <a:latin typeface="DejaVu Serif Bold"/>
                <a:ea typeface="DejaVu Serif Bold"/>
                <a:cs typeface="DejaVu Serif Bold"/>
                <a:sym typeface="DejaVu Serif Bold"/>
              </a:rPr>
              <a:t>Câu</a:t>
            </a:r>
            <a:r>
              <a:rPr lang="en-US" sz="2800" b="1" dirty="0">
                <a:solidFill>
                  <a:srgbClr val="FFF6F8"/>
                </a:solidFill>
                <a:latin typeface="DejaVu Serif Bold"/>
                <a:ea typeface="DejaVu Serif Bold"/>
                <a:cs typeface="DejaVu Serif Bold"/>
                <a:sym typeface="DejaVu Serif Bold"/>
              </a:rPr>
              <a:t> 33- </a:t>
            </a:r>
            <a:r>
              <a:rPr lang="en-US" sz="2800" b="1" dirty="0" err="1">
                <a:solidFill>
                  <a:srgbClr val="FFF6F8"/>
                </a:solidFill>
                <a:latin typeface="DejaVu Serif Bold"/>
                <a:ea typeface="DejaVu Serif Bold"/>
                <a:cs typeface="DejaVu Serif Bold"/>
                <a:sym typeface="DejaVu Serif Bold"/>
              </a:rPr>
              <a:t>Đề</a:t>
            </a:r>
            <a:r>
              <a:rPr lang="en-US" sz="2800" b="1" dirty="0">
                <a:solidFill>
                  <a:srgbClr val="FFF6F8"/>
                </a:solidFill>
                <a:latin typeface="DejaVu Serif Bold"/>
                <a:ea typeface="DejaVu Serif Bold"/>
                <a:cs typeface="DejaVu Serif Bold"/>
                <a:sym typeface="DejaVu Serif Bold"/>
              </a:rPr>
              <a:t> </a:t>
            </a:r>
            <a:r>
              <a:rPr lang="en-US" sz="2800" b="1" dirty="0" err="1">
                <a:solidFill>
                  <a:srgbClr val="FFF6F8"/>
                </a:solidFill>
                <a:latin typeface="DejaVu Serif Bold"/>
                <a:ea typeface="DejaVu Serif Bold"/>
                <a:cs typeface="DejaVu Serif Bold"/>
                <a:sym typeface="DejaVu Serif Bold"/>
              </a:rPr>
              <a:t>minh</a:t>
            </a:r>
            <a:r>
              <a:rPr lang="en-US" sz="2800" b="1" dirty="0">
                <a:solidFill>
                  <a:srgbClr val="FFF6F8"/>
                </a:solidFill>
                <a:latin typeface="DejaVu Serif Bold"/>
                <a:ea typeface="DejaVu Serif Bold"/>
                <a:cs typeface="DejaVu Serif Bold"/>
                <a:sym typeface="DejaVu Serif Bold"/>
              </a:rPr>
              <a:t> </a:t>
            </a:r>
            <a:r>
              <a:rPr lang="en-US" sz="2800" b="1" dirty="0" err="1">
                <a:solidFill>
                  <a:srgbClr val="FFF6F8"/>
                </a:solidFill>
                <a:latin typeface="DejaVu Serif Bold"/>
                <a:ea typeface="DejaVu Serif Bold"/>
                <a:cs typeface="DejaVu Serif Bold"/>
                <a:sym typeface="DejaVu Serif Bold"/>
              </a:rPr>
              <a:t>hoạ</a:t>
            </a:r>
            <a:r>
              <a:rPr lang="en-US" sz="2800" b="1" dirty="0">
                <a:solidFill>
                  <a:srgbClr val="FFF6F8"/>
                </a:solidFill>
                <a:latin typeface="DejaVu Serif Bold"/>
                <a:ea typeface="DejaVu Serif Bold"/>
                <a:cs typeface="DejaVu Serif Bold"/>
                <a:sym typeface="DejaVu Serif Bold"/>
              </a:rPr>
              <a:t> </a:t>
            </a:r>
            <a:r>
              <a:rPr lang="en-US" sz="2800" b="1" dirty="0" err="1">
                <a:solidFill>
                  <a:srgbClr val="FFF6F8"/>
                </a:solidFill>
                <a:latin typeface="DejaVu Serif Bold"/>
                <a:ea typeface="DejaVu Serif Bold"/>
                <a:cs typeface="DejaVu Serif Bold"/>
                <a:sym typeface="DejaVu Serif Bold"/>
              </a:rPr>
              <a:t>của</a:t>
            </a:r>
            <a:r>
              <a:rPr lang="en-US" sz="2800" b="1" dirty="0">
                <a:solidFill>
                  <a:srgbClr val="FFF6F8"/>
                </a:solidFill>
                <a:latin typeface="DejaVu Serif Bold"/>
                <a:ea typeface="DejaVu Serif Bold"/>
                <a:cs typeface="DejaVu Serif Bold"/>
                <a:sym typeface="DejaVu Serif Bold"/>
              </a:rPr>
              <a:t> </a:t>
            </a:r>
            <a:r>
              <a:rPr lang="en-US" sz="2800" b="1" dirty="0" err="1">
                <a:solidFill>
                  <a:srgbClr val="FFF6F8"/>
                </a:solidFill>
                <a:latin typeface="DejaVu Serif Bold"/>
                <a:ea typeface="DejaVu Serif Bold"/>
                <a:cs typeface="DejaVu Serif Bold"/>
                <a:sym typeface="DejaVu Serif Bold"/>
              </a:rPr>
              <a:t>Sở</a:t>
            </a:r>
            <a:r>
              <a:rPr lang="en-US" sz="2800" b="1" dirty="0">
                <a:solidFill>
                  <a:srgbClr val="FFF6F8"/>
                </a:solidFill>
                <a:latin typeface="DejaVu Serif Bold"/>
                <a:ea typeface="DejaVu Serif Bold"/>
                <a:cs typeface="DejaVu Serif Bold"/>
                <a:sym typeface="DejaVu Serif Bold"/>
              </a:rPr>
              <a:t> GD&amp;ĐT </a:t>
            </a:r>
            <a:r>
              <a:rPr lang="en-US" sz="2800" b="1" dirty="0" err="1">
                <a:solidFill>
                  <a:srgbClr val="FFF6F8"/>
                </a:solidFill>
                <a:latin typeface="DejaVu Serif Bold"/>
                <a:ea typeface="DejaVu Serif Bold"/>
                <a:cs typeface="DejaVu Serif Bold"/>
                <a:sym typeface="DejaVu Serif Bold"/>
              </a:rPr>
              <a:t>Hà</a:t>
            </a:r>
            <a:r>
              <a:rPr lang="en-US" sz="2800" b="1" dirty="0">
                <a:solidFill>
                  <a:srgbClr val="FFF6F8"/>
                </a:solidFill>
                <a:latin typeface="DejaVu Serif Bold"/>
                <a:ea typeface="DejaVu Serif Bold"/>
                <a:cs typeface="DejaVu Serif Bold"/>
                <a:sym typeface="DejaVu Serif Bold"/>
              </a:rPr>
              <a:t> </a:t>
            </a:r>
            <a:r>
              <a:rPr lang="en-US" sz="2800" b="1" dirty="0" err="1">
                <a:solidFill>
                  <a:srgbClr val="FFF6F8"/>
                </a:solidFill>
                <a:latin typeface="DejaVu Serif Bold"/>
                <a:ea typeface="DejaVu Serif Bold"/>
                <a:cs typeface="DejaVu Serif Bold"/>
                <a:sym typeface="DejaVu Serif Bold"/>
              </a:rPr>
              <a:t>Nội</a:t>
            </a:r>
            <a:r>
              <a:rPr lang="en-US" sz="2800" b="1" dirty="0">
                <a:solidFill>
                  <a:srgbClr val="FFF6F8"/>
                </a:solidFill>
                <a:latin typeface="DejaVu Serif Bold"/>
                <a:ea typeface="DejaVu Serif Bold"/>
                <a:cs typeface="DejaVu Serif Bold"/>
                <a:sym typeface="DejaVu Serif Bold"/>
              </a:rPr>
              <a:t> )</a:t>
            </a:r>
          </a:p>
        </p:txBody>
      </p:sp>
      <p:sp>
        <p:nvSpPr>
          <p:cNvPr id="4" name="Oval 3">
            <a:extLst>
              <a:ext uri="{FF2B5EF4-FFF2-40B4-BE49-F238E27FC236}">
                <a16:creationId xmlns:a16="http://schemas.microsoft.com/office/drawing/2014/main" id="{2C05101F-6C24-981D-0A0B-FA80983E5759}"/>
              </a:ext>
            </a:extLst>
          </p:cNvPr>
          <p:cNvSpPr/>
          <p:nvPr/>
        </p:nvSpPr>
        <p:spPr>
          <a:xfrm>
            <a:off x="1600200" y="88011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5" name="Straight Connector 4">
            <a:extLst>
              <a:ext uri="{FF2B5EF4-FFF2-40B4-BE49-F238E27FC236}">
                <a16:creationId xmlns:a16="http://schemas.microsoft.com/office/drawing/2014/main" id="{94BE2B9E-B213-EC6A-FEFC-2E049437C807}"/>
              </a:ext>
            </a:extLst>
          </p:cNvPr>
          <p:cNvCxnSpPr>
            <a:cxnSpLocks/>
          </p:cNvCxnSpPr>
          <p:nvPr/>
        </p:nvCxnSpPr>
        <p:spPr>
          <a:xfrm>
            <a:off x="4267200" y="8115300"/>
            <a:ext cx="990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2386EC-4AB0-E2AB-8142-6A056B210F69}"/>
              </a:ext>
            </a:extLst>
          </p:cNvPr>
          <p:cNvCxnSpPr>
            <a:cxnSpLocks/>
          </p:cNvCxnSpPr>
          <p:nvPr/>
        </p:nvCxnSpPr>
        <p:spPr>
          <a:xfrm>
            <a:off x="8610600" y="8115300"/>
            <a:ext cx="54178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8B0431-B38B-0F74-1A70-430DDFDC0547}"/>
              </a:ext>
            </a:extLst>
          </p:cNvPr>
          <p:cNvCxnSpPr>
            <a:cxnSpLocks/>
          </p:cNvCxnSpPr>
          <p:nvPr/>
        </p:nvCxnSpPr>
        <p:spPr>
          <a:xfrm flipV="1">
            <a:off x="14706600" y="8093901"/>
            <a:ext cx="2133600" cy="213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194915"/>
            <a:ext cx="17584152" cy="9244838"/>
          </a:xfrm>
          <a:prstGeom prst="rect">
            <a:avLst/>
          </a:prstGeom>
        </p:spPr>
        <p:txBody>
          <a:bodyPr lIns="0" tIns="0" rIns="0" bIns="0" rtlCol="0" anchor="t">
            <a:spAutoFit/>
          </a:bodyPr>
          <a:lstStyle/>
          <a:p>
            <a:pPr algn="l">
              <a:lnSpc>
                <a:spcPts val="3779"/>
              </a:lnSpc>
            </a:pPr>
            <a:r>
              <a:rPr lang="en-US" sz="2300" b="1" dirty="0">
                <a:solidFill>
                  <a:srgbClr val="FFF6F8"/>
                </a:solidFill>
                <a:latin typeface="DejaVu Serif Bold"/>
                <a:ea typeface="DejaVu Serif Bold"/>
                <a:cs typeface="DejaVu Serif Bold"/>
                <a:sym typeface="DejaVu Serif Bold"/>
              </a:rPr>
              <a:t>   British English and American English are two variations of the English language that share many similarities, but also some notable differences in pronunciation, vocabulary and grammar.</a:t>
            </a:r>
          </a:p>
          <a:p>
            <a:pPr algn="l">
              <a:lnSpc>
                <a:spcPts val="3779"/>
              </a:lnSpc>
            </a:pPr>
            <a:r>
              <a:rPr lang="en-US" sz="2300" b="1" dirty="0">
                <a:solidFill>
                  <a:srgbClr val="FFF6F8"/>
                </a:solidFill>
                <a:latin typeface="DejaVu Serif Bold"/>
                <a:ea typeface="DejaVu Serif Bold"/>
                <a:cs typeface="DejaVu Serif Bold"/>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2300" b="1" dirty="0" err="1">
                <a:solidFill>
                  <a:srgbClr val="FFF6F8"/>
                </a:solidFill>
                <a:latin typeface="DejaVu Serif Bold"/>
                <a:ea typeface="DejaVu Serif Bold"/>
                <a:cs typeface="DejaVu Serif Bold"/>
                <a:sym typeface="DejaVu Serif Bold"/>
              </a:rPr>
              <a:t>ise</a:t>
            </a:r>
            <a:r>
              <a:rPr lang="en-US" sz="2300" b="1" dirty="0">
                <a:solidFill>
                  <a:srgbClr val="FFF6F8"/>
                </a:solidFill>
                <a:latin typeface="DejaVu Serif Bold"/>
                <a:ea typeface="DejaVu Serif Bold"/>
                <a:cs typeface="DejaVu Serif Bold"/>
                <a:sym typeface="DejaVu Serif Bold"/>
              </a:rPr>
              <a:t> with a S but American prefer to spell it as it is pronounced with a Z. </a:t>
            </a:r>
          </a:p>
          <a:p>
            <a:pPr algn="l">
              <a:lnSpc>
                <a:spcPts val="3779"/>
              </a:lnSpc>
            </a:pPr>
            <a:r>
              <a:rPr lang="en-US" sz="2300" b="1" dirty="0">
                <a:solidFill>
                  <a:srgbClr val="FFF6F8"/>
                </a:solidFill>
                <a:latin typeface="DejaVu Serif Bold"/>
                <a:ea typeface="DejaVu Serif Bold"/>
                <a:cs typeface="DejaVu Serif Bold"/>
                <a:sym typeface="DejaVu Serif Bold"/>
              </a:rPr>
              <a:t> There are even differences in vocabulary. Americans use the word "pants" for "trousers" and "apartment" for "flat".</a:t>
            </a:r>
          </a:p>
          <a:p>
            <a:pPr algn="l">
              <a:lnSpc>
                <a:spcPts val="3779"/>
              </a:lnSpc>
            </a:pPr>
            <a:r>
              <a:rPr lang="en-US" sz="2300" b="1" dirty="0">
                <a:solidFill>
                  <a:srgbClr val="FFF6F8"/>
                </a:solidFill>
                <a:latin typeface="DejaVu Serif Bold"/>
                <a:ea typeface="DejaVu Serif Bold"/>
                <a:cs typeface="DejaVu Serif Bold"/>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vast majority of language points are the same in both variations.</a:t>
            </a:r>
          </a:p>
          <a:p>
            <a:pPr algn="l">
              <a:lnSpc>
                <a:spcPct val="120000"/>
              </a:lnSpc>
            </a:pPr>
            <a:r>
              <a:rPr lang="en-US" sz="2300" b="1" dirty="0">
                <a:solidFill>
                  <a:srgbClr val="FFDE59"/>
                </a:solidFill>
                <a:latin typeface="DejaVu Serif Bold"/>
                <a:ea typeface="DejaVu Serif Bold"/>
                <a:cs typeface="DejaVu Serif Bold"/>
                <a:sym typeface="DejaVu Serif Bold"/>
              </a:rPr>
              <a:t>          </a:t>
            </a:r>
            <a:r>
              <a:rPr lang="en-US" sz="2200" b="1" dirty="0">
                <a:solidFill>
                  <a:srgbClr val="FFDE59"/>
                </a:solidFill>
                <a:latin typeface="DejaVu Serif Bold"/>
                <a:ea typeface="DejaVu Serif Bold"/>
                <a:cs typeface="DejaVu Serif Bold"/>
                <a:sym typeface="DejaVu Serif Bold"/>
              </a:rPr>
              <a:t>Question 5. What final comment does the author make about differences between American </a:t>
            </a:r>
          </a:p>
          <a:p>
            <a:pPr algn="l">
              <a:lnSpc>
                <a:spcPct val="120000"/>
              </a:lnSpc>
            </a:pPr>
            <a:r>
              <a:rPr lang="en-US" sz="2200" b="1" dirty="0">
                <a:solidFill>
                  <a:srgbClr val="FFDE59"/>
                </a:solidFill>
                <a:latin typeface="DejaVu Serif Bold"/>
                <a:ea typeface="DejaVu Serif Bold"/>
                <a:cs typeface="DejaVu Serif Bold"/>
                <a:sym typeface="DejaVu Serif Bold"/>
              </a:rPr>
              <a:t>          and British English?</a:t>
            </a:r>
          </a:p>
          <a:p>
            <a:pPr algn="l">
              <a:lnSpc>
                <a:spcPct val="120000"/>
              </a:lnSpc>
            </a:pPr>
            <a:r>
              <a:rPr lang="en-US" sz="2200" b="1" dirty="0">
                <a:solidFill>
                  <a:schemeClr val="bg1"/>
                </a:solidFill>
                <a:latin typeface="DejaVu Serif Bold"/>
                <a:ea typeface="DejaVu Serif Bold"/>
                <a:cs typeface="DejaVu Serif Bold"/>
                <a:sym typeface="DejaVu Serif Bold"/>
              </a:rPr>
              <a:t>         A. There are no differences in vocabulary and grammar.</a:t>
            </a:r>
          </a:p>
          <a:p>
            <a:pPr algn="l">
              <a:lnSpc>
                <a:spcPct val="120000"/>
              </a:lnSpc>
            </a:pPr>
            <a:r>
              <a:rPr lang="en-US" sz="2200" b="1" dirty="0">
                <a:solidFill>
                  <a:schemeClr val="bg1"/>
                </a:solidFill>
                <a:latin typeface="DejaVu Serif Bold"/>
                <a:ea typeface="DejaVu Serif Bold"/>
                <a:cs typeface="DejaVu Serif Bold"/>
                <a:sym typeface="DejaVu Serif Bold"/>
              </a:rPr>
              <a:t>         B. There is only a slight difference in pronunciation.</a:t>
            </a:r>
          </a:p>
          <a:p>
            <a:pPr algn="l">
              <a:lnSpc>
                <a:spcPct val="120000"/>
              </a:lnSpc>
            </a:pPr>
            <a:r>
              <a:rPr lang="en-US" sz="2200" b="1" dirty="0">
                <a:solidFill>
                  <a:schemeClr val="bg1"/>
                </a:solidFill>
                <a:latin typeface="DejaVu Serif Bold"/>
                <a:ea typeface="DejaVu Serif Bold"/>
                <a:cs typeface="DejaVu Serif Bold"/>
                <a:sym typeface="DejaVu Serif Bold"/>
              </a:rPr>
              <a:t>         C. Most language points are the same.</a:t>
            </a:r>
          </a:p>
          <a:p>
            <a:pPr algn="l">
              <a:lnSpc>
                <a:spcPct val="120000"/>
              </a:lnSpc>
            </a:pPr>
            <a:r>
              <a:rPr lang="en-US" sz="2200" b="1" dirty="0">
                <a:solidFill>
                  <a:schemeClr val="bg1"/>
                </a:solidFill>
                <a:latin typeface="DejaVu Serif Bold"/>
                <a:ea typeface="DejaVu Serif Bold"/>
                <a:cs typeface="DejaVu Serif Bold"/>
                <a:sym typeface="DejaVu Serif Bold"/>
              </a:rPr>
              <a:t>         D. Differences are more important than similarities.</a:t>
            </a:r>
          </a:p>
        </p:txBody>
      </p:sp>
      <p:sp>
        <p:nvSpPr>
          <p:cNvPr id="3" name="TextBox 3">
            <a:extLst>
              <a:ext uri="{FF2B5EF4-FFF2-40B4-BE49-F238E27FC236}">
                <a16:creationId xmlns:a16="http://schemas.microsoft.com/office/drawing/2014/main" id="{16FD8AF6-6CA8-A236-3951-D88452F0D0EE}"/>
              </a:ext>
            </a:extLst>
          </p:cNvPr>
          <p:cNvSpPr txBox="1"/>
          <p:nvPr/>
        </p:nvSpPr>
        <p:spPr>
          <a:xfrm>
            <a:off x="4592624" y="9494914"/>
            <a:ext cx="15066976" cy="475002"/>
          </a:xfrm>
          <a:prstGeom prst="rect">
            <a:avLst/>
          </a:prstGeom>
        </p:spPr>
        <p:txBody>
          <a:bodyPr wrap="square" lIns="0" tIns="0" rIns="0" bIns="0" rtlCol="0" anchor="t">
            <a:spAutoFit/>
          </a:bodyPr>
          <a:lstStyle/>
          <a:p>
            <a:pPr algn="ctr">
              <a:lnSpc>
                <a:spcPts val="4200"/>
              </a:lnSpc>
              <a:spcBef>
                <a:spcPct val="0"/>
              </a:spcBef>
            </a:pP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Câu</a:t>
            </a:r>
            <a:r>
              <a:rPr lang="en-US" sz="2300" b="1" dirty="0">
                <a:solidFill>
                  <a:srgbClr val="FFF6F8"/>
                </a:solidFill>
                <a:latin typeface="DejaVu Serif Bold"/>
                <a:ea typeface="DejaVu Serif Bold"/>
                <a:cs typeface="DejaVu Serif Bold"/>
                <a:sym typeface="DejaVu Serif Bold"/>
              </a:rPr>
              <a:t> 35- </a:t>
            </a:r>
            <a:r>
              <a:rPr lang="en-US" sz="2300" b="1" dirty="0" err="1">
                <a:solidFill>
                  <a:srgbClr val="FFF6F8"/>
                </a:solidFill>
                <a:latin typeface="DejaVu Serif Bold"/>
                <a:ea typeface="DejaVu Serif Bold"/>
                <a:cs typeface="DejaVu Serif Bold"/>
                <a:sym typeface="DejaVu Serif Bold"/>
              </a:rPr>
              <a:t>Đề</a:t>
            </a: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minh</a:t>
            </a: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hoạ</a:t>
            </a: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của</a:t>
            </a: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Sở</a:t>
            </a:r>
            <a:r>
              <a:rPr lang="en-US" sz="2300" b="1" dirty="0">
                <a:solidFill>
                  <a:srgbClr val="FFF6F8"/>
                </a:solidFill>
                <a:latin typeface="DejaVu Serif Bold"/>
                <a:ea typeface="DejaVu Serif Bold"/>
                <a:cs typeface="DejaVu Serif Bold"/>
                <a:sym typeface="DejaVu Serif Bold"/>
              </a:rPr>
              <a:t> GD&amp;ĐT </a:t>
            </a:r>
            <a:r>
              <a:rPr lang="en-US" sz="2300" b="1" dirty="0" err="1">
                <a:solidFill>
                  <a:srgbClr val="FFF6F8"/>
                </a:solidFill>
                <a:latin typeface="DejaVu Serif Bold"/>
                <a:ea typeface="DejaVu Serif Bold"/>
                <a:cs typeface="DejaVu Serif Bold"/>
                <a:sym typeface="DejaVu Serif Bold"/>
              </a:rPr>
              <a:t>Hà</a:t>
            </a:r>
            <a:r>
              <a:rPr lang="en-US" sz="2300" b="1" dirty="0">
                <a:solidFill>
                  <a:srgbClr val="FFF6F8"/>
                </a:solidFill>
                <a:latin typeface="DejaVu Serif Bold"/>
                <a:ea typeface="DejaVu Serif Bold"/>
                <a:cs typeface="DejaVu Serif Bold"/>
                <a:sym typeface="DejaVu Serif Bold"/>
              </a:rPr>
              <a:t> </a:t>
            </a:r>
            <a:r>
              <a:rPr lang="en-US" sz="2300" b="1" dirty="0" err="1">
                <a:solidFill>
                  <a:srgbClr val="FFF6F8"/>
                </a:solidFill>
                <a:latin typeface="DejaVu Serif Bold"/>
                <a:ea typeface="DejaVu Serif Bold"/>
                <a:cs typeface="DejaVu Serif Bold"/>
                <a:sym typeface="DejaVu Serif Bold"/>
              </a:rPr>
              <a:t>Nội</a:t>
            </a:r>
            <a:r>
              <a:rPr lang="en-US" sz="2300" b="1" dirty="0">
                <a:solidFill>
                  <a:srgbClr val="FFF6F8"/>
                </a:solidFill>
                <a:latin typeface="DejaVu Serif Bold"/>
                <a:ea typeface="DejaVu Serif Bold"/>
                <a:cs typeface="DejaVu Serif Bold"/>
                <a:sym typeface="DejaVu Serif Bold"/>
              </a:rPr>
              <a:t>)</a:t>
            </a:r>
          </a:p>
        </p:txBody>
      </p:sp>
      <p:sp>
        <p:nvSpPr>
          <p:cNvPr id="4" name="Oval 3">
            <a:extLst>
              <a:ext uri="{FF2B5EF4-FFF2-40B4-BE49-F238E27FC236}">
                <a16:creationId xmlns:a16="http://schemas.microsoft.com/office/drawing/2014/main" id="{9CEAA499-9B40-F3A4-7DFD-228438CE88AE}"/>
              </a:ext>
            </a:extLst>
          </p:cNvPr>
          <p:cNvSpPr/>
          <p:nvPr/>
        </p:nvSpPr>
        <p:spPr>
          <a:xfrm>
            <a:off x="914400" y="84963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300">
              <a:ln>
                <a:solidFill>
                  <a:srgbClr val="FF0000"/>
                </a:solidFill>
              </a:ln>
            </a:endParaRPr>
          </a:p>
        </p:txBody>
      </p:sp>
      <p:cxnSp>
        <p:nvCxnSpPr>
          <p:cNvPr id="5" name="Straight Connector 4">
            <a:extLst>
              <a:ext uri="{FF2B5EF4-FFF2-40B4-BE49-F238E27FC236}">
                <a16:creationId xmlns:a16="http://schemas.microsoft.com/office/drawing/2014/main" id="{333C7AA5-4169-58E9-186D-EE10E4BE831F}"/>
              </a:ext>
            </a:extLst>
          </p:cNvPr>
          <p:cNvCxnSpPr>
            <a:cxnSpLocks/>
          </p:cNvCxnSpPr>
          <p:nvPr/>
        </p:nvCxnSpPr>
        <p:spPr>
          <a:xfrm>
            <a:off x="4191000" y="7353300"/>
            <a:ext cx="2286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B4D626-A1D9-838B-B627-B4771F232B20}"/>
              </a:ext>
            </a:extLst>
          </p:cNvPr>
          <p:cNvCxnSpPr>
            <a:cxnSpLocks/>
          </p:cNvCxnSpPr>
          <p:nvPr/>
        </p:nvCxnSpPr>
        <p:spPr>
          <a:xfrm>
            <a:off x="12954000" y="7353300"/>
            <a:ext cx="27903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203FE2-A329-B2C1-32DC-625841994D31}"/>
              </a:ext>
            </a:extLst>
          </p:cNvPr>
          <p:cNvCxnSpPr>
            <a:cxnSpLocks/>
          </p:cNvCxnSpPr>
          <p:nvPr/>
        </p:nvCxnSpPr>
        <p:spPr>
          <a:xfrm>
            <a:off x="2057400" y="7734300"/>
            <a:ext cx="243301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4F1725-78DB-0ECC-9A1C-23A202A97B9F}"/>
              </a:ext>
            </a:extLst>
          </p:cNvPr>
          <p:cNvCxnSpPr>
            <a:cxnSpLocks/>
          </p:cNvCxnSpPr>
          <p:nvPr/>
        </p:nvCxnSpPr>
        <p:spPr>
          <a:xfrm>
            <a:off x="9144000" y="6438900"/>
            <a:ext cx="7848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34895A-4E86-E344-AB21-F7EA918F69C7}"/>
              </a:ext>
            </a:extLst>
          </p:cNvPr>
          <p:cNvCxnSpPr>
            <a:cxnSpLocks/>
          </p:cNvCxnSpPr>
          <p:nvPr/>
        </p:nvCxnSpPr>
        <p:spPr>
          <a:xfrm>
            <a:off x="351924" y="6896100"/>
            <a:ext cx="780147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297180"/>
            <a:ext cx="17584152" cy="9628341"/>
          </a:xfrm>
          <a:prstGeom prst="rect">
            <a:avLst/>
          </a:prstGeom>
        </p:spPr>
        <p:txBody>
          <a:bodyPr lIns="0" tIns="0" rIns="0" bIns="0" rtlCol="0" anchor="t">
            <a:spAutoFit/>
          </a:bodyPr>
          <a:lstStyle/>
          <a:p>
            <a:pPr algn="l">
              <a:lnSpc>
                <a:spcPts val="3779"/>
              </a:lnSpc>
            </a:pPr>
            <a:r>
              <a:rPr lang="en-US" sz="2700" b="1" dirty="0">
                <a:solidFill>
                  <a:srgbClr val="FFF6F8"/>
                </a:solidFill>
                <a:latin typeface="DejaVu Serif Bold"/>
                <a:ea typeface="DejaVu Serif Bold"/>
                <a:cs typeface="DejaVu Serif Bold"/>
                <a:sym typeface="DejaVu Serif Bold"/>
              </a:rPr>
              <a:t>   British English and American English are two variations of the English language that share many similarities, but also some notable differences in pronunciation, vocabulary and grammar.</a:t>
            </a:r>
          </a:p>
          <a:p>
            <a:pPr algn="l">
              <a:lnSpc>
                <a:spcPts val="3779"/>
              </a:lnSpc>
            </a:pPr>
            <a:r>
              <a:rPr lang="en-US" sz="2700" b="1" dirty="0">
                <a:solidFill>
                  <a:srgbClr val="FFF6F8"/>
                </a:solidFill>
                <a:latin typeface="DejaVu Serif Bold"/>
                <a:ea typeface="DejaVu Serif Bold"/>
                <a:cs typeface="DejaVu Serif Bold"/>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2700" b="1" dirty="0" err="1">
                <a:solidFill>
                  <a:srgbClr val="FFF6F8"/>
                </a:solidFill>
                <a:latin typeface="DejaVu Serif Bold"/>
                <a:ea typeface="DejaVu Serif Bold"/>
                <a:cs typeface="DejaVu Serif Bold"/>
                <a:sym typeface="DejaVu Serif Bold"/>
              </a:rPr>
              <a:t>ise</a:t>
            </a:r>
            <a:r>
              <a:rPr lang="en-US" sz="2700" b="1" dirty="0">
                <a:solidFill>
                  <a:srgbClr val="FFF6F8"/>
                </a:solidFill>
                <a:latin typeface="DejaVu Serif Bold"/>
                <a:ea typeface="DejaVu Serif Bold"/>
                <a:cs typeface="DejaVu Serif Bold"/>
                <a:sym typeface="DejaVu Serif Bold"/>
              </a:rPr>
              <a:t> with a S but American prefer to spell it as it is pronounced with a Z. </a:t>
            </a:r>
          </a:p>
          <a:p>
            <a:pPr algn="l">
              <a:lnSpc>
                <a:spcPts val="3779"/>
              </a:lnSpc>
            </a:pPr>
            <a:r>
              <a:rPr lang="en-US" sz="2700" b="1" dirty="0">
                <a:solidFill>
                  <a:srgbClr val="FFF6F8"/>
                </a:solidFill>
                <a:latin typeface="DejaVu Serif Bold"/>
                <a:ea typeface="DejaVu Serif Bold"/>
                <a:cs typeface="DejaVu Serif Bold"/>
                <a:sym typeface="DejaVu Serif Bold"/>
              </a:rPr>
              <a:t> There are even differences in vocabulary. Americans use the word "pants" for "trousers" and "apartment" for "flat".</a:t>
            </a:r>
          </a:p>
          <a:p>
            <a:pPr algn="l">
              <a:lnSpc>
                <a:spcPts val="3779"/>
              </a:lnSpc>
            </a:pPr>
            <a:r>
              <a:rPr lang="en-US" sz="2700" b="1" dirty="0">
                <a:solidFill>
                  <a:srgbClr val="FFF6F8"/>
                </a:solidFill>
                <a:latin typeface="DejaVu Serif Bold"/>
                <a:ea typeface="DejaVu Serif Bold"/>
                <a:cs typeface="DejaVu Serif Bold"/>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vast majority of language points are the same in both variations.</a:t>
            </a:r>
          </a:p>
          <a:p>
            <a:pPr algn="l">
              <a:lnSpc>
                <a:spcPct val="150000"/>
              </a:lnSpc>
            </a:pPr>
            <a:r>
              <a:rPr lang="en-US" sz="2700" b="1" dirty="0">
                <a:solidFill>
                  <a:srgbClr val="FFF6F8"/>
                </a:solidFill>
                <a:latin typeface="DejaVu Serif Bold"/>
                <a:ea typeface="DejaVu Serif Bold"/>
                <a:cs typeface="DejaVu Serif Bold"/>
                <a:sym typeface="DejaVu Serif Bold"/>
              </a:rPr>
              <a:t>          </a:t>
            </a:r>
            <a:r>
              <a:rPr lang="en-US" sz="2700" b="1" dirty="0">
                <a:solidFill>
                  <a:srgbClr val="FFDE59"/>
                </a:solidFill>
                <a:latin typeface="DejaVu Serif Bold"/>
                <a:ea typeface="DejaVu Serif Bold"/>
                <a:cs typeface="DejaVu Serif Bold"/>
                <a:sym typeface="DejaVu Serif Bold"/>
              </a:rPr>
              <a:t>Question 6. Which example is NOT mentioned in the text?</a:t>
            </a:r>
          </a:p>
          <a:p>
            <a:pPr algn="l">
              <a:lnSpc>
                <a:spcPct val="150000"/>
              </a:lnSpc>
            </a:pPr>
            <a:r>
              <a:rPr lang="en-US" sz="2700" b="1" dirty="0">
                <a:solidFill>
                  <a:schemeClr val="bg1"/>
                </a:solidFill>
                <a:latin typeface="DejaVu Serif Bold"/>
                <a:ea typeface="DejaVu Serif Bold"/>
                <a:cs typeface="DejaVu Serif Bold"/>
                <a:sym typeface="DejaVu Serif Bold"/>
              </a:rPr>
              <a:t>                A. pronunciation of R                                                B. fluency</a:t>
            </a:r>
          </a:p>
          <a:p>
            <a:pPr algn="l">
              <a:lnSpc>
                <a:spcPct val="150000"/>
              </a:lnSpc>
            </a:pPr>
            <a:r>
              <a:rPr lang="en-US" sz="2700" b="1" dirty="0">
                <a:solidFill>
                  <a:schemeClr val="bg1"/>
                </a:solidFill>
                <a:latin typeface="DejaVu Serif Bold"/>
                <a:ea typeface="DejaVu Serif Bold"/>
                <a:cs typeface="DejaVu Serif Bold"/>
                <a:sym typeface="DejaVu Serif Bold"/>
              </a:rPr>
              <a:t>               C. spelling of-ed                                                         D. apartment vs. flat</a:t>
            </a:r>
          </a:p>
          <a:p>
            <a:pPr algn="l">
              <a:lnSpc>
                <a:spcPts val="3779"/>
              </a:lnSpc>
            </a:pPr>
            <a:r>
              <a:rPr lang="en-US" sz="2700" b="1" dirty="0">
                <a:solidFill>
                  <a:srgbClr val="FFDE59"/>
                </a:solidFill>
                <a:latin typeface="DejaVu Serif Bold"/>
                <a:ea typeface="DejaVu Serif Bold"/>
                <a:cs typeface="DejaVu Serif Bold"/>
                <a:sym typeface="DejaVu Serif Bold"/>
              </a:rPr>
              <a:t> </a:t>
            </a:r>
          </a:p>
        </p:txBody>
      </p:sp>
      <p:sp>
        <p:nvSpPr>
          <p:cNvPr id="3" name="TextBox 3"/>
          <p:cNvSpPr txBox="1"/>
          <p:nvPr/>
        </p:nvSpPr>
        <p:spPr>
          <a:xfrm>
            <a:off x="7086600" y="9540915"/>
            <a:ext cx="12801600" cy="448905"/>
          </a:xfrm>
          <a:prstGeom prst="rect">
            <a:avLst/>
          </a:prstGeom>
        </p:spPr>
        <p:txBody>
          <a:bodyPr wrap="square" lIns="0" tIns="0" rIns="0" bIns="0" rtlCol="0" anchor="t">
            <a:spAutoFit/>
          </a:bodyPr>
          <a:lstStyle/>
          <a:p>
            <a:pPr algn="ctr">
              <a:lnSpc>
                <a:spcPts val="3780"/>
              </a:lnSpc>
              <a:spcBef>
                <a:spcPct val="0"/>
              </a:spcBef>
            </a:pP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Câu</a:t>
            </a:r>
            <a:r>
              <a:rPr lang="en-US" sz="2700" b="1" dirty="0">
                <a:solidFill>
                  <a:srgbClr val="FFF6F8"/>
                </a:solidFill>
                <a:latin typeface="DejaVu Serif Bold"/>
                <a:ea typeface="DejaVu Serif Bold"/>
                <a:cs typeface="DejaVu Serif Bold"/>
                <a:sym typeface="DejaVu Serif Bold"/>
              </a:rPr>
              <a:t> 34-Đề </a:t>
            </a:r>
            <a:r>
              <a:rPr lang="en-US" sz="2700" b="1" dirty="0" err="1">
                <a:solidFill>
                  <a:srgbClr val="FFF6F8"/>
                </a:solidFill>
                <a:latin typeface="DejaVu Serif Bold"/>
                <a:ea typeface="DejaVu Serif Bold"/>
                <a:cs typeface="DejaVu Serif Bold"/>
                <a:sym typeface="DejaVu Serif Bold"/>
              </a:rPr>
              <a:t>minh</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hoạ</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của</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Sở</a:t>
            </a:r>
            <a:r>
              <a:rPr lang="en-US" sz="2700" b="1" dirty="0">
                <a:solidFill>
                  <a:srgbClr val="FFF6F8"/>
                </a:solidFill>
                <a:latin typeface="DejaVu Serif Bold"/>
                <a:ea typeface="DejaVu Serif Bold"/>
                <a:cs typeface="DejaVu Serif Bold"/>
                <a:sym typeface="DejaVu Serif Bold"/>
              </a:rPr>
              <a:t> GD&amp;ĐT </a:t>
            </a:r>
            <a:r>
              <a:rPr lang="en-US" sz="2700" b="1" dirty="0" err="1">
                <a:solidFill>
                  <a:srgbClr val="FFF6F8"/>
                </a:solidFill>
                <a:latin typeface="DejaVu Serif Bold"/>
                <a:ea typeface="DejaVu Serif Bold"/>
                <a:cs typeface="DejaVu Serif Bold"/>
                <a:sym typeface="DejaVu Serif Bold"/>
              </a:rPr>
              <a:t>Hà</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Nội</a:t>
            </a:r>
            <a:r>
              <a:rPr lang="en-US" sz="2700" b="1" dirty="0">
                <a:solidFill>
                  <a:srgbClr val="FFF6F8"/>
                </a:solidFill>
                <a:latin typeface="DejaVu Serif Bold"/>
                <a:ea typeface="DejaVu Serif Bold"/>
                <a:cs typeface="DejaVu Serif Bold"/>
                <a:sym typeface="DejaVu Serif Bold"/>
              </a:rPr>
              <a:t>)</a:t>
            </a:r>
          </a:p>
        </p:txBody>
      </p:sp>
      <p:sp>
        <p:nvSpPr>
          <p:cNvPr id="4" name="Oval 3">
            <a:extLst>
              <a:ext uri="{FF2B5EF4-FFF2-40B4-BE49-F238E27FC236}">
                <a16:creationId xmlns:a16="http://schemas.microsoft.com/office/drawing/2014/main" id="{ECEE66B0-335B-CBAE-6596-0C4520E2B182}"/>
              </a:ext>
            </a:extLst>
          </p:cNvPr>
          <p:cNvSpPr/>
          <p:nvPr/>
        </p:nvSpPr>
        <p:spPr>
          <a:xfrm>
            <a:off x="11887200" y="81915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5" name="Straight Connector 4">
            <a:extLst>
              <a:ext uri="{FF2B5EF4-FFF2-40B4-BE49-F238E27FC236}">
                <a16:creationId xmlns:a16="http://schemas.microsoft.com/office/drawing/2014/main" id="{1F1F37E3-BAB4-2197-660B-0690F975F33B}"/>
              </a:ext>
            </a:extLst>
          </p:cNvPr>
          <p:cNvCxnSpPr>
            <a:cxnSpLocks/>
          </p:cNvCxnSpPr>
          <p:nvPr/>
        </p:nvCxnSpPr>
        <p:spPr>
          <a:xfrm>
            <a:off x="7467600" y="8148034"/>
            <a:ext cx="29032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FDCE2C-7A87-92C1-8A1E-9094CAB1EC77}"/>
              </a:ext>
            </a:extLst>
          </p:cNvPr>
          <p:cNvCxnSpPr>
            <a:cxnSpLocks/>
          </p:cNvCxnSpPr>
          <p:nvPr/>
        </p:nvCxnSpPr>
        <p:spPr>
          <a:xfrm>
            <a:off x="5257800" y="2705100"/>
            <a:ext cx="4191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68AE6A-A6E2-8FD8-3D22-28B9AAEC57A5}"/>
              </a:ext>
            </a:extLst>
          </p:cNvPr>
          <p:cNvCxnSpPr>
            <a:cxnSpLocks/>
          </p:cNvCxnSpPr>
          <p:nvPr/>
        </p:nvCxnSpPr>
        <p:spPr>
          <a:xfrm>
            <a:off x="2667000" y="3695700"/>
            <a:ext cx="130302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543846-7025-2CA3-6F98-70FC7A604FE8}"/>
              </a:ext>
            </a:extLst>
          </p:cNvPr>
          <p:cNvCxnSpPr>
            <a:cxnSpLocks/>
          </p:cNvCxnSpPr>
          <p:nvPr/>
        </p:nvCxnSpPr>
        <p:spPr>
          <a:xfrm>
            <a:off x="1371600" y="5600700"/>
            <a:ext cx="38862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294386441"/>
              </p:ext>
            </p:extLst>
          </p:nvPr>
        </p:nvGraphicFramePr>
        <p:xfrm>
          <a:off x="304800" y="1075689"/>
          <a:ext cx="17716506" cy="8043663"/>
        </p:xfrm>
        <a:graphic>
          <a:graphicData uri="http://schemas.openxmlformats.org/drawingml/2006/table">
            <a:tbl>
              <a:tblPr/>
              <a:tblGrid>
                <a:gridCol w="3505200">
                  <a:extLst>
                    <a:ext uri="{9D8B030D-6E8A-4147-A177-3AD203B41FA5}">
                      <a16:colId xmlns:a16="http://schemas.microsoft.com/office/drawing/2014/main" val="20000"/>
                    </a:ext>
                  </a:extLst>
                </a:gridCol>
                <a:gridCol w="14211306">
                  <a:extLst>
                    <a:ext uri="{9D8B030D-6E8A-4147-A177-3AD203B41FA5}">
                      <a16:colId xmlns:a16="http://schemas.microsoft.com/office/drawing/2014/main" val="20001"/>
                    </a:ext>
                  </a:extLst>
                </a:gridCol>
              </a:tblGrid>
              <a:tr h="3305811">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647698" lvl="1" indent="-323849" algn="l">
                        <a:lnSpc>
                          <a:spcPts val="4199"/>
                        </a:lnSpc>
                        <a:buFont typeface="Arial"/>
                        <a:buChar char="•"/>
                        <a:defRPr/>
                      </a:pPr>
                      <a:endParaRPr lang="en-US" sz="2999" dirty="0">
                        <a:solidFill>
                          <a:srgbClr val="FFDE59"/>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FF4EF"/>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137652">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2B7C3"/>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698864EF-0B8A-34B3-7905-523F6B0CE131}"/>
              </a:ext>
            </a:extLst>
          </p:cNvPr>
          <p:cNvSpPr txBox="1"/>
          <p:nvPr/>
        </p:nvSpPr>
        <p:spPr>
          <a:xfrm>
            <a:off x="4933494" y="1333500"/>
            <a:ext cx="11125200" cy="3115468"/>
          </a:xfrm>
          <a:prstGeom prst="rect">
            <a:avLst/>
          </a:prstGeom>
          <a:noFill/>
        </p:spPr>
        <p:txBody>
          <a:bodyPr wrap="square" rtlCol="0">
            <a:spAutoFit/>
          </a:bodyPr>
          <a:lstStyle/>
          <a:p>
            <a:pPr marL="734056" lvl="1" indent="-367028">
              <a:lnSpc>
                <a:spcPts val="4759"/>
              </a:lnSpc>
              <a:buFont typeface="Arial"/>
              <a:buChar char="•"/>
              <a:defRPr/>
            </a:pPr>
            <a:r>
              <a:rPr lang="en-US" sz="3200" dirty="0">
                <a:solidFill>
                  <a:srgbClr val="FFDE59"/>
                </a:solidFill>
                <a:latin typeface="Arimo"/>
                <a:ea typeface="Arimo"/>
                <a:cs typeface="Arimo"/>
                <a:sym typeface="Arimo"/>
              </a:rPr>
              <a:t>Which of the following is not stated ... ?</a:t>
            </a:r>
            <a:endParaRPr lang="en-US" sz="1050" dirty="0"/>
          </a:p>
          <a:p>
            <a:pPr marL="734056" lvl="1" indent="-367028">
              <a:lnSpc>
                <a:spcPts val="4759"/>
              </a:lnSpc>
              <a:buFont typeface="Arial"/>
              <a:buChar char="•"/>
            </a:pPr>
            <a:r>
              <a:rPr lang="en-US" sz="3200" dirty="0">
                <a:solidFill>
                  <a:srgbClr val="FFDE59"/>
                </a:solidFill>
                <a:latin typeface="Arimo"/>
                <a:ea typeface="Arimo"/>
                <a:cs typeface="Arimo"/>
                <a:sym typeface="Arimo"/>
              </a:rPr>
              <a:t>Which of the following is not mentioned ... ?</a:t>
            </a:r>
          </a:p>
          <a:p>
            <a:pPr marL="734056" lvl="1" indent="-367028">
              <a:lnSpc>
                <a:spcPts val="4759"/>
              </a:lnSpc>
              <a:buFont typeface="Arial"/>
              <a:buChar char="•"/>
            </a:pPr>
            <a:r>
              <a:rPr lang="en-US" sz="3200" dirty="0">
                <a:solidFill>
                  <a:srgbClr val="FFDE59"/>
                </a:solidFill>
                <a:latin typeface="Arimo"/>
                <a:ea typeface="Arimo"/>
                <a:cs typeface="Arimo"/>
                <a:sym typeface="Arimo"/>
              </a:rPr>
              <a:t>Which of the following is not </a:t>
            </a:r>
            <a:r>
              <a:rPr lang="en-US" sz="3200" dirty="0" err="1">
                <a:solidFill>
                  <a:srgbClr val="FFDE59"/>
                </a:solidFill>
                <a:latin typeface="Arimo"/>
                <a:ea typeface="Arimo"/>
                <a:cs typeface="Arimo"/>
                <a:sym typeface="Arimo"/>
              </a:rPr>
              <a:t>diseussed</a:t>
            </a:r>
            <a:r>
              <a:rPr lang="en-US" sz="3200" dirty="0">
                <a:solidFill>
                  <a:srgbClr val="FFDE59"/>
                </a:solidFill>
                <a:latin typeface="Arimo"/>
                <a:ea typeface="Arimo"/>
                <a:cs typeface="Arimo"/>
                <a:sym typeface="Arimo"/>
              </a:rPr>
              <a:t> ... ?</a:t>
            </a:r>
          </a:p>
          <a:p>
            <a:pPr marL="734056" lvl="1" indent="-367028">
              <a:lnSpc>
                <a:spcPts val="4759"/>
              </a:lnSpc>
              <a:buFont typeface="Arial"/>
              <a:buChar char="•"/>
            </a:pPr>
            <a:r>
              <a:rPr lang="en-US" sz="3200" dirty="0">
                <a:solidFill>
                  <a:srgbClr val="FFDE59"/>
                </a:solidFill>
                <a:latin typeface="Arimo"/>
                <a:ea typeface="Arimo"/>
                <a:cs typeface="Arimo"/>
                <a:sym typeface="Arimo"/>
              </a:rPr>
              <a:t>Which of the following are false ... ?</a:t>
            </a:r>
          </a:p>
          <a:p>
            <a:pPr marL="734056" lvl="1" indent="-367028">
              <a:lnSpc>
                <a:spcPts val="4759"/>
              </a:lnSpc>
              <a:buFont typeface="Arial"/>
              <a:buChar char="•"/>
            </a:pPr>
            <a:r>
              <a:rPr lang="en-US" sz="3200" dirty="0">
                <a:solidFill>
                  <a:srgbClr val="FFDE59"/>
                </a:solidFill>
                <a:latin typeface="Arimo"/>
                <a:ea typeface="Arimo"/>
                <a:cs typeface="Arimo"/>
                <a:sym typeface="Arimo"/>
              </a:rPr>
              <a:t>All of the following are true except ... ?</a:t>
            </a:r>
            <a:endParaRPr lang="en-US" sz="2999" dirty="0">
              <a:solidFill>
                <a:srgbClr val="FFDE59"/>
              </a:solidFill>
              <a:latin typeface="Arimo"/>
              <a:ea typeface="Arimo"/>
              <a:cs typeface="Arimo"/>
              <a:sym typeface="Arimo"/>
            </a:endParaRPr>
          </a:p>
        </p:txBody>
      </p:sp>
      <p:sp>
        <p:nvSpPr>
          <p:cNvPr id="6" name="TextBox 5">
            <a:extLst>
              <a:ext uri="{FF2B5EF4-FFF2-40B4-BE49-F238E27FC236}">
                <a16:creationId xmlns:a16="http://schemas.microsoft.com/office/drawing/2014/main" id="{CBF7C3C8-5B7F-CF4E-A09B-CF2D735539A0}"/>
              </a:ext>
            </a:extLst>
          </p:cNvPr>
          <p:cNvSpPr txBox="1"/>
          <p:nvPr/>
        </p:nvSpPr>
        <p:spPr>
          <a:xfrm>
            <a:off x="1103982" y="1805254"/>
            <a:ext cx="3733800" cy="1332737"/>
          </a:xfrm>
          <a:prstGeom prst="rect">
            <a:avLst/>
          </a:prstGeom>
          <a:noFill/>
        </p:spPr>
        <p:txBody>
          <a:bodyPr wrap="square" rtlCol="0">
            <a:spAutoFit/>
          </a:bodyPr>
          <a:lstStyle/>
          <a:p>
            <a:pPr algn="l">
              <a:lnSpc>
                <a:spcPts val="5040"/>
              </a:lnSpc>
              <a:defRPr/>
            </a:pPr>
            <a:r>
              <a:rPr lang="en-US" sz="3600" dirty="0" err="1">
                <a:solidFill>
                  <a:srgbClr val="FFF4EF"/>
                </a:solidFill>
                <a:latin typeface="Arimo"/>
                <a:ea typeface="Arimo"/>
                <a:cs typeface="Arimo"/>
                <a:sym typeface="Arimo"/>
              </a:rPr>
              <a:t>Các</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hỏi</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thường</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gặp</a:t>
            </a:r>
            <a:endParaRPr lang="en-US" sz="3600" dirty="0"/>
          </a:p>
        </p:txBody>
      </p:sp>
      <p:sp>
        <p:nvSpPr>
          <p:cNvPr id="7" name="TextBox 6">
            <a:extLst>
              <a:ext uri="{FF2B5EF4-FFF2-40B4-BE49-F238E27FC236}">
                <a16:creationId xmlns:a16="http://schemas.microsoft.com/office/drawing/2014/main" id="{885215E0-153C-2503-C70A-F6EE9A706DBD}"/>
              </a:ext>
            </a:extLst>
          </p:cNvPr>
          <p:cNvSpPr txBox="1"/>
          <p:nvPr/>
        </p:nvSpPr>
        <p:spPr>
          <a:xfrm>
            <a:off x="1103982" y="5442408"/>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trả</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lời</a:t>
            </a:r>
            <a:endParaRPr lang="en-US" sz="1100" dirty="0"/>
          </a:p>
        </p:txBody>
      </p:sp>
      <p:sp>
        <p:nvSpPr>
          <p:cNvPr id="8" name="TextBox 7">
            <a:extLst>
              <a:ext uri="{FF2B5EF4-FFF2-40B4-BE49-F238E27FC236}">
                <a16:creationId xmlns:a16="http://schemas.microsoft.com/office/drawing/2014/main" id="{E69D438C-0E2F-ADDF-1437-CEFF22670E63}"/>
              </a:ext>
            </a:extLst>
          </p:cNvPr>
          <p:cNvSpPr txBox="1"/>
          <p:nvPr/>
        </p:nvSpPr>
        <p:spPr>
          <a:xfrm>
            <a:off x="1098616" y="8290031"/>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Cách</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làm</a:t>
            </a:r>
            <a:endParaRPr lang="en-US" sz="1100" dirty="0"/>
          </a:p>
        </p:txBody>
      </p:sp>
      <p:sp>
        <p:nvSpPr>
          <p:cNvPr id="9" name="TextBox 8">
            <a:extLst>
              <a:ext uri="{FF2B5EF4-FFF2-40B4-BE49-F238E27FC236}">
                <a16:creationId xmlns:a16="http://schemas.microsoft.com/office/drawing/2014/main" id="{6C265743-E135-B99F-A521-E13E155325B1}"/>
              </a:ext>
            </a:extLst>
          </p:cNvPr>
          <p:cNvSpPr txBox="1"/>
          <p:nvPr/>
        </p:nvSpPr>
        <p:spPr>
          <a:xfrm>
            <a:off x="4562247" y="4489923"/>
            <a:ext cx="12821106" cy="1199367"/>
          </a:xfrm>
          <a:prstGeom prst="rect">
            <a:avLst/>
          </a:prstGeom>
          <a:noFill/>
        </p:spPr>
        <p:txBody>
          <a:bodyPr wrap="square" rtlCol="0">
            <a:spAutoFit/>
          </a:bodyPr>
          <a:lstStyle/>
          <a:p>
            <a:pPr>
              <a:lnSpc>
                <a:spcPts val="4759"/>
              </a:lnSpc>
              <a:defRPr/>
            </a:pPr>
            <a:r>
              <a:rPr lang="en-US" sz="3200" dirty="0" err="1">
                <a:solidFill>
                  <a:srgbClr val="FFF4EF"/>
                </a:solidFill>
                <a:latin typeface="Arimo"/>
                <a:ea typeface="Arimo"/>
                <a:cs typeface="Arimo"/>
                <a:sym typeface="Arimo"/>
              </a:rPr>
              <a:t>Sẽ</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không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xuất</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hiện</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trong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bài</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hoặc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là</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một</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câu</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trả</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lời</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sai</a:t>
            </a:r>
            <a:r>
              <a:rPr lang="en-US" sz="3200" dirty="0">
                <a:solidFill>
                  <a:srgbClr val="FFF4EF"/>
                </a:solidFill>
                <a:latin typeface="Arimo"/>
                <a:ea typeface="Arimo"/>
                <a:cs typeface="Arimo"/>
                <a:sym typeface="Arimo"/>
              </a:rPr>
              <a:t> so </a:t>
            </a:r>
            <a:r>
              <a:rPr lang="en-US" sz="3200" dirty="0" err="1">
                <a:solidFill>
                  <a:srgbClr val="FFF4EF"/>
                </a:solidFill>
                <a:latin typeface="Arimo"/>
                <a:ea typeface="Arimo"/>
                <a:cs typeface="Arimo"/>
                <a:sym typeface="Arimo"/>
              </a:rPr>
              <a:t>với</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bài</a:t>
            </a:r>
            <a:endParaRPr lang="en-US" sz="1050" dirty="0"/>
          </a:p>
          <a:p>
            <a:pPr>
              <a:lnSpc>
                <a:spcPts val="4199"/>
              </a:lnSpc>
            </a:pP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trả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lời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hỏi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này</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sau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cùng</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sau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khi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đã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trả</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lời</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các</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câu</a:t>
            </a:r>
            <a:r>
              <a:rPr lang="en-US" sz="2999" dirty="0">
                <a:solidFill>
                  <a:srgbClr val="FFF4EF"/>
                </a:solidFill>
                <a:latin typeface="Arimo"/>
                <a:ea typeface="Arimo"/>
                <a:cs typeface="Arimo"/>
                <a:sym typeface="Arimo"/>
              </a:rPr>
              <a:t> </a:t>
            </a:r>
            <a:r>
              <a:rPr lang="en-US" sz="2999" dirty="0" err="1">
                <a:solidFill>
                  <a:srgbClr val="FFF4EF"/>
                </a:solidFill>
                <a:latin typeface="Arimo"/>
                <a:ea typeface="Arimo"/>
                <a:cs typeface="Arimo"/>
                <a:sym typeface="Arimo"/>
              </a:rPr>
              <a:t>hỏi</a:t>
            </a:r>
            <a:r>
              <a:rPr lang="en-US" sz="2999" dirty="0">
                <a:solidFill>
                  <a:srgbClr val="FFF4EF"/>
                </a:solidFill>
                <a:latin typeface="Arimo"/>
                <a:ea typeface="Arimo"/>
                <a:cs typeface="Arimo"/>
                <a:sym typeface="Arimo"/>
              </a:rPr>
              <a:t> chi </a:t>
            </a:r>
            <a:r>
              <a:rPr lang="en-US" sz="2999" dirty="0" err="1">
                <a:solidFill>
                  <a:srgbClr val="FFF4EF"/>
                </a:solidFill>
                <a:latin typeface="Arimo"/>
                <a:ea typeface="Arimo"/>
                <a:cs typeface="Arimo"/>
                <a:sym typeface="Arimo"/>
              </a:rPr>
              <a:t>tiết</a:t>
            </a:r>
            <a:r>
              <a:rPr lang="en-US" sz="2999" dirty="0">
                <a:solidFill>
                  <a:srgbClr val="FFF4EF"/>
                </a:solidFill>
                <a:latin typeface="Arimo"/>
                <a:ea typeface="Arimo"/>
                <a:cs typeface="Arimo"/>
                <a:sym typeface="Arimo"/>
              </a:rPr>
              <a:t>.</a:t>
            </a:r>
          </a:p>
        </p:txBody>
      </p:sp>
      <p:sp>
        <p:nvSpPr>
          <p:cNvPr id="10" name="TextBox 9">
            <a:extLst>
              <a:ext uri="{FF2B5EF4-FFF2-40B4-BE49-F238E27FC236}">
                <a16:creationId xmlns:a16="http://schemas.microsoft.com/office/drawing/2014/main" id="{382C8BC3-0506-2084-12E4-29354A34DA8E}"/>
              </a:ext>
            </a:extLst>
          </p:cNvPr>
          <p:cNvSpPr txBox="1"/>
          <p:nvPr/>
        </p:nvSpPr>
        <p:spPr>
          <a:xfrm>
            <a:off x="3810000" y="6043152"/>
            <a:ext cx="14020800" cy="2981907"/>
          </a:xfrm>
          <a:prstGeom prst="rect">
            <a:avLst/>
          </a:prstGeom>
          <a:noFill/>
        </p:spPr>
        <p:txBody>
          <a:bodyPr wrap="square" rtlCol="0">
            <a:spAutoFit/>
          </a:bodyPr>
          <a:lstStyle/>
          <a:p>
            <a:pPr>
              <a:lnSpc>
                <a:spcPts val="4619"/>
              </a:lnSpc>
              <a:defRPr/>
            </a:pP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Đọc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kỹ</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câu</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hỏi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và</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các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phương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án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lựa</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chọn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gạch</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chân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các</a:t>
            </a:r>
            <a:r>
              <a:rPr lang="en-US" sz="3000" dirty="0">
                <a:solidFill>
                  <a:srgbClr val="F2B7C3"/>
                </a:solidFill>
                <a:latin typeface="Arimo"/>
                <a:ea typeface="Arimo"/>
                <a:cs typeface="Arimo"/>
                <a:sym typeface="Arimo"/>
              </a:rPr>
              <a:t> keyword.</a:t>
            </a:r>
            <a:endParaRPr lang="en-US" sz="3000" dirty="0"/>
          </a:p>
          <a:p>
            <a:pPr>
              <a:lnSpc>
                <a:spcPts val="4619"/>
              </a:lnSpc>
            </a:pP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Đọc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lướt</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nhanh</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để</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khoanh</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vùng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thông</a:t>
            </a:r>
            <a:r>
              <a:rPr lang="en-US" sz="3000" dirty="0">
                <a:solidFill>
                  <a:srgbClr val="F2B7C3"/>
                </a:solidFill>
                <a:latin typeface="Arimo"/>
                <a:ea typeface="Arimo"/>
                <a:cs typeface="Arimo"/>
                <a:sym typeface="Arimo"/>
              </a:rPr>
              <a:t> tin </a:t>
            </a:r>
            <a:r>
              <a:rPr lang="en-US" sz="3000" dirty="0" err="1">
                <a:solidFill>
                  <a:srgbClr val="F2B7C3"/>
                </a:solidFill>
                <a:latin typeface="Arimo"/>
                <a:ea typeface="Arimo"/>
                <a:cs typeface="Arimo"/>
                <a:sym typeface="Arimo"/>
              </a:rPr>
              <a:t>phù</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hợp</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với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từng</a:t>
            </a:r>
            <a:r>
              <a:rPr lang="en-US" sz="3000" dirty="0">
                <a:solidFill>
                  <a:srgbClr val="F2B7C3"/>
                </a:solidFill>
                <a:latin typeface="Arimo"/>
                <a:ea typeface="Arimo"/>
                <a:cs typeface="Arimo"/>
                <a:sym typeface="Arimo"/>
              </a:rPr>
              <a:t> keyword.</a:t>
            </a:r>
          </a:p>
          <a:p>
            <a:pPr>
              <a:lnSpc>
                <a:spcPts val="4619"/>
              </a:lnSpc>
            </a:pP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Đánh</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dấu</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vào</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những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phương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án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phù</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hợp</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với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thông</a:t>
            </a:r>
            <a:r>
              <a:rPr lang="en-US" sz="3000" dirty="0">
                <a:solidFill>
                  <a:srgbClr val="F2B7C3"/>
                </a:solidFill>
                <a:latin typeface="Arimo"/>
                <a:ea typeface="Arimo"/>
                <a:cs typeface="Arimo"/>
                <a:sym typeface="Arimo"/>
              </a:rPr>
              <a:t> tin </a:t>
            </a:r>
            <a:r>
              <a:rPr lang="en-US" sz="3000" dirty="0" err="1">
                <a:solidFill>
                  <a:srgbClr val="F2B7C3"/>
                </a:solidFill>
                <a:latin typeface="Arimo"/>
                <a:ea typeface="Arimo"/>
                <a:cs typeface="Arimo"/>
                <a:sym typeface="Arimo"/>
              </a:rPr>
              <a:t>trong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bài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đọc</a:t>
            </a:r>
            <a:r>
              <a:rPr lang="en-US" sz="3000" dirty="0">
                <a:solidFill>
                  <a:srgbClr val="F2B7C3"/>
                </a:solidFill>
                <a:latin typeface="Arimo"/>
                <a:ea typeface="Arimo"/>
                <a:cs typeface="Arimo"/>
                <a:sym typeface="Arimo"/>
              </a:rPr>
              <a:t>.</a:t>
            </a:r>
          </a:p>
          <a:p>
            <a:pPr>
              <a:lnSpc>
                <a:spcPts val="4619"/>
              </a:lnSpc>
            </a:pP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Loại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bỏ</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những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phương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án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được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đề</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cập</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hoặc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đúng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với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bài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đọc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đồng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thời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chọn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phương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án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còn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lại</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là</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phương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án</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không</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tìm</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được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thông</a:t>
            </a:r>
            <a:r>
              <a:rPr lang="en-US" sz="3000" dirty="0">
                <a:solidFill>
                  <a:srgbClr val="F2B7C3"/>
                </a:solidFill>
                <a:latin typeface="Arimo"/>
                <a:ea typeface="Arimo"/>
                <a:cs typeface="Arimo"/>
                <a:sym typeface="Arimo"/>
              </a:rPr>
              <a:t> tin </a:t>
            </a:r>
            <a:r>
              <a:rPr lang="en-US" sz="3000" dirty="0" err="1">
                <a:solidFill>
                  <a:srgbClr val="F2B7C3"/>
                </a:solidFill>
                <a:latin typeface="Arimo"/>
                <a:ea typeface="Arimo"/>
                <a:cs typeface="Arimo"/>
                <a:sym typeface="Arimo"/>
              </a:rPr>
              <a:t>hoặc</a:t>
            </a:r>
            <a:r>
              <a:rPr lang="en-US" sz="3000" dirty="0">
                <a:solidFill>
                  <a:srgbClr val="F2B7C3"/>
                </a:solidFill>
                <a:latin typeface="Arimo"/>
                <a:ea typeface="Arimo"/>
                <a:cs typeface="Arimo"/>
                <a:sym typeface="Arimo"/>
              </a:rPr>
              <a:t> </a:t>
            </a:r>
            <a:r>
              <a:rPr lang="en-US" sz="3000" dirty="0" err="1">
                <a:solidFill>
                  <a:srgbClr val="F2B7C3"/>
                </a:solidFill>
                <a:latin typeface="Arimo"/>
                <a:ea typeface="Arimo"/>
                <a:cs typeface="Arimo"/>
                <a:sym typeface="Arimo"/>
              </a:rPr>
              <a:t>thông</a:t>
            </a:r>
            <a:r>
              <a:rPr lang="en-US" sz="3000" dirty="0">
                <a:solidFill>
                  <a:srgbClr val="F2B7C3"/>
                </a:solidFill>
                <a:latin typeface="Arimo"/>
                <a:ea typeface="Arimo"/>
                <a:cs typeface="Arimo"/>
                <a:sym typeface="Arimo"/>
              </a:rPr>
              <a:t> tin </a:t>
            </a:r>
            <a:r>
              <a:rPr lang="en-US" sz="3000" dirty="0" err="1">
                <a:solidFill>
                  <a:srgbClr val="F2B7C3"/>
                </a:solidFill>
                <a:latin typeface="Arimo"/>
                <a:ea typeface="Arimo"/>
                <a:cs typeface="Arimo"/>
                <a:sym typeface="Arimo"/>
              </a:rPr>
              <a:t>sai</a:t>
            </a:r>
            <a:r>
              <a:rPr lang="en-US" sz="3000" dirty="0">
                <a:solidFill>
                  <a:srgbClr val="F2B7C3"/>
                </a:solidFill>
                <a:latin typeface="Arimo"/>
                <a:ea typeface="Arimo"/>
                <a:cs typeface="Arimo"/>
                <a:sym typeface="Arimo"/>
              </a:rPr>
              <a:t>)</a:t>
            </a:r>
          </a:p>
        </p:txBody>
      </p:sp>
      <p:sp>
        <p:nvSpPr>
          <p:cNvPr id="5" name="TextBox 3">
            <a:extLst>
              <a:ext uri="{FF2B5EF4-FFF2-40B4-BE49-F238E27FC236}">
                <a16:creationId xmlns:a16="http://schemas.microsoft.com/office/drawing/2014/main" id="{D380CC48-E0AE-EF5B-804E-C61FF82796D0}"/>
              </a:ext>
            </a:extLst>
          </p:cNvPr>
          <p:cNvSpPr txBox="1"/>
          <p:nvPr/>
        </p:nvSpPr>
        <p:spPr>
          <a:xfrm>
            <a:off x="4666590" y="324485"/>
            <a:ext cx="9848166" cy="710249"/>
          </a:xfrm>
          <a:prstGeom prst="rect">
            <a:avLst/>
          </a:prstGeom>
        </p:spPr>
        <p:txBody>
          <a:bodyPr lIns="0" tIns="0" rIns="0" bIns="0" rtlCol="0" anchor="t">
            <a:spAutoFit/>
          </a:bodyPr>
          <a:lstStyle/>
          <a:p>
            <a:pPr algn="ctr">
              <a:lnSpc>
                <a:spcPts val="5739"/>
              </a:lnSpc>
              <a:spcBef>
                <a:spcPct val="0"/>
              </a:spcBef>
            </a:pPr>
            <a:r>
              <a:rPr lang="en-US" sz="4099" b="1" dirty="0">
                <a:solidFill>
                  <a:srgbClr val="FFDE59"/>
                </a:solidFill>
                <a:latin typeface="DejaVu Serif Bold"/>
                <a:ea typeface="DejaVu Serif Bold"/>
                <a:cs typeface="DejaVu Serif Bold"/>
                <a:sym typeface="DejaVu Serif Bold"/>
              </a:rPr>
              <a:t>UNSTATED DETAIL QUESTIONS</a:t>
            </a:r>
          </a:p>
        </p:txBody>
      </p:sp>
    </p:spTree>
    <p:extLst>
      <p:ext uri="{BB962C8B-B14F-4D97-AF65-F5344CB8AC3E}">
        <p14:creationId xmlns:p14="http://schemas.microsoft.com/office/powerpoint/2010/main" val="31015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838200" y="1562100"/>
            <a:ext cx="17109058" cy="1013226"/>
          </a:xfrm>
          <a:prstGeom prst="rect">
            <a:avLst/>
          </a:prstGeom>
        </p:spPr>
        <p:txBody>
          <a:bodyPr lIns="0" tIns="0" rIns="0" bIns="0" rtlCol="0" anchor="t">
            <a:spAutoFit/>
          </a:bodyPr>
          <a:lstStyle/>
          <a:p>
            <a:pPr algn="ctr">
              <a:lnSpc>
                <a:spcPts val="8819"/>
              </a:lnSpc>
            </a:pPr>
            <a:r>
              <a:rPr lang="en-US" sz="5400" b="1" dirty="0">
                <a:solidFill>
                  <a:srgbClr val="FFFFFF"/>
                </a:solidFill>
                <a:latin typeface="DejaVu Serif Bold"/>
                <a:ea typeface="DejaVu Serif Bold"/>
                <a:cs typeface="DejaVu Serif Bold"/>
                <a:sym typeface="DejaVu Serif Bold"/>
              </a:rPr>
              <a:t>Tickets are </a:t>
            </a:r>
            <a:r>
              <a:rPr lang="en-US" sz="5400" b="1" u="sng" dirty="0">
                <a:solidFill>
                  <a:srgbClr val="FFDE59"/>
                </a:solidFill>
                <a:latin typeface="DejaVu Serif Bold"/>
                <a:ea typeface="DejaVu Serif Bold"/>
                <a:cs typeface="DejaVu Serif Bold"/>
                <a:sym typeface="DejaVu Serif Bold"/>
              </a:rPr>
              <a:t>available</a:t>
            </a:r>
            <a:r>
              <a:rPr lang="en-US" sz="5400" b="1" dirty="0">
                <a:solidFill>
                  <a:srgbClr val="FFFFFF"/>
                </a:solidFill>
                <a:latin typeface="DejaVu Serif Bold"/>
                <a:ea typeface="DejaVu Serif Bold"/>
                <a:cs typeface="DejaVu Serif Bold"/>
                <a:sym typeface="DejaVu Serif Bold"/>
              </a:rPr>
              <a:t> at the box office.</a:t>
            </a:r>
          </a:p>
        </p:txBody>
      </p:sp>
      <p:sp>
        <p:nvSpPr>
          <p:cNvPr id="3" name="TextBox 3"/>
          <p:cNvSpPr txBox="1"/>
          <p:nvPr/>
        </p:nvSpPr>
        <p:spPr>
          <a:xfrm>
            <a:off x="553529" y="4944830"/>
            <a:ext cx="16921535" cy="1167114"/>
          </a:xfrm>
          <a:prstGeom prst="rect">
            <a:avLst/>
          </a:prstGeom>
        </p:spPr>
        <p:txBody>
          <a:bodyPr wrap="square" lIns="0" tIns="0" rIns="0" bIns="0" rtlCol="0" anchor="t">
            <a:spAutoFit/>
          </a:bodyPr>
          <a:lstStyle/>
          <a:p>
            <a:pPr algn="ctr">
              <a:lnSpc>
                <a:spcPts val="10359"/>
              </a:lnSpc>
            </a:pPr>
            <a:r>
              <a:rPr lang="en-US" sz="5400" b="1" dirty="0">
                <a:solidFill>
                  <a:srgbClr val="FFFFFF"/>
                </a:solidFill>
                <a:latin typeface="DejaVu Serif Bold"/>
                <a:ea typeface="DejaVu Serif Bold"/>
                <a:cs typeface="DejaVu Serif Bold"/>
                <a:sym typeface="DejaVu Serif Bold"/>
              </a:rPr>
              <a:t>I’m </a:t>
            </a:r>
            <a:r>
              <a:rPr lang="en-US" sz="5400" b="1" u="sng" dirty="0">
                <a:solidFill>
                  <a:srgbClr val="FFDE59"/>
                </a:solidFill>
                <a:latin typeface="DejaVu Serif Bold"/>
                <a:ea typeface="DejaVu Serif Bold"/>
                <a:cs typeface="DejaVu Serif Bold"/>
                <a:sym typeface="DejaVu Serif Bold"/>
              </a:rPr>
              <a:t>available</a:t>
            </a:r>
            <a:r>
              <a:rPr lang="en-US" sz="5400" b="1" dirty="0">
                <a:solidFill>
                  <a:srgbClr val="FFFFFF"/>
                </a:solidFill>
                <a:latin typeface="DejaVu Serif Bold"/>
                <a:ea typeface="DejaVu Serif Bold"/>
                <a:cs typeface="DejaVu Serif Bold"/>
                <a:sym typeface="DejaVu Serif Bold"/>
              </a:rPr>
              <a:t> in the afternoon.</a:t>
            </a:r>
          </a:p>
        </p:txBody>
      </p:sp>
      <p:sp>
        <p:nvSpPr>
          <p:cNvPr id="4" name="TextBox 4"/>
          <p:cNvSpPr txBox="1"/>
          <p:nvPr/>
        </p:nvSpPr>
        <p:spPr>
          <a:xfrm>
            <a:off x="3973705" y="2912846"/>
            <a:ext cx="12561695" cy="851708"/>
          </a:xfrm>
          <a:prstGeom prst="rect">
            <a:avLst/>
          </a:prstGeom>
        </p:spPr>
        <p:txBody>
          <a:bodyPr wrap="square" lIns="0" tIns="0" rIns="0" bIns="0" rtlCol="0" anchor="t">
            <a:spAutoFit/>
          </a:bodyPr>
          <a:lstStyle/>
          <a:p>
            <a:pPr algn="ctr">
              <a:lnSpc>
                <a:spcPts val="6999"/>
              </a:lnSpc>
            </a:pPr>
            <a:r>
              <a:rPr lang="en-US" sz="5400" dirty="0">
                <a:solidFill>
                  <a:srgbClr val="FFF4EF"/>
                </a:solidFill>
                <a:latin typeface="Noto Serif Display"/>
                <a:ea typeface="Noto Serif Display"/>
                <a:cs typeface="Noto Serif Display"/>
                <a:sym typeface="Noto Serif Display"/>
              </a:rPr>
              <a:t>(</a:t>
            </a:r>
            <a:r>
              <a:rPr lang="en-US" sz="5400" dirty="0" err="1">
                <a:solidFill>
                  <a:srgbClr val="FFF4EF"/>
                </a:solidFill>
                <a:latin typeface="Noto Serif Display"/>
                <a:ea typeface="Noto Serif Display"/>
                <a:cs typeface="Noto Serif Display"/>
                <a:sym typeface="Noto Serif Display"/>
              </a:rPr>
              <a:t>Vé</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có</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thể</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mua</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được</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ở</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quầy</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bán</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vé</a:t>
            </a:r>
            <a:r>
              <a:rPr lang="en-US" sz="5400" dirty="0">
                <a:solidFill>
                  <a:srgbClr val="FFF4EF"/>
                </a:solidFill>
                <a:latin typeface="Noto Serif Display"/>
                <a:ea typeface="Noto Serif Display"/>
                <a:cs typeface="Noto Serif Display"/>
                <a:sym typeface="Noto Serif Display"/>
              </a:rPr>
              <a:t>)</a:t>
            </a:r>
          </a:p>
        </p:txBody>
      </p:sp>
      <p:sp>
        <p:nvSpPr>
          <p:cNvPr id="5" name="TextBox 5"/>
          <p:cNvSpPr txBox="1"/>
          <p:nvPr/>
        </p:nvSpPr>
        <p:spPr>
          <a:xfrm>
            <a:off x="3571044" y="6839790"/>
            <a:ext cx="11240710" cy="1042672"/>
          </a:xfrm>
          <a:prstGeom prst="rect">
            <a:avLst/>
          </a:prstGeom>
        </p:spPr>
        <p:txBody>
          <a:bodyPr lIns="0" tIns="0" rIns="0" bIns="0" rtlCol="0" anchor="t">
            <a:spAutoFit/>
          </a:bodyPr>
          <a:lstStyle/>
          <a:p>
            <a:pPr algn="ctr">
              <a:lnSpc>
                <a:spcPts val="8679"/>
              </a:lnSpc>
            </a:pPr>
            <a:r>
              <a:rPr lang="en-US" sz="5400" dirty="0">
                <a:solidFill>
                  <a:srgbClr val="FFF4EF"/>
                </a:solidFill>
                <a:latin typeface="Noto Serif Display"/>
                <a:ea typeface="Noto Serif Display"/>
                <a:cs typeface="Noto Serif Display"/>
                <a:sym typeface="Noto Serif Display"/>
              </a:rPr>
              <a:t>(</a:t>
            </a:r>
            <a:r>
              <a:rPr lang="en-US" sz="5400" dirty="0" err="1">
                <a:solidFill>
                  <a:srgbClr val="FFF4EF"/>
                </a:solidFill>
                <a:latin typeface="Noto Serif Display"/>
                <a:ea typeface="Noto Serif Display"/>
                <a:cs typeface="Noto Serif Display"/>
                <a:sym typeface="Noto Serif Display"/>
              </a:rPr>
              <a:t>Tôi</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rỗi</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vào</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buổi</a:t>
            </a:r>
            <a:r>
              <a:rPr lang="en-US" sz="5400" dirty="0">
                <a:solidFill>
                  <a:srgbClr val="FFF4EF"/>
                </a:solidFill>
                <a:latin typeface="Noto Serif Display"/>
                <a:ea typeface="Noto Serif Display"/>
                <a:cs typeface="Noto Serif Display"/>
                <a:sym typeface="Noto Serif Display"/>
              </a:rPr>
              <a:t> </a:t>
            </a:r>
            <a:r>
              <a:rPr lang="en-US" sz="5400" dirty="0" err="1">
                <a:solidFill>
                  <a:srgbClr val="FFF4EF"/>
                </a:solidFill>
                <a:latin typeface="Noto Serif Display"/>
                <a:ea typeface="Noto Serif Display"/>
                <a:cs typeface="Noto Serif Display"/>
                <a:sym typeface="Noto Serif Display"/>
              </a:rPr>
              <a:t>chiều</a:t>
            </a:r>
            <a:r>
              <a:rPr lang="en-US" sz="5400" dirty="0">
                <a:solidFill>
                  <a:srgbClr val="FFF4EF"/>
                </a:solidFill>
                <a:latin typeface="Noto Serif Display"/>
                <a:ea typeface="Noto Serif Display"/>
                <a:cs typeface="Noto Serif Display"/>
                <a:sym typeface="Noto Serif Display"/>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04800" y="1075689"/>
          <a:ext cx="17716506" cy="8886826"/>
        </p:xfrm>
        <a:graphic>
          <a:graphicData uri="http://schemas.openxmlformats.org/drawingml/2006/table">
            <a:tbl>
              <a:tblPr/>
              <a:tblGrid>
                <a:gridCol w="4021588">
                  <a:extLst>
                    <a:ext uri="{9D8B030D-6E8A-4147-A177-3AD203B41FA5}">
                      <a16:colId xmlns:a16="http://schemas.microsoft.com/office/drawing/2014/main" val="20000"/>
                    </a:ext>
                  </a:extLst>
                </a:gridCol>
                <a:gridCol w="13694918">
                  <a:extLst>
                    <a:ext uri="{9D8B030D-6E8A-4147-A177-3AD203B41FA5}">
                      <a16:colId xmlns:a16="http://schemas.microsoft.com/office/drawing/2014/main" val="20001"/>
                    </a:ext>
                  </a:extLst>
                </a:gridCol>
              </a:tblGrid>
              <a:tr h="3663783">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647698" lvl="1" indent="-323849" algn="l">
                        <a:lnSpc>
                          <a:spcPts val="4199"/>
                        </a:lnSpc>
                        <a:buFont typeface="Arial"/>
                        <a:buChar char="•"/>
                        <a:defRPr/>
                      </a:pPr>
                      <a:endParaRPr lang="en-US" sz="2999" dirty="0">
                        <a:solidFill>
                          <a:srgbClr val="FFDE59"/>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85391">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FF4EF"/>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137652">
                <a:tc>
                  <a:txBody>
                    <a:bodyPr/>
                    <a:lstStyle/>
                    <a:p>
                      <a:pPr algn="l">
                        <a:lnSpc>
                          <a:spcPts val="5040"/>
                        </a:lnSpc>
                        <a:defRPr/>
                      </a:pPr>
                      <a:endParaRPr lang="en-US" sz="11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ts val="4199"/>
                        </a:lnSpc>
                        <a:defRPr/>
                      </a:pPr>
                      <a:endParaRPr lang="en-US" sz="2999" dirty="0">
                        <a:solidFill>
                          <a:srgbClr val="F2B7C3"/>
                        </a:solidFill>
                        <a:latin typeface="Arimo"/>
                        <a:ea typeface="Arimo"/>
                        <a:cs typeface="Arimo"/>
                        <a:sym typeface="Arimo"/>
                      </a:endParaRP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698864EF-0B8A-34B3-7905-523F6B0CE131}"/>
              </a:ext>
            </a:extLst>
          </p:cNvPr>
          <p:cNvSpPr txBox="1"/>
          <p:nvPr/>
        </p:nvSpPr>
        <p:spPr>
          <a:xfrm>
            <a:off x="4933494" y="1257300"/>
            <a:ext cx="13049706" cy="3503973"/>
          </a:xfrm>
          <a:prstGeom prst="rect">
            <a:avLst/>
          </a:prstGeom>
          <a:noFill/>
        </p:spPr>
        <p:txBody>
          <a:bodyPr wrap="square" rtlCol="0">
            <a:spAutoFit/>
          </a:bodyPr>
          <a:lstStyle/>
          <a:p>
            <a:pPr marL="690881" lvl="1" indent="-345440">
              <a:lnSpc>
                <a:spcPts val="4480"/>
              </a:lnSpc>
              <a:buFont typeface="Arial"/>
              <a:buChar char="•"/>
              <a:defRPr/>
            </a:pPr>
            <a:r>
              <a:rPr lang="en-US" sz="3200" dirty="0">
                <a:solidFill>
                  <a:srgbClr val="FFDE59"/>
                </a:solidFill>
                <a:latin typeface="Arimo"/>
                <a:ea typeface="Arimo"/>
                <a:cs typeface="Arimo"/>
                <a:sym typeface="Arimo"/>
              </a:rPr>
              <a:t>What is the meaning of "A" in the line "B" ?</a:t>
            </a:r>
            <a:endParaRPr lang="en-US" sz="1100" dirty="0"/>
          </a:p>
          <a:p>
            <a:pPr marL="690881" lvl="1" indent="-345440">
              <a:lnSpc>
                <a:spcPts val="4480"/>
              </a:lnSpc>
              <a:buFont typeface="Arial"/>
              <a:buChar char="•"/>
            </a:pPr>
            <a:r>
              <a:rPr lang="en-US" sz="3200" dirty="0">
                <a:solidFill>
                  <a:srgbClr val="FFDE59"/>
                </a:solidFill>
                <a:latin typeface="Arimo"/>
                <a:ea typeface="Arimo"/>
                <a:cs typeface="Arimo"/>
                <a:sym typeface="Arimo"/>
              </a:rPr>
              <a:t>The word "A" in the line "B" could be replaced by...?</a:t>
            </a:r>
          </a:p>
          <a:p>
            <a:pPr marL="690881" lvl="1" indent="-345440">
              <a:lnSpc>
                <a:spcPts val="4480"/>
              </a:lnSpc>
              <a:buFont typeface="Arial"/>
              <a:buChar char="•"/>
            </a:pPr>
            <a:r>
              <a:rPr lang="en-US" sz="3200" dirty="0">
                <a:solidFill>
                  <a:srgbClr val="FFDE59"/>
                </a:solidFill>
                <a:latin typeface="Arimo"/>
                <a:ea typeface="Arimo"/>
                <a:cs typeface="Arimo"/>
                <a:sym typeface="Arimo"/>
              </a:rPr>
              <a:t>Which of the following word has the closest meaning with the word</a:t>
            </a:r>
          </a:p>
          <a:p>
            <a:pPr>
              <a:lnSpc>
                <a:spcPts val="4480"/>
              </a:lnSpc>
            </a:pPr>
            <a:r>
              <a:rPr lang="en-US" sz="3200" dirty="0">
                <a:solidFill>
                  <a:srgbClr val="FFDE59"/>
                </a:solidFill>
                <a:latin typeface="Arimo"/>
                <a:ea typeface="Arimo"/>
                <a:cs typeface="Arimo"/>
                <a:sym typeface="Arimo"/>
              </a:rPr>
              <a:t>       "A" in the line "B"?</a:t>
            </a:r>
          </a:p>
          <a:p>
            <a:pPr marL="690881" lvl="1" indent="-345440">
              <a:lnSpc>
                <a:spcPts val="4480"/>
              </a:lnSpc>
              <a:buFont typeface="Arial"/>
              <a:buChar char="•"/>
            </a:pPr>
            <a:r>
              <a:rPr lang="en-US" sz="3200" dirty="0">
                <a:solidFill>
                  <a:srgbClr val="FFDE59"/>
                </a:solidFill>
                <a:latin typeface="Arimo"/>
                <a:ea typeface="Arimo"/>
                <a:cs typeface="Arimo"/>
                <a:sym typeface="Arimo"/>
              </a:rPr>
              <a:t>Which of the following has the opposite meaning with the word</a:t>
            </a:r>
          </a:p>
          <a:p>
            <a:pPr>
              <a:lnSpc>
                <a:spcPts val="4480"/>
              </a:lnSpc>
            </a:pPr>
            <a:r>
              <a:rPr lang="en-US" sz="3200" dirty="0">
                <a:solidFill>
                  <a:srgbClr val="FFDE59"/>
                </a:solidFill>
                <a:latin typeface="Arimo"/>
                <a:ea typeface="Arimo"/>
                <a:cs typeface="Arimo"/>
                <a:sym typeface="Arimo"/>
              </a:rPr>
              <a:t>       "A" in the line "B"?</a:t>
            </a:r>
          </a:p>
        </p:txBody>
      </p:sp>
      <p:sp>
        <p:nvSpPr>
          <p:cNvPr id="6" name="TextBox 5">
            <a:extLst>
              <a:ext uri="{FF2B5EF4-FFF2-40B4-BE49-F238E27FC236}">
                <a16:creationId xmlns:a16="http://schemas.microsoft.com/office/drawing/2014/main" id="{CBF7C3C8-5B7F-CF4E-A09B-CF2D735539A0}"/>
              </a:ext>
            </a:extLst>
          </p:cNvPr>
          <p:cNvSpPr txBox="1"/>
          <p:nvPr/>
        </p:nvSpPr>
        <p:spPr>
          <a:xfrm>
            <a:off x="1524000" y="1816752"/>
            <a:ext cx="3733800" cy="1332737"/>
          </a:xfrm>
          <a:prstGeom prst="rect">
            <a:avLst/>
          </a:prstGeom>
          <a:noFill/>
        </p:spPr>
        <p:txBody>
          <a:bodyPr wrap="square" rtlCol="0">
            <a:spAutoFit/>
          </a:bodyPr>
          <a:lstStyle/>
          <a:p>
            <a:pPr algn="l">
              <a:lnSpc>
                <a:spcPts val="5040"/>
              </a:lnSpc>
              <a:defRPr/>
            </a:pPr>
            <a:r>
              <a:rPr lang="en-US" sz="3600" dirty="0" err="1">
                <a:solidFill>
                  <a:srgbClr val="FFF4EF"/>
                </a:solidFill>
                <a:latin typeface="Arimo"/>
                <a:ea typeface="Arimo"/>
                <a:cs typeface="Arimo"/>
                <a:sym typeface="Arimo"/>
              </a:rPr>
              <a:t>Các</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hỏi</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thường</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gặp</a:t>
            </a:r>
            <a:endParaRPr lang="en-US" sz="3600" dirty="0"/>
          </a:p>
        </p:txBody>
      </p:sp>
      <p:sp>
        <p:nvSpPr>
          <p:cNvPr id="7" name="TextBox 6">
            <a:extLst>
              <a:ext uri="{FF2B5EF4-FFF2-40B4-BE49-F238E27FC236}">
                <a16:creationId xmlns:a16="http://schemas.microsoft.com/office/drawing/2014/main" id="{885215E0-153C-2503-C70A-F6EE9A706DBD}"/>
              </a:ext>
            </a:extLst>
          </p:cNvPr>
          <p:cNvSpPr txBox="1"/>
          <p:nvPr/>
        </p:nvSpPr>
        <p:spPr>
          <a:xfrm>
            <a:off x="1524000" y="5489827"/>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Câu</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trả</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lời</a:t>
            </a:r>
            <a:endParaRPr lang="en-US" sz="1100" dirty="0"/>
          </a:p>
        </p:txBody>
      </p:sp>
      <p:sp>
        <p:nvSpPr>
          <p:cNvPr id="8" name="TextBox 7">
            <a:extLst>
              <a:ext uri="{FF2B5EF4-FFF2-40B4-BE49-F238E27FC236}">
                <a16:creationId xmlns:a16="http://schemas.microsoft.com/office/drawing/2014/main" id="{E69D438C-0E2F-ADDF-1437-CEFF22670E63}"/>
              </a:ext>
            </a:extLst>
          </p:cNvPr>
          <p:cNvSpPr txBox="1"/>
          <p:nvPr/>
        </p:nvSpPr>
        <p:spPr>
          <a:xfrm>
            <a:off x="1295400" y="8160437"/>
            <a:ext cx="3733800" cy="691536"/>
          </a:xfrm>
          <a:prstGeom prst="rect">
            <a:avLst/>
          </a:prstGeom>
          <a:noFill/>
        </p:spPr>
        <p:txBody>
          <a:bodyPr wrap="square" rtlCol="0">
            <a:spAutoFit/>
          </a:bodyPr>
          <a:lstStyle/>
          <a:p>
            <a:pPr>
              <a:lnSpc>
                <a:spcPts val="5040"/>
              </a:lnSpc>
              <a:defRPr/>
            </a:pPr>
            <a:r>
              <a:rPr lang="en-US" sz="3600" dirty="0" err="1">
                <a:solidFill>
                  <a:srgbClr val="FFF4EF"/>
                </a:solidFill>
                <a:latin typeface="Arimo"/>
                <a:ea typeface="Arimo"/>
                <a:cs typeface="Arimo"/>
                <a:sym typeface="Arimo"/>
              </a:rPr>
              <a:t>Cách</a:t>
            </a:r>
            <a:r>
              <a:rPr lang="en-US" sz="3600" dirty="0">
                <a:solidFill>
                  <a:srgbClr val="FFF4EF"/>
                </a:solidFill>
                <a:latin typeface="Arimo"/>
                <a:ea typeface="Arimo"/>
                <a:cs typeface="Arimo"/>
                <a:sym typeface="Arimo"/>
              </a:rPr>
              <a:t> </a:t>
            </a:r>
            <a:r>
              <a:rPr lang="en-US" sz="3600" dirty="0" err="1">
                <a:solidFill>
                  <a:srgbClr val="FFF4EF"/>
                </a:solidFill>
                <a:latin typeface="Arimo"/>
                <a:ea typeface="Arimo"/>
                <a:cs typeface="Arimo"/>
                <a:sym typeface="Arimo"/>
              </a:rPr>
              <a:t>làm</a:t>
            </a:r>
            <a:endParaRPr lang="en-US" sz="1100" dirty="0"/>
          </a:p>
        </p:txBody>
      </p:sp>
      <p:sp>
        <p:nvSpPr>
          <p:cNvPr id="9" name="TextBox 8">
            <a:extLst>
              <a:ext uri="{FF2B5EF4-FFF2-40B4-BE49-F238E27FC236}">
                <a16:creationId xmlns:a16="http://schemas.microsoft.com/office/drawing/2014/main" id="{6C265743-E135-B99F-A521-E13E155325B1}"/>
              </a:ext>
            </a:extLst>
          </p:cNvPr>
          <p:cNvSpPr txBox="1"/>
          <p:nvPr/>
        </p:nvSpPr>
        <p:spPr>
          <a:xfrm>
            <a:off x="4911758" y="4929115"/>
            <a:ext cx="12492557" cy="1281185"/>
          </a:xfrm>
          <a:prstGeom prst="rect">
            <a:avLst/>
          </a:prstGeom>
          <a:noFill/>
        </p:spPr>
        <p:txBody>
          <a:bodyPr wrap="square" rtlCol="0">
            <a:spAutoFit/>
          </a:bodyPr>
          <a:lstStyle/>
          <a:p>
            <a:pPr>
              <a:lnSpc>
                <a:spcPts val="4759"/>
              </a:lnSpc>
              <a:defRPr/>
            </a:pPr>
            <a:r>
              <a:rPr lang="en-US" sz="3200" dirty="0" err="1">
                <a:solidFill>
                  <a:srgbClr val="FFF4EF"/>
                </a:solidFill>
                <a:latin typeface="Arimo"/>
                <a:ea typeface="Arimo"/>
                <a:cs typeface="Arimo"/>
                <a:sym typeface="Arimo"/>
              </a:rPr>
              <a:t>Dựa</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vào</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các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thông</a:t>
            </a:r>
            <a:r>
              <a:rPr lang="en-US" sz="3200" dirty="0">
                <a:solidFill>
                  <a:srgbClr val="FFF4EF"/>
                </a:solidFill>
                <a:latin typeface="Arimo"/>
                <a:ea typeface="Arimo"/>
                <a:cs typeface="Arimo"/>
                <a:sym typeface="Arimo"/>
              </a:rPr>
              <a:t> tin </a:t>
            </a:r>
            <a:r>
              <a:rPr lang="en-US" sz="3200" dirty="0" err="1">
                <a:solidFill>
                  <a:srgbClr val="FFF4EF"/>
                </a:solidFill>
                <a:latin typeface="Arimo"/>
                <a:ea typeface="Arimo"/>
                <a:cs typeface="Arimo"/>
                <a:sym typeface="Arimo"/>
              </a:rPr>
              <a:t>xung</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quanh</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từ</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được</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đưa</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ra</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để</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đoán</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nghĩa</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của</a:t>
            </a:r>
            <a:r>
              <a:rPr lang="en-US" sz="3200" dirty="0">
                <a:solidFill>
                  <a:srgbClr val="FFF4EF"/>
                </a:solidFill>
                <a:latin typeface="Arimo"/>
                <a:ea typeface="Arimo"/>
                <a:cs typeface="Arimo"/>
                <a:sym typeface="Arimo"/>
              </a:rPr>
              <a:t> </a:t>
            </a:r>
            <a:r>
              <a:rPr lang="en-US" sz="3200" dirty="0" err="1">
                <a:solidFill>
                  <a:srgbClr val="FFF4EF"/>
                </a:solidFill>
                <a:latin typeface="Arimo"/>
                <a:ea typeface="Arimo"/>
                <a:cs typeface="Arimo"/>
                <a:sym typeface="Arimo"/>
              </a:rPr>
              <a:t>từ</a:t>
            </a:r>
            <a:endParaRPr lang="en-US" sz="1050" dirty="0"/>
          </a:p>
        </p:txBody>
      </p:sp>
      <p:sp>
        <p:nvSpPr>
          <p:cNvPr id="10" name="TextBox 9">
            <a:extLst>
              <a:ext uri="{FF2B5EF4-FFF2-40B4-BE49-F238E27FC236}">
                <a16:creationId xmlns:a16="http://schemas.microsoft.com/office/drawing/2014/main" id="{382C8BC3-0506-2084-12E4-29354A34DA8E}"/>
              </a:ext>
            </a:extLst>
          </p:cNvPr>
          <p:cNvSpPr txBox="1"/>
          <p:nvPr/>
        </p:nvSpPr>
        <p:spPr>
          <a:xfrm>
            <a:off x="4666590" y="6819900"/>
            <a:ext cx="13316610" cy="2400785"/>
          </a:xfrm>
          <a:prstGeom prst="rect">
            <a:avLst/>
          </a:prstGeom>
          <a:noFill/>
        </p:spPr>
        <p:txBody>
          <a:bodyPr wrap="square" rtlCol="0">
            <a:spAutoFit/>
          </a:bodyPr>
          <a:lstStyle/>
          <a:p>
            <a:pPr>
              <a:lnSpc>
                <a:spcPts val="4619"/>
              </a:lnSpc>
              <a:defRPr/>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Tìm</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từ</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đó</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trong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bài</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dọc</a:t>
            </a:r>
            <a:endParaRPr lang="en-US" sz="1050" dirty="0"/>
          </a:p>
          <a:p>
            <a:pPr>
              <a:lnSpc>
                <a:spcPts val="4619"/>
              </a:lnSpc>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Đọc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kỹ</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câu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chứa</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từ</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đó</a:t>
            </a:r>
            <a:endParaRPr lang="en-US" sz="3200" dirty="0">
              <a:solidFill>
                <a:srgbClr val="F2B7C3"/>
              </a:solidFill>
              <a:latin typeface="Arimo"/>
              <a:ea typeface="Arimo"/>
              <a:cs typeface="Arimo"/>
              <a:sym typeface="Arimo"/>
            </a:endParaRPr>
          </a:p>
          <a:p>
            <a:pPr>
              <a:lnSpc>
                <a:spcPts val="4619"/>
              </a:lnSpc>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Tìm</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các</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manh</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mối</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trong</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ngữ</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cảnh</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để</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giúp</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hiểu</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ý</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nghĩa</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của</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từ</a:t>
            </a:r>
            <a:endParaRPr lang="en-US" sz="3200" dirty="0">
              <a:solidFill>
                <a:srgbClr val="F2B7C3"/>
              </a:solidFill>
              <a:latin typeface="Arimo"/>
              <a:ea typeface="Arimo"/>
              <a:cs typeface="Arimo"/>
              <a:sym typeface="Arimo"/>
            </a:endParaRPr>
          </a:p>
          <a:p>
            <a:pPr>
              <a:lnSpc>
                <a:spcPts val="4619"/>
              </a:lnSpc>
            </a:pP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Chọn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đáp</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án</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mà</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ngữ</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cảnh</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thể</a:t>
            </a:r>
            <a:r>
              <a:rPr lang="en-US" sz="3200" dirty="0">
                <a:solidFill>
                  <a:srgbClr val="F2B7C3"/>
                </a:solidFill>
                <a:latin typeface="Arimo"/>
                <a:ea typeface="Arimo"/>
                <a:cs typeface="Arimo"/>
                <a:sym typeface="Arimo"/>
              </a:rPr>
              <a:t> </a:t>
            </a:r>
            <a:r>
              <a:rPr lang="en-US" sz="3200" dirty="0" err="1">
                <a:solidFill>
                  <a:srgbClr val="F2B7C3"/>
                </a:solidFill>
                <a:latin typeface="Arimo"/>
                <a:ea typeface="Arimo"/>
                <a:cs typeface="Arimo"/>
                <a:sym typeface="Arimo"/>
              </a:rPr>
              <a:t>hiện</a:t>
            </a:r>
            <a:endParaRPr lang="en-US" sz="3200" dirty="0">
              <a:solidFill>
                <a:srgbClr val="F2B7C3"/>
              </a:solidFill>
              <a:latin typeface="Arimo"/>
              <a:ea typeface="Arimo"/>
              <a:cs typeface="Arimo"/>
              <a:sym typeface="Arimo"/>
            </a:endParaRPr>
          </a:p>
        </p:txBody>
      </p:sp>
      <p:sp>
        <p:nvSpPr>
          <p:cNvPr id="5" name="TextBox 3">
            <a:extLst>
              <a:ext uri="{FF2B5EF4-FFF2-40B4-BE49-F238E27FC236}">
                <a16:creationId xmlns:a16="http://schemas.microsoft.com/office/drawing/2014/main" id="{8D7293F8-FF5B-8A4D-9D88-EF9369C8EBF2}"/>
              </a:ext>
            </a:extLst>
          </p:cNvPr>
          <p:cNvSpPr txBox="1"/>
          <p:nvPr/>
        </p:nvSpPr>
        <p:spPr>
          <a:xfrm>
            <a:off x="1844803" y="299401"/>
            <a:ext cx="14144792" cy="710249"/>
          </a:xfrm>
          <a:prstGeom prst="rect">
            <a:avLst/>
          </a:prstGeom>
        </p:spPr>
        <p:txBody>
          <a:bodyPr lIns="0" tIns="0" rIns="0" bIns="0" rtlCol="0" anchor="t">
            <a:spAutoFit/>
          </a:bodyPr>
          <a:lstStyle/>
          <a:p>
            <a:pPr algn="ctr">
              <a:lnSpc>
                <a:spcPts val="5739"/>
              </a:lnSpc>
              <a:spcBef>
                <a:spcPct val="0"/>
              </a:spcBef>
            </a:pPr>
            <a:r>
              <a:rPr lang="en-US" sz="4099" b="1" dirty="0">
                <a:solidFill>
                  <a:srgbClr val="FFDE59"/>
                </a:solidFill>
                <a:latin typeface="DejaVu Serif Bold"/>
                <a:ea typeface="DejaVu Serif Bold"/>
                <a:cs typeface="DejaVu Serif Bold"/>
                <a:sym typeface="DejaVu Serif Bold"/>
              </a:rPr>
              <a:t>VOCABULARY IN CONTEXT QUESTIONS</a:t>
            </a:r>
          </a:p>
        </p:txBody>
      </p:sp>
    </p:spTree>
    <p:extLst>
      <p:ext uri="{BB962C8B-B14F-4D97-AF65-F5344CB8AC3E}">
        <p14:creationId xmlns:p14="http://schemas.microsoft.com/office/powerpoint/2010/main" val="324145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297180"/>
            <a:ext cx="17584152" cy="9492407"/>
          </a:xfrm>
          <a:prstGeom prst="rect">
            <a:avLst/>
          </a:prstGeom>
        </p:spPr>
        <p:txBody>
          <a:bodyPr lIns="0" tIns="0" rIns="0" bIns="0" rtlCol="0" anchor="t">
            <a:spAutoFit/>
          </a:bodyPr>
          <a:lstStyle/>
          <a:p>
            <a:pPr algn="l">
              <a:lnSpc>
                <a:spcPts val="3779"/>
              </a:lnSpc>
            </a:pPr>
            <a:r>
              <a:rPr lang="en-US" sz="2700" b="1" dirty="0">
                <a:solidFill>
                  <a:srgbClr val="FFF6F8"/>
                </a:solidFill>
                <a:latin typeface="DejaVu Serif Bold"/>
                <a:ea typeface="DejaVu Serif Bold"/>
                <a:cs typeface="DejaVu Serif Bold"/>
                <a:sym typeface="DejaVu Serif Bold"/>
              </a:rPr>
              <a:t>   British English and American English are two variations of the English language that share many similarities, but also some </a:t>
            </a:r>
            <a:r>
              <a:rPr lang="en-US" sz="2700" b="1" u="sng" dirty="0">
                <a:solidFill>
                  <a:srgbClr val="FFFF00"/>
                </a:solidFill>
                <a:latin typeface="DejaVu Serif Bold"/>
                <a:ea typeface="DejaVu Serif Bold"/>
                <a:cs typeface="DejaVu Serif Bold"/>
                <a:sym typeface="DejaVu Serif Bold"/>
              </a:rPr>
              <a:t>notable</a:t>
            </a:r>
            <a:r>
              <a:rPr lang="en-US" sz="2700" b="1" dirty="0">
                <a:solidFill>
                  <a:srgbClr val="FFF6F8"/>
                </a:solidFill>
                <a:latin typeface="DejaVu Serif Bold"/>
                <a:ea typeface="DejaVu Serif Bold"/>
                <a:cs typeface="DejaVu Serif Bold"/>
                <a:sym typeface="DejaVu Serif Bold"/>
              </a:rPr>
              <a:t> differences in pronunciation, vocabulary and grammar.</a:t>
            </a:r>
          </a:p>
          <a:p>
            <a:pPr algn="l">
              <a:lnSpc>
                <a:spcPts val="3779"/>
              </a:lnSpc>
            </a:pPr>
            <a:r>
              <a:rPr lang="en-US" sz="2700" b="1" dirty="0">
                <a:solidFill>
                  <a:srgbClr val="FFF6F8"/>
                </a:solidFill>
                <a:latin typeface="DejaVu Serif Bold"/>
                <a:ea typeface="DejaVu Serif Bold"/>
                <a:cs typeface="DejaVu Serif Bold"/>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2700" b="1" dirty="0" err="1">
                <a:solidFill>
                  <a:srgbClr val="FFF6F8"/>
                </a:solidFill>
                <a:latin typeface="DejaVu Serif Bold"/>
                <a:ea typeface="DejaVu Serif Bold"/>
                <a:cs typeface="DejaVu Serif Bold"/>
                <a:sym typeface="DejaVu Serif Bold"/>
              </a:rPr>
              <a:t>ise</a:t>
            </a:r>
            <a:r>
              <a:rPr lang="en-US" sz="2700" b="1" dirty="0">
                <a:solidFill>
                  <a:srgbClr val="FFF6F8"/>
                </a:solidFill>
                <a:latin typeface="DejaVu Serif Bold"/>
                <a:ea typeface="DejaVu Serif Bold"/>
                <a:cs typeface="DejaVu Serif Bold"/>
                <a:sym typeface="DejaVu Serif Bold"/>
              </a:rPr>
              <a:t> with a S but American prefer to spell it as it is pronounced with a Z. </a:t>
            </a:r>
          </a:p>
          <a:p>
            <a:pPr algn="l">
              <a:lnSpc>
                <a:spcPts val="3779"/>
              </a:lnSpc>
            </a:pPr>
            <a:r>
              <a:rPr lang="en-US" sz="2700" b="1" dirty="0">
                <a:solidFill>
                  <a:srgbClr val="FFF6F8"/>
                </a:solidFill>
                <a:latin typeface="DejaVu Serif Bold"/>
                <a:ea typeface="DejaVu Serif Bold"/>
                <a:cs typeface="DejaVu Serif Bold"/>
                <a:sym typeface="DejaVu Serif Bold"/>
              </a:rPr>
              <a:t> There are even differences in vocabulary. Americans use the word "pants" for "trousers" and "apartment" for "flat".</a:t>
            </a:r>
          </a:p>
          <a:p>
            <a:pPr algn="l">
              <a:lnSpc>
                <a:spcPts val="3779"/>
              </a:lnSpc>
            </a:pPr>
            <a:r>
              <a:rPr lang="en-US" sz="2700" b="1" dirty="0">
                <a:solidFill>
                  <a:srgbClr val="FFF6F8"/>
                </a:solidFill>
                <a:latin typeface="DejaVu Serif Bold"/>
                <a:ea typeface="DejaVu Serif Bold"/>
                <a:cs typeface="DejaVu Serif Bold"/>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vast majority of language points are the same in both variations.</a:t>
            </a:r>
          </a:p>
          <a:p>
            <a:pPr algn="l">
              <a:lnSpc>
                <a:spcPct val="150000"/>
              </a:lnSpc>
            </a:pPr>
            <a:r>
              <a:rPr lang="en-US" sz="2700" b="1" dirty="0">
                <a:solidFill>
                  <a:srgbClr val="FFDE59"/>
                </a:solidFill>
                <a:latin typeface="DejaVu Serif Bold"/>
                <a:ea typeface="DejaVu Serif Bold"/>
                <a:cs typeface="DejaVu Serif Bold"/>
                <a:sym typeface="DejaVu Serif Bold"/>
              </a:rPr>
              <a:t>   Question 7. The word “notable” in paragraph 1 is CLOSEST in meaning to ____________.</a:t>
            </a:r>
          </a:p>
          <a:p>
            <a:pPr algn="l">
              <a:lnSpc>
                <a:spcPct val="150000"/>
              </a:lnSpc>
            </a:pPr>
            <a:r>
              <a:rPr lang="en-US" sz="2700" b="1" dirty="0">
                <a:solidFill>
                  <a:schemeClr val="bg1"/>
                </a:solidFill>
                <a:latin typeface="DejaVu Serif Bold"/>
                <a:ea typeface="DejaVu Serif Bold"/>
                <a:cs typeface="DejaVu Serif Bold"/>
                <a:sym typeface="DejaVu Serif Bold"/>
              </a:rPr>
              <a:t>          A. important             B. easy                      C. unimportant         D. difficult </a:t>
            </a:r>
          </a:p>
          <a:p>
            <a:pPr algn="l">
              <a:lnSpc>
                <a:spcPts val="3779"/>
              </a:lnSpc>
            </a:pPr>
            <a:endParaRPr lang="en-US" sz="2700" b="1" dirty="0">
              <a:solidFill>
                <a:srgbClr val="FFDE59"/>
              </a:solidFill>
              <a:latin typeface="DejaVu Serif Bold"/>
              <a:ea typeface="DejaVu Serif Bold"/>
              <a:cs typeface="DejaVu Serif Bold"/>
              <a:sym typeface="DejaVu Serif Bold"/>
            </a:endParaRPr>
          </a:p>
          <a:p>
            <a:pPr algn="l">
              <a:lnSpc>
                <a:spcPts val="3779"/>
              </a:lnSpc>
            </a:pPr>
            <a:r>
              <a:rPr lang="en-US" sz="2700" b="1" dirty="0">
                <a:solidFill>
                  <a:srgbClr val="FFDE59"/>
                </a:solidFill>
                <a:latin typeface="DejaVu Serif Bold"/>
                <a:ea typeface="DejaVu Serif Bold"/>
                <a:cs typeface="DejaVu Serif Bold"/>
                <a:sym typeface="DejaVu Serif Bold"/>
              </a:rPr>
              <a:t> </a:t>
            </a:r>
          </a:p>
        </p:txBody>
      </p:sp>
      <p:sp>
        <p:nvSpPr>
          <p:cNvPr id="3" name="TextBox 3"/>
          <p:cNvSpPr txBox="1"/>
          <p:nvPr/>
        </p:nvSpPr>
        <p:spPr>
          <a:xfrm>
            <a:off x="8153400" y="9029700"/>
            <a:ext cx="10625388" cy="448905"/>
          </a:xfrm>
          <a:prstGeom prst="rect">
            <a:avLst/>
          </a:prstGeom>
        </p:spPr>
        <p:txBody>
          <a:bodyPr wrap="square" lIns="0" tIns="0" rIns="0" bIns="0" rtlCol="0" anchor="t">
            <a:spAutoFit/>
          </a:bodyPr>
          <a:lstStyle/>
          <a:p>
            <a:pPr algn="ctr">
              <a:lnSpc>
                <a:spcPts val="3780"/>
              </a:lnSpc>
              <a:spcBef>
                <a:spcPct val="0"/>
              </a:spcBef>
            </a:pP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Câu</a:t>
            </a:r>
            <a:r>
              <a:rPr lang="en-US" sz="2700" b="1" dirty="0">
                <a:solidFill>
                  <a:srgbClr val="FFF6F8"/>
                </a:solidFill>
                <a:latin typeface="DejaVu Serif Bold"/>
                <a:ea typeface="DejaVu Serif Bold"/>
                <a:cs typeface="DejaVu Serif Bold"/>
                <a:sym typeface="DejaVu Serif Bold"/>
              </a:rPr>
              <a:t> 32- </a:t>
            </a:r>
            <a:r>
              <a:rPr lang="en-US" sz="2700" b="1" dirty="0" err="1">
                <a:solidFill>
                  <a:srgbClr val="FFF6F8"/>
                </a:solidFill>
                <a:latin typeface="DejaVu Serif Bold"/>
                <a:ea typeface="DejaVu Serif Bold"/>
                <a:cs typeface="DejaVu Serif Bold"/>
                <a:sym typeface="DejaVu Serif Bold"/>
              </a:rPr>
              <a:t>Đề</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minh</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hoạ</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của</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Sở</a:t>
            </a:r>
            <a:r>
              <a:rPr lang="en-US" sz="2700" b="1" dirty="0">
                <a:solidFill>
                  <a:srgbClr val="FFF6F8"/>
                </a:solidFill>
                <a:latin typeface="DejaVu Serif Bold"/>
                <a:ea typeface="DejaVu Serif Bold"/>
                <a:cs typeface="DejaVu Serif Bold"/>
                <a:sym typeface="DejaVu Serif Bold"/>
              </a:rPr>
              <a:t> GD&amp;ĐT </a:t>
            </a:r>
            <a:r>
              <a:rPr lang="en-US" sz="2700" b="1" dirty="0" err="1">
                <a:solidFill>
                  <a:srgbClr val="FFF6F8"/>
                </a:solidFill>
                <a:latin typeface="DejaVu Serif Bold"/>
                <a:ea typeface="DejaVu Serif Bold"/>
                <a:cs typeface="DejaVu Serif Bold"/>
                <a:sym typeface="DejaVu Serif Bold"/>
              </a:rPr>
              <a:t>Hà</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Nội</a:t>
            </a:r>
            <a:r>
              <a:rPr lang="en-US" sz="2700" b="1" dirty="0">
                <a:solidFill>
                  <a:srgbClr val="FFF6F8"/>
                </a:solidFill>
                <a:latin typeface="DejaVu Serif Bold"/>
                <a:ea typeface="DejaVu Serif Bold"/>
                <a:cs typeface="DejaVu Serif Bold"/>
                <a:sym typeface="DejaVu Serif Bold"/>
              </a:rPr>
              <a:t>)</a:t>
            </a:r>
          </a:p>
        </p:txBody>
      </p:sp>
      <p:sp>
        <p:nvSpPr>
          <p:cNvPr id="4" name="Oval 3">
            <a:extLst>
              <a:ext uri="{FF2B5EF4-FFF2-40B4-BE49-F238E27FC236}">
                <a16:creationId xmlns:a16="http://schemas.microsoft.com/office/drawing/2014/main" id="{BE0EE92D-4A07-5DB3-DFD1-077CC462F491}"/>
              </a:ext>
            </a:extLst>
          </p:cNvPr>
          <p:cNvSpPr/>
          <p:nvPr/>
        </p:nvSpPr>
        <p:spPr>
          <a:xfrm>
            <a:off x="1318962" y="81915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6" name="Straight Connector 5">
            <a:extLst>
              <a:ext uri="{FF2B5EF4-FFF2-40B4-BE49-F238E27FC236}">
                <a16:creationId xmlns:a16="http://schemas.microsoft.com/office/drawing/2014/main" id="{F7F702E2-BF63-9CB2-593E-BFD9AEAF578A}"/>
              </a:ext>
            </a:extLst>
          </p:cNvPr>
          <p:cNvCxnSpPr/>
          <p:nvPr/>
        </p:nvCxnSpPr>
        <p:spPr>
          <a:xfrm>
            <a:off x="762000" y="723900"/>
            <a:ext cx="16383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F6021F-DF6C-CDE9-8392-56A8FB40FCD2}"/>
              </a:ext>
            </a:extLst>
          </p:cNvPr>
          <p:cNvCxnSpPr/>
          <p:nvPr/>
        </p:nvCxnSpPr>
        <p:spPr>
          <a:xfrm>
            <a:off x="533400" y="1257300"/>
            <a:ext cx="16383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D260BA-60EC-5EE3-C894-BD10E373BC61}"/>
              </a:ext>
            </a:extLst>
          </p:cNvPr>
          <p:cNvCxnSpPr>
            <a:cxnSpLocks/>
          </p:cNvCxnSpPr>
          <p:nvPr/>
        </p:nvCxnSpPr>
        <p:spPr>
          <a:xfrm>
            <a:off x="351924" y="1714500"/>
            <a:ext cx="261987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1185606">
            <a:off x="-3720488" y="-3684489"/>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185606">
            <a:off x="-2460828" y="-3071598"/>
            <a:ext cx="13629857" cy="13059881"/>
          </a:xfrm>
          <a:custGeom>
            <a:avLst/>
            <a:gdLst/>
            <a:ahLst/>
            <a:cxnLst/>
            <a:rect l="l" t="t" r="r" b="b"/>
            <a:pathLst>
              <a:path w="13629857" h="13059881">
                <a:moveTo>
                  <a:pt x="0" y="0"/>
                </a:moveTo>
                <a:lnTo>
                  <a:pt x="13629857" y="0"/>
                </a:lnTo>
                <a:lnTo>
                  <a:pt x="13629857" y="13059881"/>
                </a:lnTo>
                <a:lnTo>
                  <a:pt x="0" y="1305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5476898" y="1805321"/>
            <a:ext cx="1012089" cy="101208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grpSp>
        <p:nvGrpSpPr>
          <p:cNvPr id="8" name="Group 8"/>
          <p:cNvGrpSpPr/>
          <p:nvPr/>
        </p:nvGrpSpPr>
        <p:grpSpPr>
          <a:xfrm>
            <a:off x="692017" y="5258864"/>
            <a:ext cx="673367" cy="6733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809"/>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299"/>
                </a:lnSpc>
              </a:pPr>
              <a:endParaRPr/>
            </a:p>
          </p:txBody>
        </p:sp>
      </p:grpSp>
      <p:sp>
        <p:nvSpPr>
          <p:cNvPr id="12" name="TextBox 12"/>
          <p:cNvSpPr txBox="1"/>
          <p:nvPr/>
        </p:nvSpPr>
        <p:spPr>
          <a:xfrm>
            <a:off x="6424913" y="8876030"/>
            <a:ext cx="10834387" cy="382270"/>
          </a:xfrm>
          <a:prstGeom prst="rect">
            <a:avLst/>
          </a:prstGeom>
        </p:spPr>
        <p:txBody>
          <a:bodyPr lIns="0" tIns="0" rIns="0" bIns="0" rtlCol="0" anchor="t">
            <a:spAutoFit/>
          </a:bodyPr>
          <a:lstStyle/>
          <a:p>
            <a:pPr algn="r">
              <a:lnSpc>
                <a:spcPts val="3079"/>
              </a:lnSpc>
            </a:pPr>
            <a:endParaRPr/>
          </a:p>
        </p:txBody>
      </p:sp>
      <p:sp>
        <p:nvSpPr>
          <p:cNvPr id="14" name="TextBox 14"/>
          <p:cNvSpPr txBox="1"/>
          <p:nvPr/>
        </p:nvSpPr>
        <p:spPr>
          <a:xfrm rot="-592460">
            <a:off x="11910822" y="7579222"/>
            <a:ext cx="2782931" cy="813194"/>
          </a:xfrm>
          <a:prstGeom prst="rect">
            <a:avLst/>
          </a:prstGeom>
        </p:spPr>
        <p:txBody>
          <a:bodyPr lIns="0" tIns="0" rIns="0" bIns="0" rtlCol="0" anchor="t">
            <a:spAutoFit/>
          </a:bodyPr>
          <a:lstStyle/>
          <a:p>
            <a:pPr algn="ctr">
              <a:lnSpc>
                <a:spcPts val="6111"/>
              </a:lnSpc>
              <a:spcBef>
                <a:spcPct val="0"/>
              </a:spcBef>
            </a:pPr>
            <a:endParaRPr/>
          </a:p>
        </p:txBody>
      </p:sp>
      <p:sp>
        <p:nvSpPr>
          <p:cNvPr id="13" name="Shape 2">
            <a:extLst>
              <a:ext uri="{FF2B5EF4-FFF2-40B4-BE49-F238E27FC236}">
                <a16:creationId xmlns:a16="http://schemas.microsoft.com/office/drawing/2014/main" id="{C5FC362E-DFE5-256B-EE85-E798ED8B6BE8}"/>
              </a:ext>
            </a:extLst>
          </p:cNvPr>
          <p:cNvSpPr/>
          <p:nvPr/>
        </p:nvSpPr>
        <p:spPr>
          <a:xfrm>
            <a:off x="7850238" y="8256836"/>
            <a:ext cx="453629" cy="453629"/>
          </a:xfrm>
          <a:prstGeom prst="roundRect">
            <a:avLst>
              <a:gd name="adj" fmla="val 25194296"/>
            </a:avLst>
          </a:prstGeom>
          <a:noFill/>
          <a:ln w="7620">
            <a:solidFill>
              <a:srgbClr val="FFFFFF"/>
            </a:solidFill>
            <a:prstDash val="solid"/>
          </a:ln>
        </p:spPr>
      </p:sp>
      <p:pic>
        <p:nvPicPr>
          <p:cNvPr id="16" name="Picture 4">
            <a:extLst>
              <a:ext uri="{FF2B5EF4-FFF2-40B4-BE49-F238E27FC236}">
                <a16:creationId xmlns:a16="http://schemas.microsoft.com/office/drawing/2014/main" id="{3815D957-591F-87EC-EEA2-CA6590CE14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718" y="3800407"/>
            <a:ext cx="1591555" cy="1279063"/>
          </a:xfrm>
          <a:prstGeom prst="rect">
            <a:avLst/>
          </a:prstGeom>
        </p:spPr>
      </p:pic>
      <p:sp>
        <p:nvSpPr>
          <p:cNvPr id="17" name="TextBox 16">
            <a:extLst>
              <a:ext uri="{FF2B5EF4-FFF2-40B4-BE49-F238E27FC236}">
                <a16:creationId xmlns:a16="http://schemas.microsoft.com/office/drawing/2014/main" id="{4EB02CA0-CE44-BB66-C52F-D302323E595A}"/>
              </a:ext>
            </a:extLst>
          </p:cNvPr>
          <p:cNvSpPr txBox="1"/>
          <p:nvPr/>
        </p:nvSpPr>
        <p:spPr>
          <a:xfrm>
            <a:off x="3191957" y="4076201"/>
            <a:ext cx="13666053" cy="707886"/>
          </a:xfrm>
          <a:prstGeom prst="rect">
            <a:avLst/>
          </a:prstGeom>
          <a:noFill/>
        </p:spPr>
        <p:txBody>
          <a:bodyPr wrap="square" rtlCol="0" anchor="ctr">
            <a:spAutoFit/>
          </a:bodyPr>
          <a:lstStyle/>
          <a:p>
            <a:pPr defTabSz="1828755">
              <a:buClr>
                <a:srgbClr val="000000"/>
              </a:buClr>
              <a:defRPr/>
            </a:pPr>
            <a:r>
              <a:rPr lang="en-US" sz="4000" kern="0" dirty="0">
                <a:solidFill>
                  <a:schemeClr val="bg1"/>
                </a:solidFill>
                <a:latin typeface="Poppins" pitchFamily="2" charset="77"/>
                <a:cs typeface="Poppins" pitchFamily="2" charset="77"/>
                <a:sym typeface="Arial"/>
              </a:rPr>
              <a:t>Recognize the types of questions in this exercise. </a:t>
            </a:r>
          </a:p>
        </p:txBody>
      </p:sp>
      <p:pic>
        <p:nvPicPr>
          <p:cNvPr id="18" name="Picture 4">
            <a:extLst>
              <a:ext uri="{FF2B5EF4-FFF2-40B4-BE49-F238E27FC236}">
                <a16:creationId xmlns:a16="http://schemas.microsoft.com/office/drawing/2014/main" id="{FC6885F7-582C-69E7-E78B-3CAEA7F3B5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7551" y="6087365"/>
            <a:ext cx="1591555" cy="1279063"/>
          </a:xfrm>
          <a:prstGeom prst="rect">
            <a:avLst/>
          </a:prstGeom>
        </p:spPr>
      </p:pic>
      <p:sp>
        <p:nvSpPr>
          <p:cNvPr id="19" name="TextBox 18">
            <a:extLst>
              <a:ext uri="{FF2B5EF4-FFF2-40B4-BE49-F238E27FC236}">
                <a16:creationId xmlns:a16="http://schemas.microsoft.com/office/drawing/2014/main" id="{3F163E88-D223-2DA5-29E7-5317406FC638}"/>
              </a:ext>
            </a:extLst>
          </p:cNvPr>
          <p:cNvSpPr txBox="1"/>
          <p:nvPr/>
        </p:nvSpPr>
        <p:spPr>
          <a:xfrm>
            <a:off x="3191959" y="6168339"/>
            <a:ext cx="13666051" cy="1323439"/>
          </a:xfrm>
          <a:prstGeom prst="rect">
            <a:avLst/>
          </a:prstGeom>
          <a:noFill/>
        </p:spPr>
        <p:txBody>
          <a:bodyPr wrap="square" rtlCol="0" anchor="ctr">
            <a:spAutoFit/>
          </a:bodyPr>
          <a:lstStyle/>
          <a:p>
            <a:pPr defTabSz="1828755">
              <a:buClr>
                <a:srgbClr val="000000"/>
              </a:buClr>
              <a:defRPr/>
            </a:pPr>
            <a:r>
              <a:rPr lang="en-US" sz="4000" kern="0" dirty="0">
                <a:solidFill>
                  <a:schemeClr val="bg1"/>
                </a:solidFill>
                <a:latin typeface="Poppins" pitchFamily="2" charset="77"/>
                <a:cs typeface="Poppins" pitchFamily="2" charset="77"/>
                <a:sym typeface="Arial"/>
              </a:rPr>
              <a:t>Apply what they have learnt to do this kind of exercise.</a:t>
            </a:r>
          </a:p>
        </p:txBody>
      </p:sp>
      <p:sp>
        <p:nvSpPr>
          <p:cNvPr id="24" name="Google Shape;841;p31">
            <a:extLst>
              <a:ext uri="{FF2B5EF4-FFF2-40B4-BE49-F238E27FC236}">
                <a16:creationId xmlns:a16="http://schemas.microsoft.com/office/drawing/2014/main" id="{FDA4A73D-692C-E79D-6B78-03B9B2953A7D}"/>
              </a:ext>
            </a:extLst>
          </p:cNvPr>
          <p:cNvSpPr txBox="1">
            <a:spLocks/>
          </p:cNvSpPr>
          <p:nvPr/>
        </p:nvSpPr>
        <p:spPr>
          <a:xfrm>
            <a:off x="574942" y="2476227"/>
            <a:ext cx="15408000" cy="1145400"/>
          </a:xfrm>
          <a:prstGeom prst="rect">
            <a:avLst/>
          </a:prstGeom>
        </p:spPr>
        <p:txBody>
          <a:bodyPr spcFirstLastPara="1" wrap="square" lIns="182850" tIns="182850" rIns="18285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600" dirty="0">
                <a:solidFill>
                  <a:srgbClr val="FFFF00"/>
                </a:solidFill>
              </a:rPr>
              <a:t>After this lesson, students will be able to:</a:t>
            </a:r>
          </a:p>
        </p:txBody>
      </p:sp>
    </p:spTree>
    <p:extLst>
      <p:ext uri="{BB962C8B-B14F-4D97-AF65-F5344CB8AC3E}">
        <p14:creationId xmlns:p14="http://schemas.microsoft.com/office/powerpoint/2010/main" val="6479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Left)">
                                      <p:cBhvr>
                                        <p:cTn id="12" dur="500"/>
                                        <p:tgtEl>
                                          <p:spTgt spid="16"/>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par>
                                <p:cTn id="16" presetID="18" presetClass="entr" presetSubtype="1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par>
                                <p:cTn id="24" presetID="26" presetClass="emph" presetSubtype="0" fill="hold" nodeType="withEffect">
                                  <p:stCondLst>
                                    <p:cond delay="0"/>
                                  </p:stCondLst>
                                  <p:childTnLst>
                                    <p:animEffect transition="out" filter="fade">
                                      <p:cBhvr>
                                        <p:cTn id="25" dur="500" tmFilter="0, 0; .2, .5; .8, .5; 1, 0"/>
                                        <p:tgtEl>
                                          <p:spTgt spid="18"/>
                                        </p:tgtEl>
                                      </p:cBhvr>
                                    </p:animEffect>
                                    <p:animScale>
                                      <p:cBhvr>
                                        <p:cTn id="26" dur="250" autoRev="1" fill="hold"/>
                                        <p:tgtEl>
                                          <p:spTgt spid="18"/>
                                        </p:tgtEl>
                                      </p:cBhvr>
                                      <p:by x="105000" y="105000"/>
                                    </p:animScale>
                                  </p:childTnLst>
                                </p:cTn>
                              </p:par>
                              <p:par>
                                <p:cTn id="27" presetID="18" presetClass="entr" presetSubtype="1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351924" y="297180"/>
            <a:ext cx="17584152" cy="9220537"/>
          </a:xfrm>
          <a:prstGeom prst="rect">
            <a:avLst/>
          </a:prstGeom>
        </p:spPr>
        <p:txBody>
          <a:bodyPr lIns="0" tIns="0" rIns="0" bIns="0" rtlCol="0" anchor="t">
            <a:spAutoFit/>
          </a:bodyPr>
          <a:lstStyle/>
          <a:p>
            <a:pPr algn="l">
              <a:lnSpc>
                <a:spcPts val="3779"/>
              </a:lnSpc>
            </a:pPr>
            <a:r>
              <a:rPr lang="en-US" sz="2700" b="1" dirty="0">
                <a:solidFill>
                  <a:srgbClr val="FFF6F8"/>
                </a:solidFill>
                <a:latin typeface="DejaVu Serif Bold"/>
                <a:ea typeface="DejaVu Serif Bold"/>
                <a:cs typeface="DejaVu Serif Bold"/>
                <a:sym typeface="DejaVu Serif Bold"/>
              </a:rPr>
              <a:t>   British English and American English are two variations of the English language that share many similarities, but also some notable differences in pronunciation, vocabulary and grammar.</a:t>
            </a:r>
          </a:p>
          <a:p>
            <a:pPr algn="l">
              <a:lnSpc>
                <a:spcPts val="3779"/>
              </a:lnSpc>
            </a:pPr>
            <a:r>
              <a:rPr lang="en-US" sz="2700" b="1" dirty="0">
                <a:solidFill>
                  <a:srgbClr val="FFF6F8"/>
                </a:solidFill>
                <a:latin typeface="DejaVu Serif Bold"/>
                <a:ea typeface="DejaVu Serif Bold"/>
                <a:cs typeface="DejaVu Serif Bold"/>
                <a:sym typeface="DejaVu Serif Bold"/>
              </a:rPr>
              <a:t> The pronunciation of American English is one of the biggest differences. One of the most noticeable differences is the pronunciation of R. The British tend to pronounce R in the middle and end of words very softly, but Americans like to stress it. Spelling is another difference. Americans often spell many verbs ending with a -t sound by using -ed as in burnt (BE) and burned (AE). In both of these cases, the -t is pronounced. British prefer to spell -</a:t>
            </a:r>
            <a:r>
              <a:rPr lang="en-US" sz="2700" b="1" dirty="0" err="1">
                <a:solidFill>
                  <a:srgbClr val="FFF6F8"/>
                </a:solidFill>
                <a:latin typeface="DejaVu Serif Bold"/>
                <a:ea typeface="DejaVu Serif Bold"/>
                <a:cs typeface="DejaVu Serif Bold"/>
                <a:sym typeface="DejaVu Serif Bold"/>
              </a:rPr>
              <a:t>ise</a:t>
            </a:r>
            <a:r>
              <a:rPr lang="en-US" sz="2700" b="1" dirty="0">
                <a:solidFill>
                  <a:srgbClr val="FFF6F8"/>
                </a:solidFill>
                <a:latin typeface="DejaVu Serif Bold"/>
                <a:ea typeface="DejaVu Serif Bold"/>
                <a:cs typeface="DejaVu Serif Bold"/>
                <a:sym typeface="DejaVu Serif Bold"/>
              </a:rPr>
              <a:t> with a S but American prefer to spell it as it is pronounced with a Z. </a:t>
            </a:r>
          </a:p>
          <a:p>
            <a:pPr algn="l">
              <a:lnSpc>
                <a:spcPts val="3779"/>
              </a:lnSpc>
            </a:pPr>
            <a:r>
              <a:rPr lang="en-US" sz="2700" b="1" dirty="0">
                <a:solidFill>
                  <a:srgbClr val="FFF6F8"/>
                </a:solidFill>
                <a:latin typeface="DejaVu Serif Bold"/>
                <a:ea typeface="DejaVu Serif Bold"/>
                <a:cs typeface="DejaVu Serif Bold"/>
                <a:sym typeface="DejaVu Serif Bold"/>
              </a:rPr>
              <a:t> There are even differences in vocabulary. Americans use the word "pants" for "trousers" and "apartment" for "flat".</a:t>
            </a:r>
          </a:p>
          <a:p>
            <a:pPr algn="l">
              <a:lnSpc>
                <a:spcPts val="3779"/>
              </a:lnSpc>
            </a:pPr>
            <a:r>
              <a:rPr lang="en-US" sz="2700" b="1" dirty="0">
                <a:solidFill>
                  <a:srgbClr val="FFF6F8"/>
                </a:solidFill>
                <a:latin typeface="DejaVu Serif Bold"/>
                <a:ea typeface="DejaVu Serif Bold"/>
                <a:cs typeface="DejaVu Serif Bold"/>
                <a:sym typeface="DejaVu Serif Bold"/>
              </a:rPr>
              <a:t> Grammar is another area of difference. The British are more likely to use formal speech, such as "shall", while Americans prefer the more informal version, "will". You may hear the British say "needn't" but Americans would almost always use "don't need to". In spite of these differences, the </a:t>
            </a:r>
            <a:r>
              <a:rPr lang="en-US" sz="2700" b="1" u="sng" dirty="0">
                <a:solidFill>
                  <a:srgbClr val="FFFF00"/>
                </a:solidFill>
                <a:latin typeface="DejaVu Serif Bold"/>
                <a:ea typeface="DejaVu Serif Bold"/>
                <a:cs typeface="DejaVu Serif Bold"/>
                <a:sym typeface="DejaVu Serif Bold"/>
              </a:rPr>
              <a:t>vast</a:t>
            </a:r>
            <a:r>
              <a:rPr lang="en-US" sz="2700" b="1" dirty="0">
                <a:solidFill>
                  <a:srgbClr val="FFF6F8"/>
                </a:solidFill>
                <a:latin typeface="DejaVu Serif Bold"/>
                <a:ea typeface="DejaVu Serif Bold"/>
                <a:cs typeface="DejaVu Serif Bold"/>
                <a:sym typeface="DejaVu Serif Bold"/>
              </a:rPr>
              <a:t> majority of language points are the same in both variations.</a:t>
            </a:r>
          </a:p>
          <a:p>
            <a:pPr algn="l">
              <a:lnSpc>
                <a:spcPts val="3779"/>
              </a:lnSpc>
            </a:pPr>
            <a:endParaRPr lang="en-US" sz="2700" b="1" dirty="0">
              <a:solidFill>
                <a:srgbClr val="FFF6F8"/>
              </a:solidFill>
              <a:latin typeface="DejaVu Serif Bold"/>
              <a:ea typeface="DejaVu Serif Bold"/>
              <a:cs typeface="DejaVu Serif Bold"/>
              <a:sym typeface="DejaVu Serif Bold"/>
            </a:endParaRPr>
          </a:p>
          <a:p>
            <a:pPr algn="l">
              <a:lnSpc>
                <a:spcPts val="3779"/>
              </a:lnSpc>
            </a:pPr>
            <a:r>
              <a:rPr lang="en-US" sz="2700" b="1" dirty="0">
                <a:solidFill>
                  <a:srgbClr val="FFDE59"/>
                </a:solidFill>
                <a:latin typeface="DejaVu Serif Bold"/>
                <a:ea typeface="DejaVu Serif Bold"/>
                <a:cs typeface="DejaVu Serif Bold"/>
                <a:sym typeface="DejaVu Serif Bold"/>
              </a:rPr>
              <a:t>   Question 8. The word “vast” in paragraph 3 is OPPOSITE in meaning to_________.</a:t>
            </a:r>
          </a:p>
          <a:p>
            <a:pPr algn="l">
              <a:lnSpc>
                <a:spcPts val="3779"/>
              </a:lnSpc>
            </a:pPr>
            <a:r>
              <a:rPr lang="en-US" sz="2700" b="1" dirty="0">
                <a:solidFill>
                  <a:schemeClr val="bg1"/>
                </a:solidFill>
                <a:latin typeface="DejaVu Serif Bold"/>
                <a:ea typeface="DejaVu Serif Bold"/>
                <a:cs typeface="DejaVu Serif Bold"/>
                <a:sym typeface="DejaVu Serif Bold"/>
              </a:rPr>
              <a:t>         A. large                    B. unlimited             C. huge                      D. small</a:t>
            </a:r>
            <a:endParaRPr lang="en-US" sz="2700" b="1" dirty="0">
              <a:solidFill>
                <a:srgbClr val="FFDE59"/>
              </a:solidFill>
              <a:latin typeface="DejaVu Serif Bold"/>
              <a:ea typeface="DejaVu Serif Bold"/>
              <a:cs typeface="DejaVu Serif Bold"/>
              <a:sym typeface="DejaVu Serif Bold"/>
            </a:endParaRPr>
          </a:p>
          <a:p>
            <a:pPr algn="l">
              <a:lnSpc>
                <a:spcPts val="3779"/>
              </a:lnSpc>
            </a:pPr>
            <a:r>
              <a:rPr lang="en-US" sz="2700" b="1" dirty="0">
                <a:solidFill>
                  <a:srgbClr val="FFDE59"/>
                </a:solidFill>
                <a:latin typeface="DejaVu Serif Bold"/>
                <a:ea typeface="DejaVu Serif Bold"/>
                <a:cs typeface="DejaVu Serif Bold"/>
                <a:sym typeface="DejaVu Serif Bold"/>
              </a:rPr>
              <a:t> </a:t>
            </a:r>
          </a:p>
        </p:txBody>
      </p:sp>
      <p:sp>
        <p:nvSpPr>
          <p:cNvPr id="3" name="TextBox 3"/>
          <p:cNvSpPr txBox="1"/>
          <p:nvPr/>
        </p:nvSpPr>
        <p:spPr>
          <a:xfrm>
            <a:off x="8577012" y="9647595"/>
            <a:ext cx="9787188" cy="448905"/>
          </a:xfrm>
          <a:prstGeom prst="rect">
            <a:avLst/>
          </a:prstGeom>
        </p:spPr>
        <p:txBody>
          <a:bodyPr wrap="square" lIns="0" tIns="0" rIns="0" bIns="0" rtlCol="0" anchor="t">
            <a:spAutoFit/>
          </a:bodyPr>
          <a:lstStyle/>
          <a:p>
            <a:pPr algn="ctr">
              <a:lnSpc>
                <a:spcPts val="3780"/>
              </a:lnSpc>
              <a:spcBef>
                <a:spcPct val="0"/>
              </a:spcBef>
            </a:pP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Câu</a:t>
            </a:r>
            <a:r>
              <a:rPr lang="en-US" sz="2700" b="1" dirty="0">
                <a:solidFill>
                  <a:srgbClr val="FFF6F8"/>
                </a:solidFill>
                <a:latin typeface="DejaVu Serif Bold"/>
                <a:ea typeface="DejaVu Serif Bold"/>
                <a:cs typeface="DejaVu Serif Bold"/>
                <a:sym typeface="DejaVu Serif Bold"/>
              </a:rPr>
              <a:t> 36- </a:t>
            </a:r>
            <a:r>
              <a:rPr lang="en-US" sz="2700" b="1" dirty="0" err="1">
                <a:solidFill>
                  <a:srgbClr val="FFF6F8"/>
                </a:solidFill>
                <a:latin typeface="DejaVu Serif Bold"/>
                <a:ea typeface="DejaVu Serif Bold"/>
                <a:cs typeface="DejaVu Serif Bold"/>
                <a:sym typeface="DejaVu Serif Bold"/>
              </a:rPr>
              <a:t>Đề</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minh</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hoạ</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của</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Sở</a:t>
            </a:r>
            <a:r>
              <a:rPr lang="en-US" sz="2700" b="1" dirty="0">
                <a:solidFill>
                  <a:srgbClr val="FFF6F8"/>
                </a:solidFill>
                <a:latin typeface="DejaVu Serif Bold"/>
                <a:ea typeface="DejaVu Serif Bold"/>
                <a:cs typeface="DejaVu Serif Bold"/>
                <a:sym typeface="DejaVu Serif Bold"/>
              </a:rPr>
              <a:t> GD&amp;ĐT </a:t>
            </a:r>
            <a:r>
              <a:rPr lang="en-US" sz="2700" b="1" dirty="0" err="1">
                <a:solidFill>
                  <a:srgbClr val="FFF6F8"/>
                </a:solidFill>
                <a:latin typeface="DejaVu Serif Bold"/>
                <a:ea typeface="DejaVu Serif Bold"/>
                <a:cs typeface="DejaVu Serif Bold"/>
                <a:sym typeface="DejaVu Serif Bold"/>
              </a:rPr>
              <a:t>Hà</a:t>
            </a:r>
            <a:r>
              <a:rPr lang="en-US" sz="2700" b="1" dirty="0">
                <a:solidFill>
                  <a:srgbClr val="FFF6F8"/>
                </a:solidFill>
                <a:latin typeface="DejaVu Serif Bold"/>
                <a:ea typeface="DejaVu Serif Bold"/>
                <a:cs typeface="DejaVu Serif Bold"/>
                <a:sym typeface="DejaVu Serif Bold"/>
              </a:rPr>
              <a:t> </a:t>
            </a:r>
            <a:r>
              <a:rPr lang="en-US" sz="2700" b="1" dirty="0" err="1">
                <a:solidFill>
                  <a:srgbClr val="FFF6F8"/>
                </a:solidFill>
                <a:latin typeface="DejaVu Serif Bold"/>
                <a:ea typeface="DejaVu Serif Bold"/>
                <a:cs typeface="DejaVu Serif Bold"/>
                <a:sym typeface="DejaVu Serif Bold"/>
              </a:rPr>
              <a:t>Nội</a:t>
            </a:r>
            <a:r>
              <a:rPr lang="en-US" sz="2700" b="1" dirty="0">
                <a:solidFill>
                  <a:srgbClr val="FFF6F8"/>
                </a:solidFill>
                <a:latin typeface="DejaVu Serif Bold"/>
                <a:ea typeface="DejaVu Serif Bold"/>
                <a:cs typeface="DejaVu Serif Bold"/>
                <a:sym typeface="DejaVu Serif Bold"/>
              </a:rPr>
              <a:t>)</a:t>
            </a:r>
          </a:p>
        </p:txBody>
      </p:sp>
      <p:sp>
        <p:nvSpPr>
          <p:cNvPr id="4" name="Oval 3">
            <a:extLst>
              <a:ext uri="{FF2B5EF4-FFF2-40B4-BE49-F238E27FC236}">
                <a16:creationId xmlns:a16="http://schemas.microsoft.com/office/drawing/2014/main" id="{DF32EE80-0A7B-93A7-EBF2-4BF84CEE2C9F}"/>
              </a:ext>
            </a:extLst>
          </p:cNvPr>
          <p:cNvSpPr/>
          <p:nvPr/>
        </p:nvSpPr>
        <p:spPr>
          <a:xfrm>
            <a:off x="13127706" y="8496300"/>
            <a:ext cx="685800" cy="60960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cxnSp>
        <p:nvCxnSpPr>
          <p:cNvPr id="5" name="Straight Connector 4">
            <a:extLst>
              <a:ext uri="{FF2B5EF4-FFF2-40B4-BE49-F238E27FC236}">
                <a16:creationId xmlns:a16="http://schemas.microsoft.com/office/drawing/2014/main" id="{A9BEA2AB-7BDA-DCF6-C367-2386BAA86627}"/>
              </a:ext>
            </a:extLst>
          </p:cNvPr>
          <p:cNvCxnSpPr>
            <a:cxnSpLocks/>
          </p:cNvCxnSpPr>
          <p:nvPr/>
        </p:nvCxnSpPr>
        <p:spPr>
          <a:xfrm>
            <a:off x="15240000" y="7048500"/>
            <a:ext cx="20955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FE4FFA-1170-915D-D2B9-A9295C4D2903}"/>
              </a:ext>
            </a:extLst>
          </p:cNvPr>
          <p:cNvCxnSpPr/>
          <p:nvPr/>
        </p:nvCxnSpPr>
        <p:spPr>
          <a:xfrm>
            <a:off x="385512" y="7581900"/>
            <a:ext cx="16383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02C2E8B4-6A58-187E-1C06-98C60FE44BC7}"/>
              </a:ext>
            </a:extLst>
          </p:cNvPr>
          <p:cNvSpPr txBox="1"/>
          <p:nvPr/>
        </p:nvSpPr>
        <p:spPr>
          <a:xfrm>
            <a:off x="2971800" y="571500"/>
            <a:ext cx="11965876" cy="1227539"/>
          </a:xfrm>
          <a:prstGeom prst="rect">
            <a:avLst/>
          </a:prstGeom>
        </p:spPr>
        <p:txBody>
          <a:bodyPr lIns="0" tIns="0" rIns="0" bIns="0" rtlCol="0" anchor="t">
            <a:spAutoFit/>
          </a:bodyPr>
          <a:lstStyle/>
          <a:p>
            <a:pPr marL="0" lvl="0" indent="0" algn="ctr">
              <a:lnSpc>
                <a:spcPts val="9682"/>
              </a:lnSpc>
              <a:spcBef>
                <a:spcPct val="0"/>
              </a:spcBef>
            </a:pPr>
            <a:r>
              <a:rPr lang="en-US" sz="8068" b="1" dirty="0">
                <a:solidFill>
                  <a:srgbClr val="FFFFFF"/>
                </a:solidFill>
                <a:latin typeface="Open Sans Bold"/>
                <a:ea typeface="Open Sans Bold"/>
                <a:cs typeface="Open Sans Bold"/>
                <a:sym typeface="Open Sans Bold"/>
              </a:rPr>
              <a:t>FURTHER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38100"/>
            <a:ext cx="17678400" cy="7803162"/>
          </a:xfrm>
          <a:prstGeom prst="rect">
            <a:avLst/>
          </a:prstGeom>
          <a:noFill/>
        </p:spPr>
        <p:txBody>
          <a:bodyPr wrap="square" rtlCol="0">
            <a:spAutoFit/>
          </a:bodyPr>
          <a:lstStyle/>
          <a:p>
            <a:pPr>
              <a:lnSpc>
                <a:spcPct val="120000"/>
              </a:lnSpc>
            </a:pPr>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debris from the streets.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determined to help because she saw many volunteers working hard.</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381000" y="7841262"/>
            <a:ext cx="18440400" cy="2308324"/>
          </a:xfrm>
          <a:prstGeom prst="rect">
            <a:avLst/>
          </a:prstGeom>
        </p:spPr>
        <p:txBody>
          <a:bodyPr wrap="square" lIns="0" tIns="0" rIns="0" bIns="0" rtlCol="0" anchor="t">
            <a:spAutoFit/>
          </a:bodyPr>
          <a:lstStyle/>
          <a:p>
            <a:r>
              <a:rPr lang="en-GB" sz="3000" b="1" dirty="0">
                <a:solidFill>
                  <a:srgbClr val="FFFF00"/>
                </a:solidFill>
                <a:effectLst/>
                <a:latin typeface="Times New Roman" panose="02020603050405020304" pitchFamily="18" charset="0"/>
                <a:cs typeface="Times New Roman" panose="02020603050405020304" pitchFamily="18" charset="0"/>
              </a:rPr>
              <a:t>        Question 31. What is the main idea of the passage?</a:t>
            </a:r>
          </a:p>
          <a:p>
            <a:r>
              <a:rPr lang="en-GB" sz="3000" b="1" dirty="0">
                <a:solidFill>
                  <a:schemeClr val="bg1"/>
                </a:solidFill>
                <a:latin typeface="Times New Roman" panose="02020603050405020304" pitchFamily="18" charset="0"/>
                <a:cs typeface="Times New Roman" panose="02020603050405020304" pitchFamily="18" charset="0"/>
              </a:rPr>
              <a:t>        A. </a:t>
            </a:r>
            <a:r>
              <a:rPr lang="en-GB" sz="3000" b="1" dirty="0">
                <a:solidFill>
                  <a:schemeClr val="bg1"/>
                </a:solidFill>
                <a:effectLst/>
                <a:latin typeface="Times New Roman" panose="02020603050405020304" pitchFamily="18" charset="0"/>
                <a:cs typeface="Times New Roman" panose="02020603050405020304" pitchFamily="18" charset="0"/>
              </a:rPr>
              <a:t>Typhoon Yagi's damage to Hanoi and the volunteers' response.</a:t>
            </a:r>
          </a:p>
          <a:p>
            <a:r>
              <a:rPr lang="en-GB" sz="3000" b="1" dirty="0">
                <a:solidFill>
                  <a:schemeClr val="bg1"/>
                </a:solidFill>
                <a:latin typeface="Times New Roman" panose="02020603050405020304" pitchFamily="18" charset="0"/>
                <a:cs typeface="Times New Roman" panose="02020603050405020304" pitchFamily="18" charset="0"/>
              </a:rPr>
              <a:t>        B. </a:t>
            </a:r>
            <a:r>
              <a:rPr lang="en-GB" sz="3000" b="1" dirty="0">
                <a:solidFill>
                  <a:schemeClr val="bg1"/>
                </a:solidFill>
                <a:effectLst/>
                <a:latin typeface="Times New Roman" panose="02020603050405020304" pitchFamily="18" charset="0"/>
                <a:cs typeface="Times New Roman" panose="02020603050405020304" pitchFamily="18" charset="0"/>
              </a:rPr>
              <a:t>The challenges of recovering from natural disasters in Hanoi</a:t>
            </a:r>
          </a:p>
          <a:p>
            <a:r>
              <a:rPr lang="en-GB" sz="3000" b="1" dirty="0">
                <a:solidFill>
                  <a:schemeClr val="bg1"/>
                </a:solidFill>
                <a:latin typeface="Times New Roman" panose="02020603050405020304" pitchFamily="18" charset="0"/>
                <a:cs typeface="Times New Roman" panose="02020603050405020304" pitchFamily="18" charset="0"/>
              </a:rPr>
              <a:t>        C. </a:t>
            </a:r>
            <a:r>
              <a:rPr lang="en-GB" sz="3000" b="1" dirty="0">
                <a:solidFill>
                  <a:schemeClr val="bg1"/>
                </a:solidFill>
                <a:effectLst/>
                <a:latin typeface="Times New Roman" panose="02020603050405020304" pitchFamily="18" charset="0"/>
                <a:cs typeface="Times New Roman" panose="02020603050405020304" pitchFamily="18" charset="0"/>
              </a:rPr>
              <a:t>Typhoon Yagi's impact on Hanoi's tourism and attractions.</a:t>
            </a:r>
          </a:p>
          <a:p>
            <a:r>
              <a:rPr lang="en-GB" sz="3000" b="1" dirty="0">
                <a:solidFill>
                  <a:schemeClr val="bg1"/>
                </a:solidFill>
                <a:effectLst/>
                <a:latin typeface="Times New Roman" panose="02020603050405020304" pitchFamily="18" charset="0"/>
                <a:cs typeface="Times New Roman" panose="02020603050405020304" pitchFamily="18" charset="0"/>
              </a:rPr>
              <a:t>        D. The contribution of the </a:t>
            </a:r>
            <a:r>
              <a:rPr lang="en-GB" sz="3000" b="1" dirty="0" err="1">
                <a:solidFill>
                  <a:schemeClr val="bg1"/>
                </a:solidFill>
                <a:effectLst/>
                <a:latin typeface="Times New Roman" panose="02020603050405020304" pitchFamily="18" charset="0"/>
                <a:cs typeface="Times New Roman" panose="02020603050405020304" pitchFamily="18" charset="0"/>
              </a:rPr>
              <a:t>Hoan</a:t>
            </a:r>
            <a:r>
              <a:rPr lang="en-GB" sz="3000" b="1" dirty="0">
                <a:solidFill>
                  <a:schemeClr val="bg1"/>
                </a:solidFill>
                <a:effectLst/>
                <a:latin typeface="Times New Roman" panose="02020603050405020304" pitchFamily="18" charset="0"/>
                <a:cs typeface="Times New Roman" panose="02020603050405020304" pitchFamily="18" charset="0"/>
              </a:rPr>
              <a:t> Kiem Youth Union to volunteer work.</a:t>
            </a:r>
          </a:p>
        </p:txBody>
      </p:sp>
      <p:sp>
        <p:nvSpPr>
          <p:cNvPr id="5" name="Oval 4">
            <a:extLst>
              <a:ext uri="{FF2B5EF4-FFF2-40B4-BE49-F238E27FC236}">
                <a16:creationId xmlns:a16="http://schemas.microsoft.com/office/drawing/2014/main" id="{8594A3B9-7D88-E096-A3AD-39FD31659E9B}"/>
              </a:ext>
            </a:extLst>
          </p:cNvPr>
          <p:cNvSpPr/>
          <p:nvPr/>
        </p:nvSpPr>
        <p:spPr>
          <a:xfrm>
            <a:off x="838200" y="8267700"/>
            <a:ext cx="6858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32910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114300"/>
            <a:ext cx="17678400" cy="6555641"/>
          </a:xfrm>
          <a:prstGeom prst="rect">
            <a:avLst/>
          </a:prstGeom>
          <a:noFill/>
        </p:spPr>
        <p:txBody>
          <a:bodyPr wrap="square" rtlCol="0">
            <a:spAutoFit/>
          </a:bodyPr>
          <a:lstStyle/>
          <a:p>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debris from the streets.</a:t>
            </a:r>
          </a:p>
          <a:p>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determined to help because she saw many volunteers working hard.</a:t>
            </a:r>
          </a:p>
          <a:p>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533400" y="6819900"/>
            <a:ext cx="18440400" cy="2308324"/>
          </a:xfrm>
          <a:prstGeom prst="rect">
            <a:avLst/>
          </a:prstGeom>
        </p:spPr>
        <p:txBody>
          <a:bodyPr wrap="square" lIns="0" tIns="0" rIns="0" bIns="0" rtlCol="0" anchor="t">
            <a:spAutoFit/>
          </a:bodyPr>
          <a:lstStyle/>
          <a:p>
            <a:r>
              <a:rPr lang="en-GB" sz="3000" b="1" dirty="0">
                <a:solidFill>
                  <a:srgbClr val="FFFF00"/>
                </a:solidFill>
                <a:effectLst/>
                <a:latin typeface="Times New Roman" panose="02020603050405020304" pitchFamily="18" charset="0"/>
                <a:cs typeface="Times New Roman" panose="02020603050405020304" pitchFamily="18" charset="0"/>
              </a:rPr>
              <a:t>     Question 32. Why did Arnaud </a:t>
            </a:r>
            <a:r>
              <a:rPr lang="en-GB" sz="3000" b="1" dirty="0" err="1">
                <a:solidFill>
                  <a:srgbClr val="FFFF00"/>
                </a:solidFill>
                <a:effectLst/>
                <a:latin typeface="Times New Roman" panose="02020603050405020304" pitchFamily="18" charset="0"/>
                <a:cs typeface="Times New Roman" panose="02020603050405020304" pitchFamily="18" charset="0"/>
              </a:rPr>
              <a:t>Dubrac</a:t>
            </a:r>
            <a:r>
              <a:rPr lang="en-GB" sz="3000" b="1" dirty="0">
                <a:solidFill>
                  <a:srgbClr val="FFFF00"/>
                </a:solidFill>
                <a:effectLst/>
                <a:latin typeface="Times New Roman" panose="02020603050405020304" pitchFamily="18" charset="0"/>
                <a:cs typeface="Times New Roman" panose="02020603050405020304" pitchFamily="18" charset="0"/>
              </a:rPr>
              <a:t> feel the need to volunteer in the </a:t>
            </a:r>
            <a:r>
              <a:rPr lang="en-GB" sz="3000" b="1" dirty="0" err="1">
                <a:solidFill>
                  <a:srgbClr val="FFFF00"/>
                </a:solidFill>
                <a:effectLst/>
                <a:latin typeface="Times New Roman" panose="02020603050405020304" pitchFamily="18" charset="0"/>
                <a:cs typeface="Times New Roman" panose="02020603050405020304" pitchFamily="18" charset="0"/>
              </a:rPr>
              <a:t>cleanup</a:t>
            </a:r>
            <a:r>
              <a:rPr lang="en-GB" sz="3000" b="1" dirty="0">
                <a:solidFill>
                  <a:srgbClr val="FFFF00"/>
                </a:solidFill>
                <a:effectLst/>
                <a:latin typeface="Times New Roman" panose="02020603050405020304" pitchFamily="18" charset="0"/>
                <a:cs typeface="Times New Roman" panose="02020603050405020304" pitchFamily="18" charset="0"/>
              </a:rPr>
              <a:t> effort?</a:t>
            </a:r>
          </a:p>
          <a:p>
            <a:r>
              <a:rPr lang="en-GB" sz="3000" b="1" dirty="0">
                <a:solidFill>
                  <a:srgbClr val="FFFF00"/>
                </a:solidFill>
                <a:effectLst/>
                <a:latin typeface="Times New Roman" panose="02020603050405020304" pitchFamily="18" charset="0"/>
                <a:cs typeface="Times New Roman" panose="02020603050405020304" pitchFamily="18" charset="0"/>
              </a:rPr>
              <a:t>﻿     </a:t>
            </a:r>
            <a:r>
              <a:rPr lang="en-GB" sz="3000" b="1" dirty="0">
                <a:solidFill>
                  <a:schemeClr val="bg1"/>
                </a:solidFill>
                <a:effectLst/>
                <a:latin typeface="Times New Roman" panose="02020603050405020304" pitchFamily="18" charset="0"/>
                <a:cs typeface="Times New Roman" panose="02020603050405020304" pitchFamily="18" charset="0"/>
              </a:rPr>
              <a:t>A. He wanted to do volunteer work with other people near West Lake.</a:t>
            </a:r>
          </a:p>
          <a:p>
            <a:r>
              <a:rPr lang="en-GB" sz="3000" b="1" dirty="0">
                <a:solidFill>
                  <a:schemeClr val="bg1"/>
                </a:solidFill>
                <a:effectLst/>
                <a:latin typeface="Times New Roman" panose="02020603050405020304" pitchFamily="18" charset="0"/>
                <a:cs typeface="Times New Roman" panose="02020603050405020304" pitchFamily="18" charset="0"/>
              </a:rPr>
              <a:t>﻿.   B. He had just returned from France and wanted to see the city again.</a:t>
            </a:r>
          </a:p>
          <a:p>
            <a:r>
              <a:rPr lang="en-GB" sz="3000" b="1" dirty="0">
                <a:solidFill>
                  <a:schemeClr val="bg1"/>
                </a:solidFill>
                <a:effectLst/>
                <a:latin typeface="Times New Roman" panose="02020603050405020304" pitchFamily="18" charset="0"/>
                <a:cs typeface="Times New Roman" panose="02020603050405020304" pitchFamily="18" charset="0"/>
              </a:rPr>
              <a:t>﻿</a:t>
            </a:r>
            <a:r>
              <a:rPr lang="en-GB" sz="3000" b="1" dirty="0">
                <a:solidFill>
                  <a:schemeClr val="bg1"/>
                </a:solidFill>
                <a:latin typeface="Times New Roman" panose="02020603050405020304" pitchFamily="18" charset="0"/>
                <a:cs typeface="Times New Roman" panose="02020603050405020304" pitchFamily="18" charset="0"/>
              </a:rPr>
              <a:t> </a:t>
            </a:r>
            <a:r>
              <a:rPr lang="en-GB" sz="3000" b="1" dirty="0">
                <a:solidFill>
                  <a:schemeClr val="bg1"/>
                </a:solidFill>
                <a:effectLst/>
                <a:latin typeface="Times New Roman" panose="02020603050405020304" pitchFamily="18" charset="0"/>
                <a:cs typeface="Times New Roman" panose="02020603050405020304" pitchFamily="18" charset="0"/>
              </a:rPr>
              <a:t>   C. He was hired by local organizations to help clear the streets.</a:t>
            </a:r>
          </a:p>
          <a:p>
            <a:r>
              <a:rPr lang="en-GB" sz="3000" b="1" dirty="0">
                <a:solidFill>
                  <a:schemeClr val="bg1"/>
                </a:solidFill>
                <a:effectLst/>
                <a:latin typeface="Times New Roman" panose="02020603050405020304" pitchFamily="18" charset="0"/>
                <a:cs typeface="Times New Roman" panose="02020603050405020304" pitchFamily="18" charset="0"/>
              </a:rPr>
              <a:t>﻿     D. He was shocked by the damage to his </a:t>
            </a:r>
            <a:r>
              <a:rPr lang="en-GB" sz="3000" b="1" dirty="0" err="1">
                <a:solidFill>
                  <a:schemeClr val="bg1"/>
                </a:solidFill>
                <a:effectLst/>
                <a:latin typeface="Times New Roman" panose="02020603050405020304" pitchFamily="18" charset="0"/>
                <a:cs typeface="Times New Roman" panose="02020603050405020304" pitchFamily="18" charset="0"/>
              </a:rPr>
              <a:t>neighborhood</a:t>
            </a:r>
            <a:r>
              <a:rPr lang="en-GB" sz="3000" b="1" dirty="0">
                <a:solidFill>
                  <a:schemeClr val="bg1"/>
                </a:solidFill>
                <a:effectLst/>
                <a:latin typeface="Times New Roman" panose="02020603050405020304" pitchFamily="18" charset="0"/>
                <a:cs typeface="Times New Roman" panose="02020603050405020304" pitchFamily="18" charset="0"/>
              </a:rPr>
              <a:t> near West Lake.</a:t>
            </a:r>
          </a:p>
        </p:txBody>
      </p:sp>
      <p:sp>
        <p:nvSpPr>
          <p:cNvPr id="5" name="Oval 4">
            <a:extLst>
              <a:ext uri="{FF2B5EF4-FFF2-40B4-BE49-F238E27FC236}">
                <a16:creationId xmlns:a16="http://schemas.microsoft.com/office/drawing/2014/main" id="{8594A3B9-7D88-E096-A3AD-39FD31659E9B}"/>
              </a:ext>
            </a:extLst>
          </p:cNvPr>
          <p:cNvSpPr/>
          <p:nvPr/>
        </p:nvSpPr>
        <p:spPr>
          <a:xfrm>
            <a:off x="838200" y="8648700"/>
            <a:ext cx="6096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42388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38100"/>
            <a:ext cx="17678400" cy="7803162"/>
          </a:xfrm>
          <a:prstGeom prst="rect">
            <a:avLst/>
          </a:prstGeom>
          <a:noFill/>
        </p:spPr>
        <p:txBody>
          <a:bodyPr wrap="square" rtlCol="0">
            <a:spAutoFit/>
          </a:bodyPr>
          <a:lstStyle/>
          <a:p>
            <a:pPr>
              <a:lnSpc>
                <a:spcPct val="120000"/>
              </a:lnSpc>
            </a:pPr>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a:t>
            </a:r>
            <a:r>
              <a:rPr lang="en-GB" sz="2800" b="1" u="sng" dirty="0">
                <a:solidFill>
                  <a:srgbClr val="FFFF00"/>
                </a:solidFill>
                <a:effectLst/>
                <a:latin typeface="Times New Roman" panose="02020603050405020304" pitchFamily="18" charset="0"/>
                <a:cs typeface="Times New Roman" panose="02020603050405020304" pitchFamily="18" charset="0"/>
              </a:rPr>
              <a:t>debris</a:t>
            </a:r>
            <a:r>
              <a:rPr lang="en-GB" sz="2800" dirty="0">
                <a:solidFill>
                  <a:schemeClr val="bg1"/>
                </a:solidFill>
                <a:effectLst/>
                <a:latin typeface="Times New Roman" panose="02020603050405020304" pitchFamily="18" charset="0"/>
                <a:cs typeface="Times New Roman" panose="02020603050405020304" pitchFamily="18" charset="0"/>
              </a:rPr>
              <a:t> from the streets.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determined to help because she saw many volunteers working hard.</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381000" y="7841262"/>
            <a:ext cx="18440400" cy="2308324"/>
          </a:xfrm>
          <a:prstGeom prst="rect">
            <a:avLst/>
          </a:prstGeom>
        </p:spPr>
        <p:txBody>
          <a:bodyPr wrap="square" lIns="0" tIns="0" rIns="0" bIns="0" rtlCol="0" anchor="t">
            <a:spAutoFit/>
          </a:bodyPr>
          <a:lstStyle/>
          <a:p>
            <a:r>
              <a:rPr lang="en-GB" sz="3000" b="1" dirty="0">
                <a:solidFill>
                  <a:srgbClr val="FFFF00"/>
                </a:solidFill>
                <a:effectLst/>
                <a:latin typeface="Times New Roman" panose="02020603050405020304" pitchFamily="18" charset="0"/>
                <a:cs typeface="Times New Roman" panose="02020603050405020304" pitchFamily="18" charset="0"/>
              </a:rPr>
              <a:t>       Question 33. The word “debris” in paragraph 2 is CLOSEST in meaning to ........... .</a:t>
            </a:r>
          </a:p>
          <a:p>
            <a:r>
              <a:rPr lang="en-GB" sz="3000" b="1" dirty="0">
                <a:solidFill>
                  <a:schemeClr val="bg1"/>
                </a:solidFill>
                <a:effectLst/>
                <a:latin typeface="Times New Roman" panose="02020603050405020304" pitchFamily="18" charset="0"/>
                <a:cs typeface="Times New Roman" panose="02020603050405020304" pitchFamily="18" charset="0"/>
              </a:rPr>
              <a:t>       A. trash produced by the local people</a:t>
            </a:r>
          </a:p>
          <a:p>
            <a:r>
              <a:rPr lang="en-GB" sz="3000" b="1" dirty="0">
                <a:solidFill>
                  <a:schemeClr val="bg1"/>
                </a:solidFill>
                <a:effectLst/>
                <a:latin typeface="Times New Roman" panose="02020603050405020304" pitchFamily="18" charset="0"/>
                <a:cs typeface="Times New Roman" panose="02020603050405020304" pitchFamily="18" charset="0"/>
              </a:rPr>
              <a:t>      B. broken pieces of trees and branches</a:t>
            </a:r>
          </a:p>
          <a:p>
            <a:r>
              <a:rPr lang="en-GB" sz="3000" b="1" dirty="0">
                <a:solidFill>
                  <a:schemeClr val="bg1"/>
                </a:solidFill>
                <a:effectLst/>
                <a:latin typeface="Times New Roman" panose="02020603050405020304" pitchFamily="18" charset="0"/>
                <a:cs typeface="Times New Roman" panose="02020603050405020304" pitchFamily="18" charset="0"/>
              </a:rPr>
              <a:t>      C. tools used by volunteers to clean up </a:t>
            </a:r>
          </a:p>
          <a:p>
            <a:r>
              <a:rPr lang="en-GB" sz="3000" b="1" dirty="0">
                <a:solidFill>
                  <a:schemeClr val="bg1"/>
                </a:solidFill>
                <a:effectLst/>
                <a:latin typeface="Times New Roman" panose="02020603050405020304" pitchFamily="18" charset="0"/>
                <a:cs typeface="Times New Roman" panose="02020603050405020304" pitchFamily="18" charset="0"/>
              </a:rPr>
              <a:t>      D. equipment needed to clear the roads</a:t>
            </a:r>
          </a:p>
        </p:txBody>
      </p:sp>
      <p:sp>
        <p:nvSpPr>
          <p:cNvPr id="5" name="Oval 4">
            <a:extLst>
              <a:ext uri="{FF2B5EF4-FFF2-40B4-BE49-F238E27FC236}">
                <a16:creationId xmlns:a16="http://schemas.microsoft.com/office/drawing/2014/main" id="{8594A3B9-7D88-E096-A3AD-39FD31659E9B}"/>
              </a:ext>
            </a:extLst>
          </p:cNvPr>
          <p:cNvSpPr/>
          <p:nvPr/>
        </p:nvSpPr>
        <p:spPr>
          <a:xfrm>
            <a:off x="685800" y="8710419"/>
            <a:ext cx="6858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24326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38100"/>
            <a:ext cx="17678400" cy="7803162"/>
          </a:xfrm>
          <a:prstGeom prst="rect">
            <a:avLst/>
          </a:prstGeom>
          <a:noFill/>
        </p:spPr>
        <p:txBody>
          <a:bodyPr wrap="square" rtlCol="0">
            <a:spAutoFit/>
          </a:bodyPr>
          <a:lstStyle/>
          <a:p>
            <a:pPr>
              <a:lnSpc>
                <a:spcPct val="120000"/>
              </a:lnSpc>
            </a:pPr>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debris from the streets.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determined to help because she saw many volunteers working hard.</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381000" y="7841262"/>
            <a:ext cx="18440400" cy="2511329"/>
          </a:xfrm>
          <a:prstGeom prst="rect">
            <a:avLst/>
          </a:prstGeom>
        </p:spPr>
        <p:txBody>
          <a:bodyPr wrap="square" lIns="0" tIns="0" rIns="0" bIns="0" rtlCol="0" anchor="t">
            <a:spAutoFit/>
          </a:bodyPr>
          <a:lstStyle/>
          <a:p>
            <a:pPr>
              <a:lnSpc>
                <a:spcPct val="110000"/>
              </a:lnSpc>
            </a:pPr>
            <a:r>
              <a:rPr lang="en-GB" sz="3000" b="1" dirty="0">
                <a:solidFill>
                  <a:srgbClr val="FFFF00"/>
                </a:solidFill>
                <a:effectLst/>
                <a:latin typeface="Times New Roman" panose="02020603050405020304" pitchFamily="18" charset="0"/>
                <a:cs typeface="Times New Roman" panose="02020603050405020304" pitchFamily="18" charset="0"/>
              </a:rPr>
              <a:t>           Question 34. Which of the following statements is true according to the text?</a:t>
            </a:r>
          </a:p>
          <a:p>
            <a:pPr>
              <a:lnSpc>
                <a:spcPct val="110000"/>
              </a:lnSpc>
            </a:pPr>
            <a:r>
              <a:rPr lang="en-GB" sz="3000" b="1" dirty="0">
                <a:solidFill>
                  <a:srgbClr val="FFFF00"/>
                </a:solidFill>
                <a:effectLst/>
                <a:latin typeface="Times New Roman" panose="02020603050405020304" pitchFamily="18" charset="0"/>
                <a:cs typeface="Times New Roman" panose="02020603050405020304" pitchFamily="18" charset="0"/>
              </a:rPr>
              <a:t>﻿         </a:t>
            </a:r>
            <a:r>
              <a:rPr lang="en-GB" sz="3000" b="1" dirty="0">
                <a:solidFill>
                  <a:schemeClr val="bg1"/>
                </a:solidFill>
                <a:effectLst/>
                <a:latin typeface="Times New Roman" panose="02020603050405020304" pitchFamily="18" charset="0"/>
                <a:cs typeface="Times New Roman" panose="02020603050405020304" pitchFamily="18" charset="0"/>
              </a:rPr>
              <a:t>A. Typhoon Yagi was the first typhoon to hit Hanoi in 30 years.</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a:t>
            </a:r>
            <a:r>
              <a:rPr lang="en-GB" sz="3000" b="1" dirty="0">
                <a:solidFill>
                  <a:schemeClr val="bg1"/>
                </a:solidFill>
                <a:latin typeface="Times New Roman" panose="02020603050405020304" pitchFamily="18" charset="0"/>
                <a:cs typeface="Times New Roman" panose="02020603050405020304" pitchFamily="18" charset="0"/>
              </a:rPr>
              <a:t> </a:t>
            </a:r>
            <a:r>
              <a:rPr lang="en-GB" sz="3000" b="1" dirty="0">
                <a:solidFill>
                  <a:schemeClr val="bg1"/>
                </a:solidFill>
                <a:effectLst/>
                <a:latin typeface="Times New Roman" panose="02020603050405020304" pitchFamily="18" charset="0"/>
                <a:cs typeface="Times New Roman" panose="02020603050405020304" pitchFamily="18" charset="0"/>
              </a:rPr>
              <a:t>       B. Arnaud </a:t>
            </a:r>
            <a:r>
              <a:rPr lang="en-GB" sz="3000" b="1" dirty="0" err="1">
                <a:solidFill>
                  <a:schemeClr val="bg1"/>
                </a:solidFill>
                <a:effectLst/>
                <a:latin typeface="Times New Roman" panose="02020603050405020304" pitchFamily="18" charset="0"/>
                <a:cs typeface="Times New Roman" panose="02020603050405020304" pitchFamily="18" charset="0"/>
              </a:rPr>
              <a:t>Dubrac</a:t>
            </a:r>
            <a:r>
              <a:rPr lang="en-GB" sz="3000" b="1" dirty="0">
                <a:solidFill>
                  <a:schemeClr val="bg1"/>
                </a:solidFill>
                <a:effectLst/>
                <a:latin typeface="Times New Roman" panose="02020603050405020304" pitchFamily="18" charset="0"/>
                <a:cs typeface="Times New Roman" panose="02020603050405020304" pitchFamily="18" charset="0"/>
              </a:rPr>
              <a:t> organized the </a:t>
            </a:r>
            <a:r>
              <a:rPr lang="en-GB" sz="3000" b="1" dirty="0" err="1">
                <a:solidFill>
                  <a:schemeClr val="bg1"/>
                </a:solidFill>
                <a:effectLst/>
                <a:latin typeface="Times New Roman" panose="02020603050405020304" pitchFamily="18" charset="0"/>
                <a:cs typeface="Times New Roman" panose="02020603050405020304" pitchFamily="18" charset="0"/>
              </a:rPr>
              <a:t>cleanup</a:t>
            </a:r>
            <a:r>
              <a:rPr lang="en-GB" sz="3000" b="1" dirty="0">
                <a:solidFill>
                  <a:schemeClr val="bg1"/>
                </a:solidFill>
                <a:effectLst/>
                <a:latin typeface="Times New Roman" panose="02020603050405020304" pitchFamily="18" charset="0"/>
                <a:cs typeface="Times New Roman" panose="02020603050405020304" pitchFamily="18" charset="0"/>
              </a:rPr>
              <a:t> efforts near West Lake.</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        C. Thanh Mai felt grateful to the international volunteers.</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a:t>
            </a:r>
            <a:r>
              <a:rPr lang="en-GB" sz="3000" b="1" dirty="0">
                <a:solidFill>
                  <a:schemeClr val="bg1"/>
                </a:solidFill>
                <a:latin typeface="Times New Roman" panose="02020603050405020304" pitchFamily="18" charset="0"/>
                <a:cs typeface="Times New Roman" panose="02020603050405020304" pitchFamily="18" charset="0"/>
              </a:rPr>
              <a:t> </a:t>
            </a:r>
            <a:r>
              <a:rPr lang="en-GB" sz="3000" b="1" dirty="0">
                <a:solidFill>
                  <a:schemeClr val="bg1"/>
                </a:solidFill>
                <a:effectLst/>
                <a:latin typeface="Times New Roman" panose="02020603050405020304" pitchFamily="18" charset="0"/>
                <a:cs typeface="Times New Roman" panose="02020603050405020304" pitchFamily="18" charset="0"/>
              </a:rPr>
              <a:t>       D. The local government paid all volunteers for their work.</a:t>
            </a:r>
          </a:p>
        </p:txBody>
      </p:sp>
      <p:sp>
        <p:nvSpPr>
          <p:cNvPr id="5" name="Oval 4">
            <a:extLst>
              <a:ext uri="{FF2B5EF4-FFF2-40B4-BE49-F238E27FC236}">
                <a16:creationId xmlns:a16="http://schemas.microsoft.com/office/drawing/2014/main" id="{8594A3B9-7D88-E096-A3AD-39FD31659E9B}"/>
              </a:ext>
            </a:extLst>
          </p:cNvPr>
          <p:cNvSpPr/>
          <p:nvPr/>
        </p:nvSpPr>
        <p:spPr>
          <a:xfrm>
            <a:off x="990600" y="9334500"/>
            <a:ext cx="6858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7779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38100"/>
            <a:ext cx="17678400" cy="7803162"/>
          </a:xfrm>
          <a:prstGeom prst="rect">
            <a:avLst/>
          </a:prstGeom>
          <a:noFill/>
        </p:spPr>
        <p:txBody>
          <a:bodyPr wrap="square" rtlCol="0">
            <a:spAutoFit/>
          </a:bodyPr>
          <a:lstStyle/>
          <a:p>
            <a:pPr>
              <a:lnSpc>
                <a:spcPct val="120000"/>
              </a:lnSpc>
            </a:pPr>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debris from the streets.</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a:t>
            </a:r>
            <a:r>
              <a:rPr lang="en-GB" sz="2800" b="1" u="sng" dirty="0">
                <a:solidFill>
                  <a:srgbClr val="FFFF00"/>
                </a:solidFill>
                <a:effectLst/>
                <a:latin typeface="Times New Roman" panose="02020603050405020304" pitchFamily="18" charset="0"/>
                <a:cs typeface="Times New Roman" panose="02020603050405020304" pitchFamily="18" charset="0"/>
              </a:rPr>
              <a:t>determined</a:t>
            </a:r>
            <a:r>
              <a:rPr lang="en-GB" sz="2800" dirty="0">
                <a:solidFill>
                  <a:schemeClr val="bg1"/>
                </a:solidFill>
                <a:effectLst/>
                <a:latin typeface="Times New Roman" panose="02020603050405020304" pitchFamily="18" charset="0"/>
                <a:cs typeface="Times New Roman" panose="02020603050405020304" pitchFamily="18" charset="0"/>
              </a:rPr>
              <a:t> to help because she saw many volunteers working hard.</a:t>
            </a:r>
          </a:p>
          <a:p>
            <a:pPr>
              <a:lnSpc>
                <a:spcPct val="120000"/>
              </a:lnSpc>
            </a:pPr>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381000" y="7841262"/>
            <a:ext cx="17678400" cy="2127505"/>
          </a:xfrm>
          <a:prstGeom prst="rect">
            <a:avLst/>
          </a:prstGeom>
        </p:spPr>
        <p:txBody>
          <a:bodyPr wrap="square" lIns="0" tIns="0" rIns="0" bIns="0" rtlCol="0" anchor="t">
            <a:spAutoFit/>
          </a:bodyPr>
          <a:lstStyle/>
          <a:p>
            <a:pPr>
              <a:lnSpc>
                <a:spcPct val="150000"/>
              </a:lnSpc>
            </a:pPr>
            <a:r>
              <a:rPr lang="en-GB" sz="3200" b="1" dirty="0">
                <a:solidFill>
                  <a:srgbClr val="FFFF00"/>
                </a:solidFill>
                <a:effectLst/>
                <a:latin typeface="Times New Roman" panose="02020603050405020304" pitchFamily="18" charset="0"/>
                <a:cs typeface="Times New Roman" panose="02020603050405020304" pitchFamily="18" charset="0"/>
              </a:rPr>
              <a:t>Question 35. The word “determined” in paragraph 4 is OPPOSITE in meaning to ........... .</a:t>
            </a:r>
          </a:p>
          <a:p>
            <a:pPr>
              <a:lnSpc>
                <a:spcPct val="150000"/>
              </a:lnSpc>
            </a:pPr>
            <a:r>
              <a:rPr lang="en-GB" sz="3200" b="1" dirty="0">
                <a:solidFill>
                  <a:schemeClr val="bg1"/>
                </a:solidFill>
                <a:effectLst/>
                <a:latin typeface="Times New Roman" panose="02020603050405020304" pitchFamily="18" charset="0"/>
                <a:cs typeface="Times New Roman" panose="02020603050405020304" pitchFamily="18" charset="0"/>
              </a:rPr>
              <a:t>A. confident to help others					B. uncertain about helping</a:t>
            </a:r>
          </a:p>
          <a:p>
            <a:pPr>
              <a:lnSpc>
                <a:spcPct val="150000"/>
              </a:lnSpc>
            </a:pPr>
            <a:r>
              <a:rPr lang="en-GB" sz="3200" b="1" dirty="0">
                <a:solidFill>
                  <a:schemeClr val="bg1"/>
                </a:solidFill>
                <a:effectLst/>
                <a:latin typeface="Times New Roman" panose="02020603050405020304" pitchFamily="18" charset="0"/>
                <a:cs typeface="Times New Roman" panose="02020603050405020304" pitchFamily="18" charset="0"/>
              </a:rPr>
              <a:t>C. interested in working hard					D. ready</a:t>
            </a:r>
          </a:p>
        </p:txBody>
      </p:sp>
      <p:sp>
        <p:nvSpPr>
          <p:cNvPr id="5" name="Oval 4">
            <a:extLst>
              <a:ext uri="{FF2B5EF4-FFF2-40B4-BE49-F238E27FC236}">
                <a16:creationId xmlns:a16="http://schemas.microsoft.com/office/drawing/2014/main" id="{8594A3B9-7D88-E096-A3AD-39FD31659E9B}"/>
              </a:ext>
            </a:extLst>
          </p:cNvPr>
          <p:cNvSpPr/>
          <p:nvPr/>
        </p:nvSpPr>
        <p:spPr>
          <a:xfrm>
            <a:off x="9296400" y="8673661"/>
            <a:ext cx="6858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10405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03413-54BF-021A-DEB6-71B62D57E09C}"/>
              </a:ext>
            </a:extLst>
          </p:cNvPr>
          <p:cNvSpPr txBox="1"/>
          <p:nvPr/>
        </p:nvSpPr>
        <p:spPr>
          <a:xfrm>
            <a:off x="381000" y="-68862"/>
            <a:ext cx="17678400" cy="6555641"/>
          </a:xfrm>
          <a:prstGeom prst="rect">
            <a:avLst/>
          </a:prstGeom>
          <a:noFill/>
        </p:spPr>
        <p:txBody>
          <a:bodyPr wrap="square" rtlCol="0">
            <a:spAutoFit/>
          </a:bodyPr>
          <a:lstStyle/>
          <a:p>
            <a:r>
              <a:rPr lang="en-GB" sz="2800" b="1" dirty="0">
                <a:solidFill>
                  <a:srgbClr val="FFFF00"/>
                </a:solidFill>
                <a:effectLst/>
                <a:latin typeface="Times New Roman" panose="02020603050405020304" pitchFamily="18" charset="0"/>
                <a:cs typeface="Times New Roman" panose="02020603050405020304" pitchFamily="18" charset="0"/>
              </a:rPr>
              <a:t>Read the following passage and mark the letter A, B, C, or D on your answer sheet to indicate the correct answer to each of the following questions from 31 to 36.</a:t>
            </a:r>
          </a:p>
          <a:p>
            <a:r>
              <a:rPr lang="en-GB" sz="2800" dirty="0">
                <a:solidFill>
                  <a:schemeClr val="bg1"/>
                </a:solidFill>
                <a:effectLst/>
                <a:latin typeface="Times New Roman" panose="02020603050405020304" pitchFamily="18" charset="0"/>
                <a:cs typeface="Times New Roman" panose="02020603050405020304" pitchFamily="18" charset="0"/>
              </a:rPr>
              <a:t>     In September 2024, Typhoon Yagi hit Hanoi, bringing strong winds and causing serious damage across the city. With wind speeds of up to 102 </a:t>
            </a:r>
            <a:r>
              <a:rPr lang="en-GB" sz="2800" dirty="0" err="1">
                <a:solidFill>
                  <a:schemeClr val="bg1"/>
                </a:solidFill>
                <a:effectLst/>
                <a:latin typeface="Times New Roman" panose="02020603050405020304" pitchFamily="18" charset="0"/>
                <a:cs typeface="Times New Roman" panose="02020603050405020304" pitchFamily="18" charset="0"/>
              </a:rPr>
              <a:t>kilometers</a:t>
            </a:r>
            <a:r>
              <a:rPr lang="en-GB" sz="2800" dirty="0">
                <a:solidFill>
                  <a:schemeClr val="bg1"/>
                </a:solidFill>
                <a:effectLst/>
                <a:latin typeface="Times New Roman" panose="02020603050405020304" pitchFamily="18" charset="0"/>
                <a:cs typeface="Times New Roman" panose="02020603050405020304" pitchFamily="18" charset="0"/>
              </a:rPr>
              <a:t> per hour, it was the strongest typhoon to hit Vietnam in the last 30 years. Streets were filled with fallen trees, with over 40,000 reported, mainly in central areas. This made daily life difficult for many residents.</a:t>
            </a:r>
          </a:p>
          <a:p>
            <a:r>
              <a:rPr lang="en-GB" sz="2800" dirty="0">
                <a:solidFill>
                  <a:schemeClr val="bg1"/>
                </a:solidFill>
                <a:effectLst/>
                <a:latin typeface="Times New Roman" panose="02020603050405020304" pitchFamily="18" charset="0"/>
                <a:cs typeface="Times New Roman" panose="02020603050405020304" pitchFamily="18" charset="0"/>
              </a:rPr>
              <a:t>     To help clean up the city, local organizations called for volunteers. Arnaud </a:t>
            </a:r>
            <a:r>
              <a:rPr lang="en-GB" sz="2800" dirty="0" err="1">
                <a:solidFill>
                  <a:schemeClr val="bg1"/>
                </a:solidFill>
                <a:effectLst/>
                <a:latin typeface="Times New Roman" panose="02020603050405020304" pitchFamily="18" charset="0"/>
                <a:cs typeface="Times New Roman" panose="02020603050405020304" pitchFamily="18" charset="0"/>
              </a:rPr>
              <a:t>Dubrac</a:t>
            </a:r>
            <a:r>
              <a:rPr lang="en-GB" sz="2800" dirty="0">
                <a:solidFill>
                  <a:schemeClr val="bg1"/>
                </a:solidFill>
                <a:effectLst/>
                <a:latin typeface="Times New Roman" panose="02020603050405020304" pitchFamily="18" charset="0"/>
                <a:cs typeface="Times New Roman" panose="02020603050405020304" pitchFamily="18" charset="0"/>
              </a:rPr>
              <a:t>, a Frenchman living near West Lake, was one of many who joined the effort. He had recently returned from France and was shocked to see the damage. He worked alongside others to clear branches and debris from the streets.</a:t>
            </a:r>
          </a:p>
          <a:p>
            <a:r>
              <a:rPr lang="en-GB" sz="2800" dirty="0">
                <a:solidFill>
                  <a:schemeClr val="bg1"/>
                </a:solidFill>
                <a:effectLst/>
                <a:latin typeface="Times New Roman" panose="02020603050405020304" pitchFamily="18" charset="0"/>
                <a:cs typeface="Times New Roman" panose="02020603050405020304" pitchFamily="18" charset="0"/>
              </a:rPr>
              <a:t>     Duncan Withers, from New Zealand, has lived in Hanoi for two years and was sad to see the trees he loved broken. He and his girlfriend spent a full day near the Opera House, helping to clear the streets and make the city look better.</a:t>
            </a:r>
          </a:p>
          <a:p>
            <a:r>
              <a:rPr lang="en-GB" sz="2800" dirty="0">
                <a:solidFill>
                  <a:schemeClr val="bg1"/>
                </a:solidFill>
                <a:effectLst/>
                <a:latin typeface="Times New Roman" panose="02020603050405020304" pitchFamily="18" charset="0"/>
                <a:cs typeface="Times New Roman" panose="02020603050405020304" pitchFamily="18" charset="0"/>
              </a:rPr>
              <a:t>      Joanna </a:t>
            </a:r>
            <a:r>
              <a:rPr lang="en-GB" sz="2800" dirty="0" err="1">
                <a:solidFill>
                  <a:schemeClr val="bg1"/>
                </a:solidFill>
                <a:effectLst/>
                <a:latin typeface="Times New Roman" panose="02020603050405020304" pitchFamily="18" charset="0"/>
                <a:cs typeface="Times New Roman" panose="02020603050405020304" pitchFamily="18" charset="0"/>
              </a:rPr>
              <a:t>Chilicka</a:t>
            </a:r>
            <a:r>
              <a:rPr lang="en-GB" sz="2800" dirty="0">
                <a:solidFill>
                  <a:schemeClr val="bg1"/>
                </a:solidFill>
                <a:effectLst/>
                <a:latin typeface="Times New Roman" panose="02020603050405020304" pitchFamily="18" charset="0"/>
                <a:cs typeface="Times New Roman" panose="02020603050405020304" pitchFamily="18" charset="0"/>
              </a:rPr>
              <a:t>, from Poland, has lived in Hanoi for eight years. She said she had never seen such serious damage in the city. She was </a:t>
            </a:r>
            <a:r>
              <a:rPr lang="en-GB" sz="2800" b="1" u="sng" dirty="0">
                <a:solidFill>
                  <a:srgbClr val="FFFF00"/>
                </a:solidFill>
                <a:effectLst/>
                <a:latin typeface="Times New Roman" panose="02020603050405020304" pitchFamily="18" charset="0"/>
                <a:cs typeface="Times New Roman" panose="02020603050405020304" pitchFamily="18" charset="0"/>
              </a:rPr>
              <a:t>determined</a:t>
            </a:r>
            <a:r>
              <a:rPr lang="en-GB" sz="2800" dirty="0">
                <a:solidFill>
                  <a:schemeClr val="bg1"/>
                </a:solidFill>
                <a:effectLst/>
                <a:latin typeface="Times New Roman" panose="02020603050405020304" pitchFamily="18" charset="0"/>
                <a:cs typeface="Times New Roman" panose="02020603050405020304" pitchFamily="18" charset="0"/>
              </a:rPr>
              <a:t> to help because she saw many volunteers working hard.</a:t>
            </a:r>
          </a:p>
          <a:p>
            <a:r>
              <a:rPr lang="en-GB" sz="2800" dirty="0">
                <a:solidFill>
                  <a:schemeClr val="bg1"/>
                </a:solidFill>
                <a:effectLst/>
                <a:latin typeface="Times New Roman" panose="02020603050405020304" pitchFamily="18" charset="0"/>
                <a:cs typeface="Times New Roman" panose="02020603050405020304" pitchFamily="18" charset="0"/>
              </a:rPr>
              <a:t>      This </a:t>
            </a:r>
            <a:r>
              <a:rPr lang="en-GB" sz="2800" dirty="0" err="1">
                <a:solidFill>
                  <a:schemeClr val="bg1"/>
                </a:solidFill>
                <a:effectLst/>
                <a:latin typeface="Times New Roman" panose="02020603050405020304" pitchFamily="18" charset="0"/>
                <a:cs typeface="Times New Roman" panose="02020603050405020304" pitchFamily="18" charset="0"/>
              </a:rPr>
              <a:t>cleanup</a:t>
            </a:r>
            <a:r>
              <a:rPr lang="en-GB" sz="2800" dirty="0">
                <a:solidFill>
                  <a:schemeClr val="bg1"/>
                </a:solidFill>
                <a:effectLst/>
                <a:latin typeface="Times New Roman" panose="02020603050405020304" pitchFamily="18" charset="0"/>
                <a:cs typeface="Times New Roman" panose="02020603050405020304" pitchFamily="18" charset="0"/>
              </a:rPr>
              <a:t> program, organized by the </a:t>
            </a:r>
            <a:r>
              <a:rPr lang="en-GB" sz="2800" dirty="0" err="1">
                <a:solidFill>
                  <a:schemeClr val="bg1"/>
                </a:solidFill>
                <a:effectLst/>
                <a:latin typeface="Times New Roman" panose="02020603050405020304" pitchFamily="18" charset="0"/>
                <a:cs typeface="Times New Roman" panose="02020603050405020304" pitchFamily="18" charset="0"/>
              </a:rPr>
              <a:t>Hoan</a:t>
            </a:r>
            <a:r>
              <a:rPr lang="en-GB" sz="2800" dirty="0">
                <a:solidFill>
                  <a:schemeClr val="bg1"/>
                </a:solidFill>
                <a:effectLst/>
                <a:latin typeface="Times New Roman" panose="02020603050405020304" pitchFamily="18" charset="0"/>
                <a:cs typeface="Times New Roman" panose="02020603050405020304" pitchFamily="18" charset="0"/>
              </a:rPr>
              <a:t> Kiem Youth Union and a tourism company, attracted over 200 volunteers, including more than 100 foreigners. Thanh Mai, a Vietnamese resident, was touched by the international support. "As a Vietnamese, I thank our international friends who helped. Their support means a lot to us," she said.</a:t>
            </a:r>
          </a:p>
        </p:txBody>
      </p:sp>
      <p:sp>
        <p:nvSpPr>
          <p:cNvPr id="4" name="TextBox 3">
            <a:extLst>
              <a:ext uri="{FF2B5EF4-FFF2-40B4-BE49-F238E27FC236}">
                <a16:creationId xmlns:a16="http://schemas.microsoft.com/office/drawing/2014/main" id="{E48EF240-2AA5-3345-B21E-DE4DE4283E0B}"/>
              </a:ext>
            </a:extLst>
          </p:cNvPr>
          <p:cNvSpPr txBox="1"/>
          <p:nvPr/>
        </p:nvSpPr>
        <p:spPr>
          <a:xfrm>
            <a:off x="602087" y="6816853"/>
            <a:ext cx="17678400" cy="2570063"/>
          </a:xfrm>
          <a:prstGeom prst="rect">
            <a:avLst/>
          </a:prstGeom>
        </p:spPr>
        <p:txBody>
          <a:bodyPr wrap="square" lIns="0" tIns="0" rIns="0" bIns="0" rtlCol="0" anchor="t">
            <a:spAutoFit/>
          </a:bodyPr>
          <a:lstStyle/>
          <a:p>
            <a:pPr>
              <a:lnSpc>
                <a:spcPct val="110000"/>
              </a:lnSpc>
            </a:pPr>
            <a:r>
              <a:rPr lang="en-GB" sz="3000" b="1" dirty="0">
                <a:solidFill>
                  <a:srgbClr val="FFFF00"/>
                </a:solidFill>
                <a:effectLst/>
                <a:latin typeface="Times New Roman" panose="02020603050405020304" pitchFamily="18" charset="0"/>
                <a:cs typeface="Times New Roman" panose="02020603050405020304" pitchFamily="18" charset="0"/>
              </a:rPr>
              <a:t>Question 36. Which of the following statements is false according to the text?</a:t>
            </a:r>
          </a:p>
          <a:p>
            <a:pPr>
              <a:lnSpc>
                <a:spcPct val="110000"/>
              </a:lnSpc>
            </a:pPr>
            <a:r>
              <a:rPr lang="en-GB" sz="3200" b="1" dirty="0">
                <a:solidFill>
                  <a:srgbClr val="FFFF00"/>
                </a:solidFill>
                <a:effectLst/>
                <a:latin typeface="Times New Roman" panose="02020603050405020304" pitchFamily="18" charset="0"/>
                <a:cs typeface="Times New Roman" panose="02020603050405020304" pitchFamily="18" charset="0"/>
              </a:rPr>
              <a:t>﻿</a:t>
            </a:r>
            <a:r>
              <a:rPr lang="en-GB" sz="3000" b="1" dirty="0">
                <a:solidFill>
                  <a:schemeClr val="bg1"/>
                </a:solidFill>
                <a:effectLst/>
                <a:latin typeface="Times New Roman" panose="02020603050405020304" pitchFamily="18" charset="0"/>
                <a:cs typeface="Times New Roman" panose="02020603050405020304" pitchFamily="18" charset="0"/>
              </a:rPr>
              <a:t>A. Duncan Withers and his girlfriend volunteered at the Opera House.</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﻿B. Joanna </a:t>
            </a:r>
            <a:r>
              <a:rPr lang="en-GB" sz="3000" b="1" dirty="0" err="1">
                <a:solidFill>
                  <a:schemeClr val="bg1"/>
                </a:solidFill>
                <a:effectLst/>
                <a:latin typeface="Times New Roman" panose="02020603050405020304" pitchFamily="18" charset="0"/>
                <a:cs typeface="Times New Roman" panose="02020603050405020304" pitchFamily="18" charset="0"/>
              </a:rPr>
              <a:t>Chilicka</a:t>
            </a:r>
            <a:r>
              <a:rPr lang="en-GB" sz="3000" b="1" dirty="0">
                <a:solidFill>
                  <a:schemeClr val="bg1"/>
                </a:solidFill>
                <a:effectLst/>
                <a:latin typeface="Times New Roman" panose="02020603050405020304" pitchFamily="18" charset="0"/>
                <a:cs typeface="Times New Roman" panose="02020603050405020304" pitchFamily="18" charset="0"/>
              </a:rPr>
              <a:t> had never seen such severe damage in Hanoi.</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﻿C. Typhoon Yagi caused serious damage across Hanoi's streets.</a:t>
            </a:r>
          </a:p>
          <a:p>
            <a:pPr>
              <a:lnSpc>
                <a:spcPct val="110000"/>
              </a:lnSpc>
            </a:pPr>
            <a:r>
              <a:rPr lang="en-GB" sz="3000" b="1" dirty="0">
                <a:solidFill>
                  <a:schemeClr val="bg1"/>
                </a:solidFill>
                <a:effectLst/>
                <a:latin typeface="Times New Roman" panose="02020603050405020304" pitchFamily="18" charset="0"/>
                <a:cs typeface="Times New Roman" panose="02020603050405020304" pitchFamily="18" charset="0"/>
              </a:rPr>
              <a:t>D. The </a:t>
            </a:r>
            <a:r>
              <a:rPr lang="en-GB" sz="3000" b="1" dirty="0" err="1">
                <a:solidFill>
                  <a:schemeClr val="bg1"/>
                </a:solidFill>
                <a:effectLst/>
                <a:latin typeface="Times New Roman" panose="02020603050405020304" pitchFamily="18" charset="0"/>
                <a:cs typeface="Times New Roman" panose="02020603050405020304" pitchFamily="18" charset="0"/>
              </a:rPr>
              <a:t>cleanup</a:t>
            </a:r>
            <a:r>
              <a:rPr lang="en-GB" sz="3000" b="1" dirty="0">
                <a:solidFill>
                  <a:schemeClr val="bg1"/>
                </a:solidFill>
                <a:effectLst/>
                <a:latin typeface="Times New Roman" panose="02020603050405020304" pitchFamily="18" charset="0"/>
                <a:cs typeface="Times New Roman" panose="02020603050405020304" pitchFamily="18" charset="0"/>
              </a:rPr>
              <a:t> program only involved volunteers from Hanoi.</a:t>
            </a:r>
          </a:p>
        </p:txBody>
      </p:sp>
      <p:sp>
        <p:nvSpPr>
          <p:cNvPr id="5" name="Oval 4">
            <a:extLst>
              <a:ext uri="{FF2B5EF4-FFF2-40B4-BE49-F238E27FC236}">
                <a16:creationId xmlns:a16="http://schemas.microsoft.com/office/drawing/2014/main" id="{8594A3B9-7D88-E096-A3AD-39FD31659E9B}"/>
              </a:ext>
            </a:extLst>
          </p:cNvPr>
          <p:cNvSpPr/>
          <p:nvPr/>
        </p:nvSpPr>
        <p:spPr>
          <a:xfrm>
            <a:off x="259187" y="8801100"/>
            <a:ext cx="685800" cy="570009"/>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ln>
                <a:solidFill>
                  <a:srgbClr val="FF0000"/>
                </a:solidFill>
              </a:ln>
            </a:endParaRPr>
          </a:p>
        </p:txBody>
      </p:sp>
    </p:spTree>
    <p:extLst>
      <p:ext uri="{BB962C8B-B14F-4D97-AF65-F5344CB8AC3E}">
        <p14:creationId xmlns:p14="http://schemas.microsoft.com/office/powerpoint/2010/main" val="34852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1268FA00-7722-C6C6-4C16-1DA30241C4A7}"/>
              </a:ext>
            </a:extLst>
          </p:cNvPr>
          <p:cNvSpPr txBox="1"/>
          <p:nvPr/>
        </p:nvSpPr>
        <p:spPr>
          <a:xfrm>
            <a:off x="2971800" y="571500"/>
            <a:ext cx="11965876" cy="1227539"/>
          </a:xfrm>
          <a:prstGeom prst="rect">
            <a:avLst/>
          </a:prstGeom>
        </p:spPr>
        <p:txBody>
          <a:bodyPr lIns="0" tIns="0" rIns="0" bIns="0" rtlCol="0" anchor="t">
            <a:spAutoFit/>
          </a:bodyPr>
          <a:lstStyle/>
          <a:p>
            <a:pPr marL="0" lvl="0" indent="0" algn="ctr">
              <a:lnSpc>
                <a:spcPts val="9682"/>
              </a:lnSpc>
              <a:spcBef>
                <a:spcPct val="0"/>
              </a:spcBef>
            </a:pPr>
            <a:r>
              <a:rPr lang="en-US" sz="8068" b="1" dirty="0">
                <a:solidFill>
                  <a:srgbClr val="FFFFFF"/>
                </a:solidFill>
                <a:latin typeface="Open Sans Bold"/>
                <a:ea typeface="Open Sans Bold"/>
                <a:cs typeface="Open Sans Bold"/>
                <a:sym typeface="Open Sans Bold"/>
              </a:rPr>
              <a:t>WRAP-UP</a:t>
            </a:r>
          </a:p>
        </p:txBody>
      </p:sp>
    </p:spTree>
    <p:extLst>
      <p:ext uri="{BB962C8B-B14F-4D97-AF65-F5344CB8AC3E}">
        <p14:creationId xmlns:p14="http://schemas.microsoft.com/office/powerpoint/2010/main" val="103661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1268FA00-7722-C6C6-4C16-1DA30241C4A7}"/>
              </a:ext>
            </a:extLst>
          </p:cNvPr>
          <p:cNvSpPr txBox="1"/>
          <p:nvPr/>
        </p:nvSpPr>
        <p:spPr>
          <a:xfrm>
            <a:off x="2971800" y="571500"/>
            <a:ext cx="11965876" cy="1227539"/>
          </a:xfrm>
          <a:prstGeom prst="rect">
            <a:avLst/>
          </a:prstGeom>
        </p:spPr>
        <p:txBody>
          <a:bodyPr lIns="0" tIns="0" rIns="0" bIns="0" rtlCol="0" anchor="t">
            <a:spAutoFit/>
          </a:bodyPr>
          <a:lstStyle/>
          <a:p>
            <a:pPr marL="0" lvl="0" indent="0" algn="ctr">
              <a:lnSpc>
                <a:spcPts val="9682"/>
              </a:lnSpc>
              <a:spcBef>
                <a:spcPct val="0"/>
              </a:spcBef>
            </a:pPr>
            <a:r>
              <a:rPr lang="en-US" sz="8068" b="1" dirty="0">
                <a:solidFill>
                  <a:srgbClr val="FFFFFF"/>
                </a:solidFill>
                <a:latin typeface="Open Sans Bold"/>
                <a:ea typeface="Open Sans Bold"/>
                <a:cs typeface="Open Sans Bold"/>
                <a:sym typeface="Open Sans Bold"/>
              </a:rPr>
              <a:t>HOMEWORK</a:t>
            </a:r>
          </a:p>
        </p:txBody>
      </p:sp>
      <p:sp>
        <p:nvSpPr>
          <p:cNvPr id="3" name="TextBox 2">
            <a:extLst>
              <a:ext uri="{FF2B5EF4-FFF2-40B4-BE49-F238E27FC236}">
                <a16:creationId xmlns:a16="http://schemas.microsoft.com/office/drawing/2014/main" id="{725C7FCD-43A1-C87E-ECEE-69AB29C4BEE8}"/>
              </a:ext>
            </a:extLst>
          </p:cNvPr>
          <p:cNvSpPr txBox="1"/>
          <p:nvPr/>
        </p:nvSpPr>
        <p:spPr>
          <a:xfrm>
            <a:off x="593260" y="2445700"/>
            <a:ext cx="12523652" cy="2456506"/>
          </a:xfrm>
          <a:prstGeom prst="rect">
            <a:avLst/>
          </a:prstGeom>
          <a:noFill/>
        </p:spPr>
        <p:txBody>
          <a:bodyPr wrap="square" rtlCol="0">
            <a:spAutoFit/>
          </a:bodyPr>
          <a:lstStyle/>
          <a:p>
            <a:pPr marL="685784" indent="-685784" defTabSz="1371566">
              <a:lnSpc>
                <a:spcPct val="150000"/>
              </a:lnSpc>
              <a:buFontTx/>
              <a:buChar char="-"/>
            </a:pPr>
            <a:r>
              <a:rPr lang="en-US" sz="5400" dirty="0">
                <a:solidFill>
                  <a:schemeClr val="bg1"/>
                </a:solidFill>
                <a:latin typeface="Calibri" panose="020F0502020204030204"/>
              </a:rPr>
              <a:t>Do practice test 15, 16 </a:t>
            </a:r>
          </a:p>
          <a:p>
            <a:pPr defTabSz="1371566">
              <a:lnSpc>
                <a:spcPct val="150000"/>
              </a:lnSpc>
            </a:pPr>
            <a:r>
              <a:rPr lang="en-US" sz="5400" dirty="0">
                <a:solidFill>
                  <a:schemeClr val="bg1"/>
                </a:solidFill>
                <a:latin typeface="Calibri" panose="020F0502020204030204"/>
              </a:rPr>
              <a:t>  ( question from 31 to 36)</a:t>
            </a:r>
          </a:p>
        </p:txBody>
      </p:sp>
      <p:pic>
        <p:nvPicPr>
          <p:cNvPr id="4" name="Picture 3">
            <a:extLst>
              <a:ext uri="{FF2B5EF4-FFF2-40B4-BE49-F238E27FC236}">
                <a16:creationId xmlns:a16="http://schemas.microsoft.com/office/drawing/2014/main" id="{17ABC687-F68B-789B-BEBC-AEBEAD4AB1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12129128" y="591202"/>
            <a:ext cx="6374144" cy="4447892"/>
          </a:xfrm>
          <a:prstGeom prst="rect">
            <a:avLst/>
          </a:prstGeom>
        </p:spPr>
      </p:pic>
    </p:spTree>
    <p:extLst>
      <p:ext uri="{BB962C8B-B14F-4D97-AF65-F5344CB8AC3E}">
        <p14:creationId xmlns:p14="http://schemas.microsoft.com/office/powerpoint/2010/main" val="12324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7605"/>
        </a:solidFill>
        <a:effectLst/>
      </p:bgPr>
    </p:bg>
    <p:spTree>
      <p:nvGrpSpPr>
        <p:cNvPr id="1" name=""/>
        <p:cNvGrpSpPr/>
        <p:nvPr/>
      </p:nvGrpSpPr>
      <p:grpSpPr>
        <a:xfrm>
          <a:off x="0" y="0"/>
          <a:ext cx="0" cy="0"/>
          <a:chOff x="0" y="0"/>
          <a:chExt cx="0" cy="0"/>
        </a:xfrm>
      </p:grpSpPr>
      <p:sp>
        <p:nvSpPr>
          <p:cNvPr id="2" name="TextBox 2"/>
          <p:cNvSpPr txBox="1"/>
          <p:nvPr/>
        </p:nvSpPr>
        <p:spPr>
          <a:xfrm>
            <a:off x="4453715" y="456197"/>
            <a:ext cx="10056335" cy="2267983"/>
          </a:xfrm>
          <a:prstGeom prst="rect">
            <a:avLst/>
          </a:prstGeom>
        </p:spPr>
        <p:txBody>
          <a:bodyPr lIns="0" tIns="0" rIns="0" bIns="0" rtlCol="0" anchor="t">
            <a:spAutoFit/>
          </a:bodyPr>
          <a:lstStyle/>
          <a:p>
            <a:pPr algn="ctr">
              <a:lnSpc>
                <a:spcPts val="18652"/>
              </a:lnSpc>
            </a:pPr>
            <a:r>
              <a:rPr lang="en-US" sz="13323" b="1">
                <a:solidFill>
                  <a:srgbClr val="FFDE59"/>
                </a:solidFill>
                <a:latin typeface="Noto Sans Bold"/>
                <a:ea typeface="Noto Sans Bold"/>
                <a:cs typeface="Noto Sans Bold"/>
                <a:sym typeface="Noto Sans Bold"/>
              </a:rPr>
              <a:t>Assignment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1322062" y="2463759"/>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a:off x="9437362" y="2463759"/>
            <a:ext cx="7528577" cy="6794541"/>
          </a:xfrm>
          <a:custGeom>
            <a:avLst/>
            <a:gdLst/>
            <a:ahLst/>
            <a:cxnLst/>
            <a:rect l="l" t="t" r="r" b="b"/>
            <a:pathLst>
              <a:path w="7528577" h="6794541">
                <a:moveTo>
                  <a:pt x="0" y="0"/>
                </a:moveTo>
                <a:lnTo>
                  <a:pt x="7528576" y="0"/>
                </a:lnTo>
                <a:lnTo>
                  <a:pt x="7528576" y="6794541"/>
                </a:lnTo>
                <a:lnTo>
                  <a:pt x="0" y="67945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6" name="Freeform 26"/>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591996" y="7727809"/>
            <a:ext cx="1998376" cy="1791045"/>
          </a:xfrm>
          <a:custGeom>
            <a:avLst/>
            <a:gdLst/>
            <a:ahLst/>
            <a:cxnLst/>
            <a:rect l="l" t="t" r="r" b="b"/>
            <a:pathLst>
              <a:path w="1998376" h="1791045">
                <a:moveTo>
                  <a:pt x="0" y="0"/>
                </a:moveTo>
                <a:lnTo>
                  <a:pt x="1998376" y="0"/>
                </a:lnTo>
                <a:lnTo>
                  <a:pt x="1998376" y="1791045"/>
                </a:lnTo>
                <a:lnTo>
                  <a:pt x="0" y="1791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rot="-1329982">
            <a:off x="15835217" y="1169234"/>
            <a:ext cx="1496953" cy="2191999"/>
          </a:xfrm>
          <a:custGeom>
            <a:avLst/>
            <a:gdLst/>
            <a:ahLst/>
            <a:cxnLst/>
            <a:rect l="l" t="t" r="r" b="b"/>
            <a:pathLst>
              <a:path w="1496953" h="2191999">
                <a:moveTo>
                  <a:pt x="0" y="0"/>
                </a:moveTo>
                <a:lnTo>
                  <a:pt x="1496953" y="0"/>
                </a:lnTo>
                <a:lnTo>
                  <a:pt x="1496953" y="2191999"/>
                </a:lnTo>
                <a:lnTo>
                  <a:pt x="0" y="219199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30" name="TextBox 30"/>
          <p:cNvSpPr txBox="1"/>
          <p:nvPr/>
        </p:nvSpPr>
        <p:spPr>
          <a:xfrm>
            <a:off x="4278638" y="52908"/>
            <a:ext cx="9144000" cy="1352550"/>
          </a:xfrm>
          <a:prstGeom prst="rect">
            <a:avLst/>
          </a:prstGeom>
        </p:spPr>
        <p:txBody>
          <a:bodyPr lIns="0" tIns="0" rIns="0" bIns="0" rtlCol="0" anchor="t">
            <a:spAutoFit/>
          </a:bodyPr>
          <a:lstStyle/>
          <a:p>
            <a:pPr algn="ctr">
              <a:lnSpc>
                <a:spcPts val="10500"/>
              </a:lnSpc>
            </a:pPr>
            <a:r>
              <a:rPr lang="en-US" sz="7500" dirty="0">
                <a:solidFill>
                  <a:srgbClr val="5E17EB"/>
                </a:solidFill>
                <a:latin typeface="Bryndan Write"/>
                <a:ea typeface="Bryndan Write"/>
                <a:cs typeface="Bryndan Write"/>
                <a:sym typeface="Bryndan Write"/>
              </a:rPr>
              <a:t>Reading skills</a:t>
            </a:r>
          </a:p>
        </p:txBody>
      </p:sp>
      <p:pic>
        <p:nvPicPr>
          <p:cNvPr id="32" name="Picture 31">
            <a:extLst>
              <a:ext uri="{FF2B5EF4-FFF2-40B4-BE49-F238E27FC236}">
                <a16:creationId xmlns:a16="http://schemas.microsoft.com/office/drawing/2014/main" id="{75AF0CE0-D2EB-7EFA-82A6-7CFA65856C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775" y="1257300"/>
            <a:ext cx="16880816" cy="8336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681737" y="699830"/>
            <a:ext cx="17115814" cy="7583874"/>
          </a:xfrm>
          <a:custGeom>
            <a:avLst/>
            <a:gdLst/>
            <a:ahLst/>
            <a:cxnLst/>
            <a:rect l="l" t="t" r="r" b="b"/>
            <a:pathLst>
              <a:path w="17115814" h="7583874">
                <a:moveTo>
                  <a:pt x="0" y="0"/>
                </a:moveTo>
                <a:lnTo>
                  <a:pt x="17115814" y="0"/>
                </a:lnTo>
                <a:lnTo>
                  <a:pt x="17115814" y="7583874"/>
                </a:lnTo>
                <a:lnTo>
                  <a:pt x="0" y="7583874"/>
                </a:lnTo>
                <a:lnTo>
                  <a:pt x="0" y="0"/>
                </a:lnTo>
                <a:close/>
              </a:path>
            </a:pathLst>
          </a:custGeom>
          <a:blipFill>
            <a:blip r:embed="rId2"/>
            <a:stretch>
              <a:fillRect l="-2237" r="-2237"/>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609600" y="144064"/>
            <a:ext cx="16154400" cy="9957037"/>
          </a:xfrm>
          <a:custGeom>
            <a:avLst/>
            <a:gdLst/>
            <a:ahLst/>
            <a:cxnLst/>
            <a:rect l="l" t="t" r="r" b="b"/>
            <a:pathLst>
              <a:path w="14244660" h="9957037">
                <a:moveTo>
                  <a:pt x="0" y="0"/>
                </a:moveTo>
                <a:lnTo>
                  <a:pt x="14244659" y="0"/>
                </a:lnTo>
                <a:lnTo>
                  <a:pt x="14244659" y="9957037"/>
                </a:lnTo>
                <a:lnTo>
                  <a:pt x="0" y="9957037"/>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685801" y="593775"/>
            <a:ext cx="16573500" cy="9226137"/>
          </a:xfrm>
          <a:custGeom>
            <a:avLst/>
            <a:gdLst/>
            <a:ahLst/>
            <a:cxnLst/>
            <a:rect l="l" t="t" r="r" b="b"/>
            <a:pathLst>
              <a:path w="16010751" h="9226137">
                <a:moveTo>
                  <a:pt x="0" y="0"/>
                </a:moveTo>
                <a:lnTo>
                  <a:pt x="16010751" y="0"/>
                </a:lnTo>
                <a:lnTo>
                  <a:pt x="16010751" y="9226137"/>
                </a:lnTo>
                <a:lnTo>
                  <a:pt x="0" y="9226137"/>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685800" y="380465"/>
            <a:ext cx="16382999" cy="9526069"/>
          </a:xfrm>
          <a:custGeom>
            <a:avLst/>
            <a:gdLst/>
            <a:ahLst/>
            <a:cxnLst/>
            <a:rect l="l" t="t" r="r" b="b"/>
            <a:pathLst>
              <a:path w="14097409" h="9526069">
                <a:moveTo>
                  <a:pt x="0" y="0"/>
                </a:moveTo>
                <a:lnTo>
                  <a:pt x="14097410" y="0"/>
                </a:lnTo>
                <a:lnTo>
                  <a:pt x="14097410" y="9526070"/>
                </a:lnTo>
                <a:lnTo>
                  <a:pt x="0" y="9526070"/>
                </a:lnTo>
                <a:lnTo>
                  <a:pt x="0" y="0"/>
                </a:lnTo>
                <a:close/>
              </a:path>
            </a:pathLst>
          </a:custGeom>
          <a:blipFill>
            <a:blip r:embed="rId2"/>
            <a:stretch>
              <a:fillRect l="-747" t="-3470" b="-3470"/>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TotalTime>
  <Words>5700</Words>
  <Application>Microsoft Macintosh PowerPoint</Application>
  <PresentationFormat>Custom</PresentationFormat>
  <Paragraphs>273</Paragraphs>
  <Slides>39</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vt:lpstr>
      <vt:lpstr>Noto Serif Display</vt:lpstr>
      <vt:lpstr>Bryndan Write</vt:lpstr>
      <vt:lpstr>Raleway Bold</vt:lpstr>
      <vt:lpstr>Bungee Shade</vt:lpstr>
      <vt:lpstr>Open Sans Bold</vt:lpstr>
      <vt:lpstr>Sriracha</vt:lpstr>
      <vt:lpstr>DejaVu Serif Bold</vt:lpstr>
      <vt:lpstr>Noto Serif Display Bold</vt:lpstr>
      <vt:lpstr>Calibri</vt:lpstr>
      <vt:lpstr>Poppins</vt:lpstr>
      <vt:lpstr>Arimo</vt:lpstr>
      <vt:lpstr>Noto Sans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dc:title>
  <cp:lastModifiedBy>Microsoft Office User</cp:lastModifiedBy>
  <cp:revision>34</cp:revision>
  <cp:lastPrinted>2025-05-06T15:17:35Z</cp:lastPrinted>
  <dcterms:created xsi:type="dcterms:W3CDTF">2006-08-16T00:00:00Z</dcterms:created>
  <dcterms:modified xsi:type="dcterms:W3CDTF">2025-05-15T09:50:45Z</dcterms:modified>
  <dc:identifier>DAFvgVCMGzU</dc:identifier>
</cp:coreProperties>
</file>