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 id="2147483680" r:id="rId4"/>
    <p:sldMasterId id="2147483690" r:id="rId5"/>
    <p:sldMasterId id="2147483738" r:id="rId6"/>
    <p:sldMasterId id="2147483772" r:id="rId7"/>
    <p:sldMasterId id="2147483890" r:id="rId8"/>
    <p:sldMasterId id="2147483902" r:id="rId9"/>
    <p:sldMasterId id="2147483914" r:id="rId10"/>
  </p:sldMasterIdLst>
  <p:notesMasterIdLst>
    <p:notesMasterId r:id="rId45"/>
  </p:notesMasterIdLst>
  <p:sldIdLst>
    <p:sldId id="549" r:id="rId11"/>
    <p:sldId id="453" r:id="rId12"/>
    <p:sldId id="312" r:id="rId13"/>
    <p:sldId id="269" r:id="rId14"/>
    <p:sldId id="314" r:id="rId15"/>
    <p:sldId id="550" r:id="rId16"/>
    <p:sldId id="398" r:id="rId17"/>
    <p:sldId id="317" r:id="rId18"/>
    <p:sldId id="521" r:id="rId19"/>
    <p:sldId id="534" r:id="rId20"/>
    <p:sldId id="527" r:id="rId21"/>
    <p:sldId id="523" r:id="rId22"/>
    <p:sldId id="539" r:id="rId23"/>
    <p:sldId id="528" r:id="rId24"/>
    <p:sldId id="503" r:id="rId25"/>
    <p:sldId id="530" r:id="rId26"/>
    <p:sldId id="504" r:id="rId27"/>
    <p:sldId id="548" r:id="rId28"/>
    <p:sldId id="535" r:id="rId29"/>
    <p:sldId id="524" r:id="rId30"/>
    <p:sldId id="505" r:id="rId31"/>
    <p:sldId id="536" r:id="rId32"/>
    <p:sldId id="540" r:id="rId33"/>
    <p:sldId id="537" r:id="rId34"/>
    <p:sldId id="501" r:id="rId35"/>
    <p:sldId id="502" r:id="rId36"/>
    <p:sldId id="538" r:id="rId37"/>
    <p:sldId id="541" r:id="rId38"/>
    <p:sldId id="542" r:id="rId39"/>
    <p:sldId id="543" r:id="rId40"/>
    <p:sldId id="544" r:id="rId41"/>
    <p:sldId id="547" r:id="rId42"/>
    <p:sldId id="545" r:id="rId43"/>
    <p:sldId id="546" r:id="rId44"/>
  </p:sldIdLst>
  <p:sldSz cx="18288000" cy="10287000"/>
  <p:notesSz cx="6858000" cy="9144000"/>
  <p:embeddedFontLst>
    <p:embeddedFont>
      <p:font typeface="#9Slide04 Podkova ExtraBold" panose="00000900000000000000"/>
      <p:bold r:id="rId46"/>
    </p:embeddedFont>
    <p:embeddedFont>
      <p:font typeface="#9Slide04 Vollkorn Bold" panose="00000800000000000000"/>
      <p:bold r:id="rId47"/>
    </p:embeddedFont>
    <p:embeddedFont>
      <p:font typeface="#9Slide05 Agile Script Calligra" panose="03070402050302030203"/>
      <p:regular r:id="rId48"/>
    </p:embeddedFont>
    <p:embeddedFont>
      <p:font typeface="#9Slide05 Braxton Regular" panose="03060000000000000000"/>
      <p:regular r:id="rId49"/>
    </p:embeddedFont>
    <p:embeddedFont>
      <p:font typeface="#9Slide05 Bustamalaka" panose="02040603050506020204"/>
      <p:regular r:id="rId50"/>
    </p:embeddedFont>
    <p:embeddedFont>
      <p:font typeface="#9Slide07 IcielBaliho Script"/>
      <p:regular r:id="rId51"/>
    </p:embeddedFont>
    <p:embeddedFont>
      <p:font typeface="#9Slide07 SVNStick A Round" panose="02000503000000000000"/>
      <p:regular r:id="rId52"/>
    </p:embeddedFont>
    <p:embeddedFont>
      <p:font typeface="Roboto" panose="02000000000000000000" pitchFamily="2"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CF9"/>
    <a:srgbClr val="8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40" d="100"/>
          <a:sy n="40" d="100"/>
        </p:scale>
        <p:origin x="90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3" Type="http://schemas.openxmlformats.org/officeDocument/2006/relationships/font" Target="fonts/font8.fntdata"/><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4.fntdata"/><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font" Target="fonts/font3.fntdata"/><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6.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4E477-C2CB-42F8-AD38-D407B73188FA}"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7FDE-8DF9-4EBF-84F7-10C7049D051D}" type="slidenum">
              <a:rPr lang="en-US" smtClean="0"/>
              <a:t>‹#›</a:t>
            </a:fld>
            <a:endParaRPr lang="en-US"/>
          </a:p>
        </p:txBody>
      </p:sp>
    </p:spTree>
    <p:extLst>
      <p:ext uri="{BB962C8B-B14F-4D97-AF65-F5344CB8AC3E}">
        <p14:creationId xmlns:p14="http://schemas.microsoft.com/office/powerpoint/2010/main" val="389266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create_channel?upsell=commen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Lí</a:t>
            </a:r>
            <a:r>
              <a:rPr lang="en-US" dirty="0"/>
              <a:t> do </a:t>
            </a:r>
            <a:r>
              <a:rPr lang="en-US" dirty="0" err="1"/>
              <a:t>tại</a:t>
            </a:r>
            <a:r>
              <a:rPr lang="en-US" dirty="0"/>
              <a:t> </a:t>
            </a:r>
            <a:r>
              <a:rPr lang="en-US" dirty="0" err="1"/>
              <a:t>sao</a:t>
            </a:r>
            <a:r>
              <a:rPr lang="en-US" dirty="0"/>
              <a:t> </a:t>
            </a:r>
            <a:r>
              <a:rPr lang="en-US" dirty="0" err="1"/>
              <a:t>cần</a:t>
            </a:r>
            <a:r>
              <a:rPr lang="en-US" dirty="0"/>
              <a:t> </a:t>
            </a:r>
            <a:r>
              <a:rPr lang="en-US" dirty="0" err="1"/>
              <a:t>phải</a:t>
            </a:r>
            <a:r>
              <a:rPr lang="en-US" dirty="0"/>
              <a:t> </a:t>
            </a:r>
            <a:r>
              <a:rPr lang="en-US" dirty="0" err="1"/>
              <a:t>học</a:t>
            </a:r>
            <a:r>
              <a:rPr lang="en-US" dirty="0"/>
              <a:t>?</a:t>
            </a:r>
          </a:p>
          <a:p>
            <a:r>
              <a:rPr lang="en-US" dirty="0" err="1"/>
              <a:t>Học</a:t>
            </a:r>
            <a:r>
              <a:rPr lang="en-US" dirty="0"/>
              <a:t> </a:t>
            </a:r>
            <a:r>
              <a:rPr lang="en-US" dirty="0" err="1"/>
              <a:t>để</a:t>
            </a:r>
            <a:r>
              <a:rPr lang="en-US" dirty="0"/>
              <a:t> </a:t>
            </a:r>
            <a:r>
              <a:rPr lang="en-US" dirty="0" err="1"/>
              <a:t>thành</a:t>
            </a:r>
            <a:r>
              <a:rPr lang="en-US" dirty="0"/>
              <a:t> </a:t>
            </a:r>
            <a:r>
              <a:rPr lang="en-US" dirty="0" err="1"/>
              <a:t>người</a:t>
            </a:r>
            <a:endParaRPr lang="en-US" dirty="0"/>
          </a:p>
          <a:p>
            <a:r>
              <a:rPr lang="en-US" dirty="0" err="1">
                <a:effectLst/>
              </a:rPr>
              <a:t>Học</a:t>
            </a:r>
            <a:r>
              <a:rPr lang="en-US" dirty="0">
                <a:effectLst/>
              </a:rPr>
              <a:t> </a:t>
            </a:r>
            <a:r>
              <a:rPr lang="en-US" dirty="0" err="1">
                <a:effectLst/>
              </a:rPr>
              <a:t>để</a:t>
            </a:r>
            <a:r>
              <a:rPr lang="en-US" dirty="0">
                <a:effectLst/>
              </a:rPr>
              <a:t> </a:t>
            </a:r>
            <a:r>
              <a:rPr lang="en-US" dirty="0" err="1">
                <a:effectLst/>
              </a:rPr>
              <a:t>biết</a:t>
            </a:r>
            <a:r>
              <a:rPr lang="en-US" dirty="0">
                <a:effectLst/>
              </a:rPr>
              <a:t> </a:t>
            </a:r>
            <a:r>
              <a:rPr lang="en-US" dirty="0" err="1">
                <a:effectLst/>
              </a:rPr>
              <a:t>học</a:t>
            </a:r>
            <a:r>
              <a:rPr lang="en-US" dirty="0">
                <a:effectLst/>
              </a:rPr>
              <a:t> </a:t>
            </a:r>
            <a:r>
              <a:rPr lang="en-US" dirty="0" err="1">
                <a:effectLst/>
              </a:rPr>
              <a:t>để</a:t>
            </a:r>
            <a:r>
              <a:rPr lang="en-US" dirty="0">
                <a:effectLst/>
              </a:rPr>
              <a:t> </a:t>
            </a:r>
            <a:r>
              <a:rPr lang="en-US" dirty="0" err="1">
                <a:effectLst/>
              </a:rPr>
              <a:t>làm</a:t>
            </a:r>
            <a:r>
              <a:rPr lang="en-US" dirty="0">
                <a:effectLst/>
              </a:rPr>
              <a:t> </a:t>
            </a:r>
            <a:r>
              <a:rPr lang="en-US" dirty="0" err="1">
                <a:effectLst/>
              </a:rPr>
              <a:t>việc</a:t>
            </a:r>
            <a:r>
              <a:rPr lang="en-US" dirty="0">
                <a:effectLst/>
              </a:rPr>
              <a:t> </a:t>
            </a:r>
            <a:r>
              <a:rPr lang="en-US" dirty="0" err="1">
                <a:effectLst/>
              </a:rPr>
              <a:t>học</a:t>
            </a:r>
            <a:r>
              <a:rPr lang="en-US" dirty="0">
                <a:effectLst/>
              </a:rPr>
              <a:t> </a:t>
            </a:r>
            <a:r>
              <a:rPr lang="en-US" dirty="0" err="1">
                <a:effectLst/>
              </a:rPr>
              <a:t>để</a:t>
            </a:r>
            <a:r>
              <a:rPr lang="en-US" dirty="0">
                <a:effectLst/>
              </a:rPr>
              <a:t> </a:t>
            </a:r>
            <a:r>
              <a:rPr lang="en-US" dirty="0" err="1">
                <a:effectLst/>
              </a:rPr>
              <a:t>chung</a:t>
            </a:r>
            <a:r>
              <a:rPr lang="en-US" dirty="0">
                <a:effectLst/>
              </a:rPr>
              <a:t> </a:t>
            </a:r>
            <a:r>
              <a:rPr lang="en-US" dirty="0" err="1">
                <a:effectLst/>
              </a:rPr>
              <a:t>sống</a:t>
            </a:r>
            <a:endParaRPr lang="en-US" dirty="0">
              <a:effectLst/>
            </a:endParaRPr>
          </a:p>
          <a:p>
            <a:br>
              <a:rPr lang="en-US" b="0" u="none" strike="noStrike" dirty="0">
                <a:solidFill>
                  <a:srgbClr val="0F0F0F"/>
                </a:solidFill>
                <a:effectLst/>
                <a:latin typeface="Roboto" panose="02000000000000000000" pitchFamily="2" charset="0"/>
                <a:hlinkClick r:id="rId3"/>
              </a:rPr>
            </a:br>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a:t>
            </a:fld>
            <a:endParaRPr lang="en-US"/>
          </a:p>
        </p:txBody>
      </p:sp>
    </p:spTree>
    <p:extLst>
      <p:ext uri="{BB962C8B-B14F-4D97-AF65-F5344CB8AC3E}">
        <p14:creationId xmlns:p14="http://schemas.microsoft.com/office/powerpoint/2010/main" val="998744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Nêu</a:t>
            </a:r>
            <a:r>
              <a:rPr lang="en-US" baseline="0" dirty="0"/>
              <a:t> </a:t>
            </a:r>
            <a:r>
              <a:rPr lang="en-US" baseline="0" dirty="0" err="1"/>
              <a:t>những</a:t>
            </a:r>
            <a:r>
              <a:rPr lang="en-US" baseline="0" dirty="0"/>
              <a:t> </a:t>
            </a:r>
            <a:r>
              <a:rPr lang="en-US" baseline="0" dirty="0" err="1"/>
              <a:t>đặc</a:t>
            </a:r>
            <a:r>
              <a:rPr lang="en-US" baseline="0" dirty="0"/>
              <a:t> </a:t>
            </a:r>
            <a:r>
              <a:rPr lang="en-US" baseline="0" dirty="0" err="1"/>
              <a:t>điểm</a:t>
            </a:r>
            <a:r>
              <a:rPr lang="en-US" baseline="0" dirty="0"/>
              <a:t> </a:t>
            </a:r>
            <a:r>
              <a:rPr lang="en-US" baseline="0" dirty="0" err="1"/>
              <a:t>bối</a:t>
            </a:r>
            <a:r>
              <a:rPr lang="en-US" baseline="0" dirty="0"/>
              <a:t> </a:t>
            </a:r>
            <a:r>
              <a:rPr lang="en-US" baseline="0" dirty="0" err="1"/>
              <a:t>cảnh</a:t>
            </a:r>
            <a:r>
              <a:rPr lang="en-US" baseline="0" dirty="0"/>
              <a:t> </a:t>
            </a:r>
            <a:r>
              <a:rPr lang="en-US" baseline="0" dirty="0" err="1"/>
              <a:t>được</a:t>
            </a:r>
            <a:r>
              <a:rPr lang="en-US" baseline="0" dirty="0"/>
              <a:t> </a:t>
            </a:r>
            <a:r>
              <a:rPr lang="en-US" baseline="0" dirty="0" err="1"/>
              <a:t>nói</a:t>
            </a:r>
            <a:r>
              <a:rPr lang="en-US" baseline="0" dirty="0"/>
              <a:t> </a:t>
            </a:r>
            <a:r>
              <a:rPr lang="en-US" baseline="0" dirty="0" err="1"/>
              <a:t>tới</a:t>
            </a:r>
            <a:r>
              <a:rPr lang="en-US" baseline="0" dirty="0"/>
              <a:t> ở </a:t>
            </a:r>
            <a:r>
              <a:rPr lang="en-US" baseline="0" dirty="0" err="1"/>
              <a:t>phần</a:t>
            </a:r>
            <a:r>
              <a:rPr lang="en-US" baseline="0" dirty="0"/>
              <a:t> (1). </a:t>
            </a:r>
            <a:r>
              <a:rPr lang="en-US" baseline="0" dirty="0" err="1"/>
              <a:t>Vấn</a:t>
            </a:r>
            <a:r>
              <a:rPr lang="en-US" baseline="0" dirty="0"/>
              <a:t> </a:t>
            </a:r>
            <a:r>
              <a:rPr lang="en-US" baseline="0" dirty="0" err="1"/>
              <a:t>đề</a:t>
            </a:r>
            <a:r>
              <a:rPr lang="en-US" baseline="0" dirty="0"/>
              <a:t> </a:t>
            </a:r>
            <a:r>
              <a:rPr lang="en-US" baseline="0" dirty="0" err="1"/>
              <a:t>nghị</a:t>
            </a:r>
            <a:r>
              <a:rPr lang="en-US" baseline="0" dirty="0"/>
              <a:t> </a:t>
            </a:r>
            <a:r>
              <a:rPr lang="en-US" baseline="0" dirty="0" err="1"/>
              <a:t>luận</a:t>
            </a:r>
            <a:r>
              <a:rPr lang="en-US" baseline="0" dirty="0"/>
              <a:t> </a:t>
            </a:r>
            <a:r>
              <a:rPr lang="en-US" baseline="0" dirty="0" err="1"/>
              <a:t>có</a:t>
            </a:r>
            <a:r>
              <a:rPr lang="en-US" baseline="0" dirty="0"/>
              <a:t> ý </a:t>
            </a:r>
            <a:r>
              <a:rPr lang="en-US" baseline="0" dirty="0" err="1"/>
              <a:t>nghĩa</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 </a:t>
            </a:r>
            <a:r>
              <a:rPr lang="en-US" baseline="0" dirty="0" err="1"/>
              <a:t>trong</a:t>
            </a:r>
            <a:r>
              <a:rPr lang="en-US" baseline="0" dirty="0"/>
              <a:t> </a:t>
            </a:r>
            <a:r>
              <a:rPr lang="en-US" baseline="0" dirty="0" err="1"/>
              <a:t>bối</a:t>
            </a:r>
            <a:r>
              <a:rPr lang="en-US" baseline="0" dirty="0"/>
              <a:t> </a:t>
            </a:r>
            <a:r>
              <a:rPr lang="en-US" baseline="0" dirty="0" err="1"/>
              <a:t>cảnh</a:t>
            </a:r>
            <a:r>
              <a:rPr lang="en-US" baseline="0" dirty="0"/>
              <a:t> </a:t>
            </a:r>
            <a:r>
              <a:rPr lang="en-US" baseline="0" dirty="0" err="1"/>
              <a:t>đó</a:t>
            </a:r>
            <a:r>
              <a:rPr lang="en-US" baseline="0" dirty="0"/>
              <a: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10</a:t>
            </a:fld>
            <a:endParaRPr lang="en-US"/>
          </a:p>
        </p:txBody>
      </p:sp>
    </p:spTree>
    <p:extLst>
      <p:ext uri="{BB962C8B-B14F-4D97-AF65-F5344CB8AC3E}">
        <p14:creationId xmlns:p14="http://schemas.microsoft.com/office/powerpoint/2010/main" val="3047635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751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19</a:t>
            </a:fld>
            <a:endParaRPr lang="en-US"/>
          </a:p>
        </p:txBody>
      </p:sp>
    </p:spTree>
    <p:extLst>
      <p:ext uri="{BB962C8B-B14F-4D97-AF65-F5344CB8AC3E}">
        <p14:creationId xmlns:p14="http://schemas.microsoft.com/office/powerpoint/2010/main" val="2360097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518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Theo em, sức thuyết phục của văn bản này được tạo nên bởi những yếu tố nào? Hãy đưa ra lí lẽ và phân tích bằng chứng để làm rõ một trong những yếu tố đó.</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21</a:t>
            </a:fld>
            <a:endParaRPr lang="en-US"/>
          </a:p>
        </p:txBody>
      </p:sp>
    </p:spTree>
    <p:extLst>
      <p:ext uri="{BB962C8B-B14F-4D97-AF65-F5344CB8AC3E}">
        <p14:creationId xmlns:p14="http://schemas.microsoft.com/office/powerpoint/2010/main" val="2865968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619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Qua văn bản </a:t>
            </a:r>
            <a:r>
              <a:rPr lang="vi-VN" sz="1200" b="0" i="1" kern="1200" dirty="0">
                <a:solidFill>
                  <a:schemeClr val="tx1"/>
                </a:solidFill>
                <a:effectLst/>
                <a:latin typeface="+mn-lt"/>
                <a:ea typeface="+mn-ea"/>
                <a:cs typeface="+mn-cs"/>
              </a:rPr>
              <a:t>Mục đích của việc học</a:t>
            </a:r>
            <a:r>
              <a:rPr lang="vi-VN" sz="1200" b="0" i="0" kern="1200" dirty="0">
                <a:solidFill>
                  <a:schemeClr val="tx1"/>
                </a:solidFill>
                <a:effectLst/>
                <a:latin typeface="+mn-lt"/>
                <a:ea typeface="+mn-ea"/>
                <a:cs typeface="+mn-cs"/>
              </a:rPr>
              <a:t>, tác giả muốn khẳng định điều gì? Điều đó có ý nghĩa như thế nào trong bối cảnh hiện nay?</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24</a:t>
            </a:fld>
            <a:endParaRPr lang="en-US"/>
          </a:p>
        </p:txBody>
      </p:sp>
    </p:spTree>
    <p:extLst>
      <p:ext uri="{BB962C8B-B14F-4D97-AF65-F5344CB8AC3E}">
        <p14:creationId xmlns:p14="http://schemas.microsoft.com/office/powerpoint/2010/main" val="3488027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091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801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063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a:t>
            </a:fld>
            <a:endParaRPr lang="en-US"/>
          </a:p>
        </p:txBody>
      </p:sp>
    </p:spTree>
    <p:extLst>
      <p:ext uri="{BB962C8B-B14F-4D97-AF65-F5344CB8AC3E}">
        <p14:creationId xmlns:p14="http://schemas.microsoft.com/office/powerpoint/2010/main" val="1288911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fld id="{7A8D7FDE-8DF9-4EBF-84F7-10C7049D051D}" type="slidenum">
              <a:rPr lang="en-US" smtClean="0"/>
              <a:t>29</a:t>
            </a:fld>
            <a:endParaRPr lang="en-US"/>
          </a:p>
        </p:txBody>
      </p:sp>
    </p:spTree>
    <p:extLst>
      <p:ext uri="{BB962C8B-B14F-4D97-AF65-F5344CB8AC3E}">
        <p14:creationId xmlns:p14="http://schemas.microsoft.com/office/powerpoint/2010/main" val="3845374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fld id="{7A8D7FDE-8DF9-4EBF-84F7-10C7049D051D}" type="slidenum">
              <a:rPr lang="en-US" smtClean="0"/>
              <a:t>30</a:t>
            </a:fld>
            <a:endParaRPr lang="en-US"/>
          </a:p>
        </p:txBody>
      </p:sp>
    </p:spTree>
    <p:extLst>
      <p:ext uri="{BB962C8B-B14F-4D97-AF65-F5344CB8AC3E}">
        <p14:creationId xmlns:p14="http://schemas.microsoft.com/office/powerpoint/2010/main" val="2567313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7A8D7FDE-8DF9-4EBF-84F7-10C7049D051D}" type="slidenum">
              <a:rPr lang="en-US" smtClean="0"/>
              <a:t>31</a:t>
            </a:fld>
            <a:endParaRPr lang="en-US"/>
          </a:p>
        </p:txBody>
      </p:sp>
    </p:spTree>
    <p:extLst>
      <p:ext uri="{BB962C8B-B14F-4D97-AF65-F5344CB8AC3E}">
        <p14:creationId xmlns:p14="http://schemas.microsoft.com/office/powerpoint/2010/main" val="1928294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845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10"/>
          </p:nvPr>
        </p:nvSpPr>
        <p:spPr/>
        <p:txBody>
          <a:bodyPr/>
          <a:lstStyle/>
          <a:p>
            <a:fld id="{7A8D7FDE-8DF9-4EBF-84F7-10C7049D051D}" type="slidenum">
              <a:rPr lang="en-US" smtClean="0"/>
              <a:t>33</a:t>
            </a:fld>
            <a:endParaRPr lang="en-US"/>
          </a:p>
        </p:txBody>
      </p:sp>
    </p:spTree>
    <p:extLst>
      <p:ext uri="{BB962C8B-B14F-4D97-AF65-F5344CB8AC3E}">
        <p14:creationId xmlns:p14="http://schemas.microsoft.com/office/powerpoint/2010/main" val="982857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2021321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5</a:t>
            </a:fld>
            <a:endParaRPr lang="en-US"/>
          </a:p>
        </p:txBody>
      </p:sp>
    </p:spTree>
    <p:extLst>
      <p:ext uri="{BB962C8B-B14F-4D97-AF65-F5344CB8AC3E}">
        <p14:creationId xmlns:p14="http://schemas.microsoft.com/office/powerpoint/2010/main" val="3065362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http://vanhoanghean.vn/chi-tiet-tin-tuc/13623-gs-tskh-nguyen-canh-toan-tam-guong-sang-nang-tam-tu-hoc</a:t>
            </a:r>
          </a:p>
        </p:txBody>
      </p:sp>
      <p:sp>
        <p:nvSpPr>
          <p:cNvPr id="4" name="Slide Number Placeholder 3"/>
          <p:cNvSpPr>
            <a:spLocks noGrp="1"/>
          </p:cNvSpPr>
          <p:nvPr>
            <p:ph type="sldNum" sz="quarter" idx="5"/>
          </p:nvPr>
        </p:nvSpPr>
        <p:spPr/>
        <p:txBody>
          <a:bodyPr/>
          <a:lstStyle/>
          <a:p>
            <a:fld id="{7A8D7FDE-8DF9-4EBF-84F7-10C7049D051D}" type="slidenum">
              <a:rPr lang="en-US" smtClean="0"/>
              <a:t>6</a:t>
            </a:fld>
            <a:endParaRPr lang="en-US"/>
          </a:p>
        </p:txBody>
      </p:sp>
    </p:spTree>
    <p:extLst>
      <p:ext uri="{BB962C8B-B14F-4D97-AF65-F5344CB8AC3E}">
        <p14:creationId xmlns:p14="http://schemas.microsoft.com/office/powerpoint/2010/main" val="1708421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29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8</a:t>
            </a:fld>
            <a:endParaRPr lang="en-US"/>
          </a:p>
        </p:txBody>
      </p:sp>
    </p:spTree>
    <p:extLst>
      <p:ext uri="{BB962C8B-B14F-4D97-AF65-F5344CB8AC3E}">
        <p14:creationId xmlns:p14="http://schemas.microsoft.com/office/powerpoint/2010/main" val="1930703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13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36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11/5/2024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848415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011782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614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30104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97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06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2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54070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249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11/5/2024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038524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31143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04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766189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745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707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634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698215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379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11/5/2024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565298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210599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872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36346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47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023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26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675013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65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11/5/2024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07339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099050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84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118789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67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149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737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954141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524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11/5/2024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50366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417397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3771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169059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243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392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418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517007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1388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11/5/2024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759582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130430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1807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5624909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618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232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1254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3828353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86170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5358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75697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9873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4523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90669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37187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5588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1085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26543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28367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00360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19627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2222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106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77376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2842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55692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70319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66274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87086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70327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9061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5712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9585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2834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11/5/2024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052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10.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90.xml"/><Relationship Id="rId7" Type="http://schemas.openxmlformats.org/officeDocument/2006/relationships/tags" Target="../tags/tag1.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10.xml"/><Relationship Id="rId5" Type="http://schemas.openxmlformats.org/officeDocument/2006/relationships/slideLayout" Target="../slideLayouts/slideLayout92.xml"/><Relationship Id="rId4" Type="http://schemas.openxmlformats.org/officeDocument/2006/relationships/slideLayout" Target="../slideLayouts/slideLayout91.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sv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emf"/><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sv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emf"/><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2.sv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pn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3.emf"/><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3.emf"/><Relationship Id="rId5" Type="http://schemas.openxmlformats.org/officeDocument/2006/relationships/slideLayout" Target="../slideLayouts/slideLayout52.xml"/><Relationship Id="rId10" Type="http://schemas.openxmlformats.org/officeDocument/2006/relationships/theme" Target="../theme/theme6.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3.emf"/><Relationship Id="rId5" Type="http://schemas.openxmlformats.org/officeDocument/2006/relationships/slideLayout" Target="../slideLayouts/slideLayout61.xml"/><Relationship Id="rId10" Type="http://schemas.openxmlformats.org/officeDocument/2006/relationships/theme" Target="../theme/theme7.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2.sv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7681966" y="-2268498"/>
            <a:ext cx="2924069" cy="553998"/>
          </a:xfrm>
          <a:prstGeom prst="rect">
            <a:avLst/>
          </a:prstGeom>
          <a:noFill/>
        </p:spPr>
        <p:txBody>
          <a:bodyPr vert="horz" wrap="non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69B9EE9-F3BF-4B40-83E7-C9BC68FDDB0E}" type="datetimeFigureOut">
              <a:rPr lang="en-US" smtClean="0">
                <a:solidFill>
                  <a:prstClr val="black">
                    <a:tint val="75000"/>
                  </a:prstClr>
                </a:solidFill>
              </a:rPr>
              <a:pPr defTabSz="1371600"/>
              <a:t>11/5/2024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144610083"/>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03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22763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23129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19906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71048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68496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4150002"/>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129405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2.xml"/><Relationship Id="rId5" Type="http://schemas.openxmlformats.org/officeDocument/2006/relationships/image" Target="../media/image21.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2.xml"/><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83.xml"/><Relationship Id="rId5" Type="http://schemas.openxmlformats.org/officeDocument/2006/relationships/image" Target="../media/image33.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8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3.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83.xml"/><Relationship Id="rId5" Type="http://schemas.openxmlformats.org/officeDocument/2006/relationships/image" Target="../media/image39.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2.svg"/><Relationship Id="rId9" Type="http://schemas.openxmlformats.org/officeDocument/2006/relationships/image" Target="../media/image45.sv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media2.mp3"/><Relationship Id="rId7" Type="http://schemas.openxmlformats.org/officeDocument/2006/relationships/image" Target="../media/image48.png"/><Relationship Id="rId12" Type="http://schemas.openxmlformats.org/officeDocument/2006/relationships/image" Target="../media/image53.png"/><Relationship Id="rId2" Type="http://schemas.microsoft.com/office/2007/relationships/media" Target="../media/media2.mp3"/><Relationship Id="rId1" Type="http://schemas.openxmlformats.org/officeDocument/2006/relationships/tags" Target="../tags/tag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notesSlide" Target="../notesSlides/notesSlide19.xml"/><Relationship Id="rId10" Type="http://schemas.openxmlformats.org/officeDocument/2006/relationships/image" Target="../media/image51.png"/><Relationship Id="rId4" Type="http://schemas.openxmlformats.org/officeDocument/2006/relationships/slideLayout" Target="../slideLayouts/slideLayout88.xml"/><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8.emf"/><Relationship Id="rId18" Type="http://schemas.openxmlformats.org/officeDocument/2006/relationships/image" Target="../media/image62.png"/><Relationship Id="rId3" Type="http://schemas.openxmlformats.org/officeDocument/2006/relationships/slideLayout" Target="../slideLayouts/slideLayout88.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57.png"/><Relationship Id="rId17" Type="http://schemas.openxmlformats.org/officeDocument/2006/relationships/image" Target="../media/image61.png"/><Relationship Id="rId2" Type="http://schemas.openxmlformats.org/officeDocument/2006/relationships/audio" Target="../media/media3.mp3"/><Relationship Id="rId16" Type="http://schemas.openxmlformats.org/officeDocument/2006/relationships/image" Target="../media/image52.png"/><Relationship Id="rId20" Type="http://schemas.openxmlformats.org/officeDocument/2006/relationships/image" Target="../media/image64.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56.png"/><Relationship Id="rId24" Type="http://schemas.openxmlformats.org/officeDocument/2006/relationships/audio" Target="NULL"/><Relationship Id="rId5" Type="http://schemas.openxmlformats.org/officeDocument/2006/relationships/audio" Target="../media/audio1.wav"/><Relationship Id="rId15" Type="http://schemas.openxmlformats.org/officeDocument/2006/relationships/image" Target="../media/image60.png"/><Relationship Id="rId23" Type="http://schemas.openxmlformats.org/officeDocument/2006/relationships/audio" Target="NULL"/><Relationship Id="rId10" Type="http://schemas.openxmlformats.org/officeDocument/2006/relationships/image" Target="../media/image55.emf"/><Relationship Id="rId19" Type="http://schemas.openxmlformats.org/officeDocument/2006/relationships/image" Target="../media/image63.png"/><Relationship Id="rId4" Type="http://schemas.openxmlformats.org/officeDocument/2006/relationships/notesSlide" Target="../notesSlides/notesSlide20.xml"/><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audio" Target="NUL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8.emf"/><Relationship Id="rId18" Type="http://schemas.openxmlformats.org/officeDocument/2006/relationships/image" Target="../media/image62.png"/><Relationship Id="rId3" Type="http://schemas.openxmlformats.org/officeDocument/2006/relationships/slideLayout" Target="../slideLayouts/slideLayout88.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57.png"/><Relationship Id="rId17" Type="http://schemas.openxmlformats.org/officeDocument/2006/relationships/image" Target="../media/image61.png"/><Relationship Id="rId2" Type="http://schemas.openxmlformats.org/officeDocument/2006/relationships/audio" Target="../media/media3.mp3"/><Relationship Id="rId16" Type="http://schemas.openxmlformats.org/officeDocument/2006/relationships/image" Target="../media/image52.png"/><Relationship Id="rId20" Type="http://schemas.openxmlformats.org/officeDocument/2006/relationships/image" Target="../media/image64.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56.png"/><Relationship Id="rId24" Type="http://schemas.openxmlformats.org/officeDocument/2006/relationships/audio" Target="NULL"/><Relationship Id="rId5" Type="http://schemas.openxmlformats.org/officeDocument/2006/relationships/audio" Target="../media/audio1.wav"/><Relationship Id="rId15" Type="http://schemas.openxmlformats.org/officeDocument/2006/relationships/image" Target="../media/image60.png"/><Relationship Id="rId23" Type="http://schemas.openxmlformats.org/officeDocument/2006/relationships/audio" Target="NULL"/><Relationship Id="rId10" Type="http://schemas.openxmlformats.org/officeDocument/2006/relationships/image" Target="../media/image55.emf"/><Relationship Id="rId19" Type="http://schemas.openxmlformats.org/officeDocument/2006/relationships/image" Target="../media/image63.png"/><Relationship Id="rId4" Type="http://schemas.openxmlformats.org/officeDocument/2006/relationships/notesSlide" Target="../notesSlides/notesSlide21.xml"/><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audio" Target="NULL"/></Relationships>
</file>

<file path=ppt/slides/_rels/slide31.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8.emf"/><Relationship Id="rId18" Type="http://schemas.openxmlformats.org/officeDocument/2006/relationships/image" Target="../media/image62.png"/><Relationship Id="rId3" Type="http://schemas.openxmlformats.org/officeDocument/2006/relationships/slideLayout" Target="../slideLayouts/slideLayout88.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57.png"/><Relationship Id="rId17" Type="http://schemas.openxmlformats.org/officeDocument/2006/relationships/image" Target="../media/image61.png"/><Relationship Id="rId2" Type="http://schemas.openxmlformats.org/officeDocument/2006/relationships/audio" Target="../media/media3.mp3"/><Relationship Id="rId16" Type="http://schemas.openxmlformats.org/officeDocument/2006/relationships/image" Target="../media/image52.png"/><Relationship Id="rId20" Type="http://schemas.openxmlformats.org/officeDocument/2006/relationships/image" Target="../media/image64.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56.png"/><Relationship Id="rId24" Type="http://schemas.openxmlformats.org/officeDocument/2006/relationships/audio" Target="NULL"/><Relationship Id="rId5" Type="http://schemas.openxmlformats.org/officeDocument/2006/relationships/audio" Target="../media/audio1.wav"/><Relationship Id="rId15" Type="http://schemas.openxmlformats.org/officeDocument/2006/relationships/image" Target="../media/image60.png"/><Relationship Id="rId23" Type="http://schemas.openxmlformats.org/officeDocument/2006/relationships/audio" Target="NULL"/><Relationship Id="rId10" Type="http://schemas.openxmlformats.org/officeDocument/2006/relationships/image" Target="../media/image55.emf"/><Relationship Id="rId19" Type="http://schemas.openxmlformats.org/officeDocument/2006/relationships/image" Target="../media/image63.png"/><Relationship Id="rId4" Type="http://schemas.openxmlformats.org/officeDocument/2006/relationships/notesSlide" Target="../notesSlides/notesSlide22.xml"/><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audio" Target="NULL"/></Relationships>
</file>

<file path=ppt/slides/_rels/slide3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8.emf"/><Relationship Id="rId18" Type="http://schemas.openxmlformats.org/officeDocument/2006/relationships/image" Target="../media/image62.png"/><Relationship Id="rId3" Type="http://schemas.openxmlformats.org/officeDocument/2006/relationships/slideLayout" Target="../slideLayouts/slideLayout88.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57.png"/><Relationship Id="rId17" Type="http://schemas.openxmlformats.org/officeDocument/2006/relationships/image" Target="../media/image61.png"/><Relationship Id="rId2" Type="http://schemas.openxmlformats.org/officeDocument/2006/relationships/audio" Target="../media/media3.mp3"/><Relationship Id="rId16" Type="http://schemas.openxmlformats.org/officeDocument/2006/relationships/image" Target="../media/image52.png"/><Relationship Id="rId20" Type="http://schemas.openxmlformats.org/officeDocument/2006/relationships/image" Target="../media/image64.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56.png"/><Relationship Id="rId24" Type="http://schemas.openxmlformats.org/officeDocument/2006/relationships/audio" Target="NULL"/><Relationship Id="rId5" Type="http://schemas.openxmlformats.org/officeDocument/2006/relationships/audio" Target="../media/audio1.wav"/><Relationship Id="rId15" Type="http://schemas.openxmlformats.org/officeDocument/2006/relationships/image" Target="../media/image60.png"/><Relationship Id="rId23" Type="http://schemas.openxmlformats.org/officeDocument/2006/relationships/audio" Target="NULL"/><Relationship Id="rId10" Type="http://schemas.openxmlformats.org/officeDocument/2006/relationships/image" Target="../media/image55.emf"/><Relationship Id="rId19" Type="http://schemas.openxmlformats.org/officeDocument/2006/relationships/image" Target="../media/image63.png"/><Relationship Id="rId4" Type="http://schemas.openxmlformats.org/officeDocument/2006/relationships/notesSlide" Target="../notesSlides/notesSlide23.xml"/><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audio" Target="NULL"/></Relationships>
</file>

<file path=ppt/slides/_rels/slide3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8.emf"/><Relationship Id="rId18" Type="http://schemas.openxmlformats.org/officeDocument/2006/relationships/image" Target="../media/image62.png"/><Relationship Id="rId3" Type="http://schemas.openxmlformats.org/officeDocument/2006/relationships/slideLayout" Target="../slideLayouts/slideLayout88.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57.png"/><Relationship Id="rId17" Type="http://schemas.openxmlformats.org/officeDocument/2006/relationships/image" Target="../media/image61.png"/><Relationship Id="rId2" Type="http://schemas.openxmlformats.org/officeDocument/2006/relationships/audio" Target="../media/media3.mp3"/><Relationship Id="rId16" Type="http://schemas.openxmlformats.org/officeDocument/2006/relationships/image" Target="../media/image52.png"/><Relationship Id="rId20" Type="http://schemas.openxmlformats.org/officeDocument/2006/relationships/image" Target="../media/image64.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56.png"/><Relationship Id="rId24" Type="http://schemas.openxmlformats.org/officeDocument/2006/relationships/audio" Target="NULL"/><Relationship Id="rId5" Type="http://schemas.openxmlformats.org/officeDocument/2006/relationships/audio" Target="../media/audio1.wav"/><Relationship Id="rId15" Type="http://schemas.openxmlformats.org/officeDocument/2006/relationships/image" Target="../media/image60.png"/><Relationship Id="rId23" Type="http://schemas.openxmlformats.org/officeDocument/2006/relationships/audio" Target="NULL"/><Relationship Id="rId10" Type="http://schemas.openxmlformats.org/officeDocument/2006/relationships/image" Target="../media/image55.emf"/><Relationship Id="rId19" Type="http://schemas.openxmlformats.org/officeDocument/2006/relationships/image" Target="../media/image63.png"/><Relationship Id="rId4" Type="http://schemas.openxmlformats.org/officeDocument/2006/relationships/notesSlide" Target="../notesSlides/notesSlide24.xml"/><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audio" Target="NUL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7.pn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2.xml"/><Relationship Id="rId5" Type="http://schemas.openxmlformats.org/officeDocument/2006/relationships/image" Target="../media/image18.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eta.app - Lí do tại sao cần phải học(360p)">
            <a:hlinkClick r:id="" action="ppaction://media"/>
            <a:extLst>
              <a:ext uri="{FF2B5EF4-FFF2-40B4-BE49-F238E27FC236}">
                <a16:creationId xmlns:a16="http://schemas.microsoft.com/office/drawing/2014/main" id="{40CB98FE-D51C-E9BD-188B-3DD4F2E111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220550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3636">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Rectangle 1"/>
          <p:cNvSpPr/>
          <p:nvPr/>
        </p:nvSpPr>
        <p:spPr>
          <a:xfrm>
            <a:off x="609600" y="502503"/>
            <a:ext cx="16306799" cy="769441"/>
          </a:xfrm>
          <a:prstGeom prst="rect">
            <a:avLst/>
          </a:prstGeom>
        </p:spPr>
        <p:txBody>
          <a:bodyPr wrap="square">
            <a:spAutoFit/>
          </a:bodyPr>
          <a:lstStyle/>
          <a:p>
            <a:pPr lvl="0" algn="just" defTabSz="1632632">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Bối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cảnh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vấn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đề</a:t>
            </a:r>
            <a:r>
              <a:rPr lang="en-US" sz="4400" b="1" dirty="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9903BFF-81C3-D864-33AC-4410E3562FAD}"/>
              </a:ext>
            </a:extLst>
          </p:cNvPr>
          <p:cNvSpPr txBox="1"/>
          <p:nvPr/>
        </p:nvSpPr>
        <p:spPr>
          <a:xfrm>
            <a:off x="1219200" y="2019300"/>
            <a:ext cx="9767839" cy="2123658"/>
          </a:xfrm>
          <a:prstGeom prst="rect">
            <a:avLst/>
          </a:prstGeom>
          <a:noFill/>
        </p:spPr>
        <p:txBody>
          <a:bodyPr wrap="square" rtlCol="0">
            <a:spAutoFit/>
          </a:bodyPr>
          <a:lstStyle/>
          <a:p>
            <a:pPr lvl="0" algn="just" defTabSz="1632632">
              <a:defRPr/>
            </a:pPr>
            <a:r>
              <a:rPr lang="en-US" sz="4400" b="1" dirty="0" err="1">
                <a:solidFill>
                  <a:prstClr val="black"/>
                </a:solidFill>
                <a:latin typeface="Times New Roman" panose="02020603050405020304" pitchFamily="18" charset="0"/>
                <a:cs typeface="Times New Roman" panose="02020603050405020304" pitchFamily="18" charset="0"/>
              </a:rPr>
              <a:t>Thế</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kỉ</a:t>
            </a:r>
            <a:r>
              <a:rPr lang="en-US" sz="4400" b="1" dirty="0">
                <a:solidFill>
                  <a:prstClr val="black"/>
                </a:solidFill>
                <a:latin typeface="Times New Roman" panose="02020603050405020304" pitchFamily="18" charset="0"/>
                <a:cs typeface="Times New Roman" panose="02020603050405020304" pitchFamily="18" charset="0"/>
              </a:rPr>
              <a:t> XXI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triển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tế</a:t>
            </a:r>
            <a:r>
              <a:rPr lang="en-US" sz="4400" dirty="0">
                <a:solidFill>
                  <a:prstClr val="black"/>
                </a:solidFill>
                <a:latin typeface="Times New Roman" panose="02020603050405020304" pitchFamily="18" charset="0"/>
                <a:cs typeface="Times New Roman" panose="02020603050405020304" pitchFamily="18" charset="0"/>
              </a:rPr>
              <a:t> tri </a:t>
            </a:r>
            <a:r>
              <a:rPr lang="en-US" sz="4400" dirty="0" err="1">
                <a:solidFill>
                  <a:prstClr val="black"/>
                </a:solidFill>
                <a:latin typeface="Times New Roman" panose="02020603050405020304" pitchFamily="18" charset="0"/>
                <a:cs typeface="Times New Roman" panose="02020603050405020304" pitchFamily="18" charset="0"/>
              </a:rPr>
              <a:t>thức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loại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sang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minh </a:t>
            </a:r>
            <a:r>
              <a:rPr lang="en-US" sz="4400" dirty="0" err="1">
                <a:solidFill>
                  <a:prstClr val="black"/>
                </a:solidFill>
                <a:latin typeface="Times New Roman" panose="02020603050405020304" pitchFamily="18" charset="0"/>
                <a:cs typeface="Times New Roman" panose="02020603050405020304" pitchFamily="18" charset="0"/>
              </a:rPr>
              <a:t>mới</a:t>
            </a:r>
            <a:r>
              <a:rPr lang="en-US" sz="4400" dirty="0">
                <a:solidFill>
                  <a:prstClr val="black"/>
                </a:solidFill>
                <a:latin typeface="Times New Roman" panose="02020603050405020304" pitchFamily="18" charset="0"/>
                <a:cs typeface="Times New Roman" panose="02020603050405020304" pitchFamily="18" charset="0"/>
              </a:rPr>
              <a:t> –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minh </a:t>
            </a:r>
            <a:r>
              <a:rPr lang="en-US" sz="4400" dirty="0" err="1">
                <a:solidFill>
                  <a:prstClr val="black"/>
                </a:solidFill>
                <a:latin typeface="Times New Roman" panose="02020603050405020304" pitchFamily="18" charset="0"/>
                <a:cs typeface="Times New Roman" panose="02020603050405020304" pitchFamily="18" charset="0"/>
              </a:rPr>
              <a:t>trí</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tuệ</a:t>
            </a:r>
            <a:endParaRPr kumimoji="0" lang="vi-VN" sz="4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8"/>
          <p:cNvSpPr/>
          <p:nvPr/>
        </p:nvSpPr>
        <p:spPr>
          <a:xfrm>
            <a:off x="11734800" y="3467100"/>
            <a:ext cx="5702628" cy="5410368"/>
          </a:xfrm>
          <a:custGeom>
            <a:avLst/>
            <a:gdLst/>
            <a:ahLst/>
            <a:cxnLst/>
            <a:rect l="l" t="t" r="r" b="b"/>
            <a:pathLst>
              <a:path w="4337075" h="4114800">
                <a:moveTo>
                  <a:pt x="0" y="0"/>
                </a:moveTo>
                <a:lnTo>
                  <a:pt x="4337075" y="0"/>
                </a:lnTo>
                <a:lnTo>
                  <a:pt x="433707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2948D8A9-9455-9F04-FCFE-BB9D01506310}"/>
              </a:ext>
            </a:extLst>
          </p:cNvPr>
          <p:cNvSpPr txBox="1"/>
          <p:nvPr/>
        </p:nvSpPr>
        <p:spPr>
          <a:xfrm>
            <a:off x="1219200" y="4305300"/>
            <a:ext cx="9767839" cy="2123658"/>
          </a:xfrm>
          <a:prstGeom prst="rect">
            <a:avLst/>
          </a:prstGeom>
          <a:noFill/>
        </p:spPr>
        <p:txBody>
          <a:bodyPr wrap="square" rtlCol="0">
            <a:spAutoFit/>
          </a:bodyPr>
          <a:lstStyle/>
          <a:p>
            <a:pPr lvl="0" algn="just" defTabSz="1632632">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Việc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là</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chìa</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khoá</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mở</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cánh</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cửa</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thế</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kỉ</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XXI 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Trân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trọng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việc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xác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định</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đúng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mục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đích</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vấn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đề</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nghị</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luận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vi-VN" sz="4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D5A8531-68E2-697C-8C92-2B51B498DBC9}"/>
              </a:ext>
            </a:extLst>
          </p:cNvPr>
          <p:cNvSpPr txBox="1"/>
          <p:nvPr/>
        </p:nvSpPr>
        <p:spPr>
          <a:xfrm>
            <a:off x="1219199" y="6570518"/>
            <a:ext cx="9767839" cy="1446550"/>
          </a:xfrm>
          <a:prstGeom prst="rect">
            <a:avLst/>
          </a:prstGeom>
          <a:noFill/>
        </p:spPr>
        <p:txBody>
          <a:bodyPr wrap="square" rtlCol="0">
            <a:spAutoFit/>
          </a:bodyPr>
          <a:lstStyle/>
          <a:p>
            <a:pPr lvl="0" algn="just" defTabSz="1632632">
              <a:defRPr/>
            </a:pP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mang</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mang</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xã</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hội</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sâu</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vi-VN" sz="4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454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1C0AD1A-543E-4645-D1F5-DFB5BA6CFD64}"/>
              </a:ext>
            </a:extLst>
          </p:cNvPr>
          <p:cNvGraphicFramePr>
            <a:graphicFrameLocks noGrp="1"/>
          </p:cNvGraphicFramePr>
          <p:nvPr>
            <p:extLst>
              <p:ext uri="{D42A27DB-BD31-4B8C-83A1-F6EECF244321}">
                <p14:modId xmlns:p14="http://schemas.microsoft.com/office/powerpoint/2010/main" val="956628074"/>
              </p:ext>
            </p:extLst>
          </p:nvPr>
        </p:nvGraphicFramePr>
        <p:xfrm>
          <a:off x="609599" y="1638300"/>
          <a:ext cx="17145001" cy="8382000"/>
        </p:xfrm>
        <a:graphic>
          <a:graphicData uri="http://schemas.openxmlformats.org/drawingml/2006/table">
            <a:tbl>
              <a:tblPr firstRow="1" firstCol="1" bandRow="1"/>
              <a:tblGrid>
                <a:gridCol w="6697266">
                  <a:extLst>
                    <a:ext uri="{9D8B030D-6E8A-4147-A177-3AD203B41FA5}">
                      <a16:colId xmlns:a16="http://schemas.microsoft.com/office/drawing/2014/main" val="855095461"/>
                    </a:ext>
                  </a:extLst>
                </a:gridCol>
                <a:gridCol w="10447735">
                  <a:extLst>
                    <a:ext uri="{9D8B030D-6E8A-4147-A177-3AD203B41FA5}">
                      <a16:colId xmlns:a16="http://schemas.microsoft.com/office/drawing/2014/main" val="276649185"/>
                    </a:ext>
                  </a:extLst>
                </a:gridCol>
              </a:tblGrid>
              <a:tr h="761038">
                <a:tc>
                  <a:txBody>
                    <a:bodyPr/>
                    <a:lstStyle/>
                    <a:p>
                      <a:pPr algn="ctr">
                        <a:lnSpc>
                          <a:spcPct val="107000"/>
                        </a:lnSpc>
                        <a:spcAft>
                          <a:spcPts val="800"/>
                        </a:spcAft>
                      </a:pP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16545734"/>
                  </a:ext>
                </a:extLst>
              </a:tr>
              <a:tr h="1522075">
                <a:tc>
                  <a:txBody>
                    <a:bodyPr/>
                    <a:lstStyle/>
                    <a:p>
                      <a:pPr algn="just">
                        <a:lnSpc>
                          <a:spcPct val="107000"/>
                        </a:lnSpc>
                        <a:spcAft>
                          <a:spcPts val="800"/>
                        </a:spcAft>
                      </a:pP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2844758"/>
                  </a:ext>
                </a:extLst>
              </a:tr>
              <a:tr h="1470917">
                <a:tc>
                  <a:txBody>
                    <a:bodyPr/>
                    <a:lstStyle/>
                    <a:p>
                      <a:pPr marL="45720" marR="45720" algn="just" defTabSz="1371600">
                        <a:lnSpc>
                          <a:spcPct val="107000"/>
                        </a:lnSpc>
                        <a:spcAft>
                          <a:spcPts val="1200"/>
                        </a:spcAft>
                      </a:pP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1633056"/>
                  </a:ext>
                </a:extLst>
              </a:tr>
              <a:tr h="1522075">
                <a:tc>
                  <a:txBody>
                    <a:bodyPr/>
                    <a:lstStyle/>
                    <a:p>
                      <a:pPr marL="45720" marR="45720" algn="just" defTabSz="1371600">
                        <a:lnSpc>
                          <a:spcPct val="107000"/>
                        </a:lnSpc>
                        <a:spcAft>
                          <a:spcPts val="1200"/>
                        </a:spcAft>
                      </a:pP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05021873"/>
                  </a:ext>
                </a:extLst>
              </a:tr>
              <a:tr h="1522075">
                <a:tc>
                  <a:txBody>
                    <a:bodyPr/>
                    <a:lstStyle/>
                    <a:p>
                      <a:pPr marL="45720" marR="45720" algn="just" defTabSz="1371600">
                        <a:lnSpc>
                          <a:spcPct val="107000"/>
                        </a:lnSpc>
                        <a:spcAft>
                          <a:spcPts val="1200"/>
                        </a:spcAft>
                      </a:pP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 marR="45720" algn="just" defTabSz="1371600">
                        <a:lnSpc>
                          <a:spcPct val="107000"/>
                        </a:lnSpc>
                        <a:spcAft>
                          <a:spcPts val="1200"/>
                        </a:spcAft>
                      </a:pP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5663607"/>
                  </a:ext>
                </a:extLst>
              </a:tr>
              <a:tr h="1583820">
                <a:tc>
                  <a:txBody>
                    <a:bodyPr/>
                    <a:lstStyle/>
                    <a:p>
                      <a:pPr marL="45720" marR="45720" algn="just" defTabSz="1371600">
                        <a:lnSpc>
                          <a:spcPct val="107000"/>
                        </a:lnSpc>
                        <a:spcAft>
                          <a:spcPts val="1200"/>
                        </a:spcAft>
                      </a:pP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47114935"/>
                  </a:ext>
                </a:extLst>
              </a:tr>
            </a:tbl>
          </a:graphicData>
        </a:graphic>
      </p:graphicFrame>
      <p:sp>
        <p:nvSpPr>
          <p:cNvPr id="7" name="Rectangle 6"/>
          <p:cNvSpPr/>
          <p:nvPr/>
        </p:nvSpPr>
        <p:spPr>
          <a:xfrm>
            <a:off x="609600" y="502503"/>
            <a:ext cx="16306799" cy="769441"/>
          </a:xfrm>
          <a:prstGeom prst="rect">
            <a:avLst/>
          </a:prstGeom>
        </p:spPr>
        <p:txBody>
          <a:bodyPr wrap="square">
            <a:spAutoFit/>
          </a:bodyPr>
          <a:lstStyle/>
          <a:p>
            <a:pPr lvl="0" algn="just" defTabSz="1632632">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mục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830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7924800" y="266700"/>
            <a:ext cx="9982200" cy="332398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Hệ</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thống</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điểm</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lí</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lẽ</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bằng</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chứng</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của</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văn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bản</a:t>
            </a:r>
            <a:endPar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endParaRPr>
          </a:p>
        </p:txBody>
      </p:sp>
      <p:sp>
        <p:nvSpPr>
          <p:cNvPr id="3" name="Freeform 2"/>
          <p:cNvSpPr/>
          <p:nvPr/>
        </p:nvSpPr>
        <p:spPr>
          <a:xfrm>
            <a:off x="228600" y="3314700"/>
            <a:ext cx="10181311" cy="6808751"/>
          </a:xfrm>
          <a:custGeom>
            <a:avLst/>
            <a:gdLst/>
            <a:ahLst/>
            <a:cxnLst/>
            <a:rect l="l" t="t" r="r" b="b"/>
            <a:pathLst>
              <a:path w="5675169" h="3795269">
                <a:moveTo>
                  <a:pt x="0" y="0"/>
                </a:moveTo>
                <a:lnTo>
                  <a:pt x="5675168" y="0"/>
                </a:lnTo>
                <a:lnTo>
                  <a:pt x="5675168" y="3795269"/>
                </a:lnTo>
                <a:lnTo>
                  <a:pt x="0" y="379526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70442851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sp>
        <p:nvSpPr>
          <p:cNvPr id="3" name="Rectangle 2"/>
          <p:cNvSpPr/>
          <p:nvPr/>
        </p:nvSpPr>
        <p:spPr>
          <a:xfrm>
            <a:off x="696191" y="571500"/>
            <a:ext cx="16306799" cy="1200329"/>
          </a:xfrm>
          <a:prstGeom prst="rect">
            <a:avLst/>
          </a:prstGeom>
        </p:spPr>
        <p:txBody>
          <a:bodyPr wrap="square">
            <a:spAutoFit/>
          </a:bodyPr>
          <a:lstStyle/>
          <a:p>
            <a:pPr lvl="0" algn="ctr" defTabSz="1632632">
              <a:defRPr/>
            </a:pPr>
            <a:r>
              <a:rPr lang="en-US" sz="7200" b="1" dirty="0" err="1">
                <a:solidFill>
                  <a:srgbClr val="FF0000"/>
                </a:solidFill>
                <a:latin typeface="#9Slide05 Bustamalaka" panose="02040603050506020204" pitchFamily="18" charset="0"/>
                <a:cs typeface="Times New Roman" panose="02020603050405020304" pitchFamily="18" charset="0"/>
              </a:rPr>
              <a:t>Kĩ</a:t>
            </a:r>
            <a:r>
              <a:rPr lang="en-US" sz="7200" b="1" dirty="0">
                <a:solidFill>
                  <a:srgbClr val="FF0000"/>
                </a:solidFill>
                <a:latin typeface="#9Slide05 Bustamalaka" panose="02040603050506020204" pitchFamily="18" charset="0"/>
                <a:cs typeface="Times New Roman" panose="02020603050405020304" pitchFamily="18" charset="0"/>
              </a:rPr>
              <a:t> </a:t>
            </a:r>
            <a:r>
              <a:rPr lang="en-US" sz="7200" b="1" dirty="0" err="1">
                <a:solidFill>
                  <a:srgbClr val="FF0000"/>
                </a:solidFill>
                <a:latin typeface="#9Slide05 Bustamalaka" panose="02040603050506020204" pitchFamily="18" charset="0"/>
                <a:cs typeface="Times New Roman" panose="02020603050405020304" pitchFamily="18" charset="0"/>
              </a:rPr>
              <a:t>thuật</a:t>
            </a:r>
            <a:r>
              <a:rPr lang="en-US" sz="7200" b="1" dirty="0">
                <a:solidFill>
                  <a:srgbClr val="FF0000"/>
                </a:solidFill>
                <a:latin typeface="#9Slide05 Bustamalaka" panose="02040603050506020204" pitchFamily="18" charset="0"/>
                <a:cs typeface="Times New Roman" panose="02020603050405020304" pitchFamily="18" charset="0"/>
              </a:rPr>
              <a:t> </a:t>
            </a:r>
            <a:r>
              <a:rPr lang="en-US" sz="7200" b="1" dirty="0">
                <a:solidFill>
                  <a:srgbClr val="FF0000"/>
                </a:solidFill>
                <a:latin typeface="#9Slide05 Braxton Regular" panose="03060000000000000000" pitchFamily="66" charset="0"/>
                <a:cs typeface="Times New Roman" panose="02020603050405020304" pitchFamily="18" charset="0"/>
              </a:rPr>
              <a:t>KHĂN TRẢI BÀN</a:t>
            </a:r>
            <a:endParaRPr lang="en-US" sz="7200" dirty="0">
              <a:solidFill>
                <a:srgbClr val="FF0000"/>
              </a:solidFill>
              <a:latin typeface="#9Slide05 Braxton Regular" panose="03060000000000000000" pitchFamily="66" charset="0"/>
              <a:cs typeface="Times New Roman" panose="02020603050405020304" pitchFamily="18" charset="0"/>
            </a:endParaRPr>
          </a:p>
        </p:txBody>
      </p:sp>
      <p:sp>
        <p:nvSpPr>
          <p:cNvPr id="4" name="TextBox 3">
            <a:extLst>
              <a:ext uri="{FF2B5EF4-FFF2-40B4-BE49-F238E27FC236}">
                <a16:creationId xmlns:a16="http://schemas.microsoft.com/office/drawing/2014/main" id="{D9903BFF-81C3-D864-33AC-4410E3562FAD}"/>
              </a:ext>
            </a:extLst>
          </p:cNvPr>
          <p:cNvSpPr txBox="1"/>
          <p:nvPr/>
        </p:nvSpPr>
        <p:spPr>
          <a:xfrm>
            <a:off x="1132933" y="2095500"/>
            <a:ext cx="15870057" cy="1446550"/>
          </a:xfrm>
          <a:prstGeom prst="rect">
            <a:avLst/>
          </a:prstGeom>
          <a:noFill/>
        </p:spPr>
        <p:txBody>
          <a:bodyPr wrap="square" rtlCol="0">
            <a:spAutoFit/>
          </a:bodyPr>
          <a:lstStyle/>
          <a:p>
            <a:pPr lvl="0" algn="just" defTabSz="1632632">
              <a:defRPr/>
            </a:pPr>
            <a:r>
              <a:rPr lang="en-US" sz="4400" b="1" dirty="0" err="1">
                <a:solidFill>
                  <a:prstClr val="black"/>
                </a:solidFill>
                <a:latin typeface="Times New Roman" panose="02020603050405020304" pitchFamily="18" charset="0"/>
                <a:cs typeface="Times New Roman" panose="02020603050405020304" pitchFamily="18" charset="0"/>
              </a:rPr>
              <a:t>Xác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định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hệ</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thống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văn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bản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xét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về</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giả</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triển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khai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mỗi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đó</a:t>
            </a:r>
            <a:r>
              <a:rPr lang="en-US" sz="4400" b="1" dirty="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9" name="Freeform 9"/>
          <p:cNvSpPr/>
          <p:nvPr/>
        </p:nvSpPr>
        <p:spPr>
          <a:xfrm>
            <a:off x="5105400" y="5122718"/>
            <a:ext cx="7315200" cy="2715768"/>
          </a:xfrm>
          <a:custGeom>
            <a:avLst/>
            <a:gdLst/>
            <a:ahLst/>
            <a:cxnLst/>
            <a:rect l="l" t="t" r="r" b="b"/>
            <a:pathLst>
              <a:path w="7315200" h="2715768">
                <a:moveTo>
                  <a:pt x="0" y="0"/>
                </a:moveTo>
                <a:lnTo>
                  <a:pt x="7315200" y="0"/>
                </a:lnTo>
                <a:lnTo>
                  <a:pt x="7315200" y="2715768"/>
                </a:lnTo>
                <a:lnTo>
                  <a:pt x="0" y="2715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AB4448F5-7ADE-CA5D-74F4-BF0D2F355BE5}"/>
              </a:ext>
            </a:extLst>
          </p:cNvPr>
          <p:cNvSpPr txBox="1"/>
          <p:nvPr/>
        </p:nvSpPr>
        <p:spPr>
          <a:xfrm>
            <a:off x="228600" y="4686300"/>
            <a:ext cx="5964057" cy="1446550"/>
          </a:xfrm>
          <a:prstGeom prst="rect">
            <a:avLst/>
          </a:prstGeom>
          <a:noFill/>
        </p:spPr>
        <p:txBody>
          <a:bodyPr wrap="square" rtlCol="0">
            <a:spAutoFit/>
          </a:bodyPr>
          <a:lstStyle/>
          <a:p>
            <a:pPr lvl="0" algn="ctr" defTabSz="1632632">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 </a:t>
            </a:r>
          </a:p>
          <a:p>
            <a:pPr lvl="0" algn="ctr" defTabSz="1632632">
              <a:defRPr/>
            </a:pP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D56D27F-D816-6D71-FD1A-3653104E593D}"/>
              </a:ext>
            </a:extLst>
          </p:cNvPr>
          <p:cNvSpPr txBox="1"/>
          <p:nvPr/>
        </p:nvSpPr>
        <p:spPr>
          <a:xfrm>
            <a:off x="5029200" y="8191500"/>
            <a:ext cx="5964057" cy="1446550"/>
          </a:xfrm>
          <a:prstGeom prst="rect">
            <a:avLst/>
          </a:prstGeom>
          <a:noFill/>
        </p:spPr>
        <p:txBody>
          <a:bodyPr wrap="square" rtlCol="0">
            <a:spAutoFit/>
          </a:bodyPr>
          <a:lstStyle/>
          <a:p>
            <a:pPr lvl="0" algn="ctr" defTabSz="1632632">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2: </a:t>
            </a:r>
          </a:p>
          <a:p>
            <a:pPr lvl="0" algn="ctr" defTabSz="1632632">
              <a:defRPr/>
            </a:pP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2</a:t>
            </a:r>
          </a:p>
        </p:txBody>
      </p:sp>
      <p:sp>
        <p:nvSpPr>
          <p:cNvPr id="7" name="TextBox 6">
            <a:extLst>
              <a:ext uri="{FF2B5EF4-FFF2-40B4-BE49-F238E27FC236}">
                <a16:creationId xmlns:a16="http://schemas.microsoft.com/office/drawing/2014/main" id="{754A5058-3F8D-4F42-08F9-B67B11D56EE4}"/>
              </a:ext>
            </a:extLst>
          </p:cNvPr>
          <p:cNvSpPr txBox="1"/>
          <p:nvPr/>
        </p:nvSpPr>
        <p:spPr>
          <a:xfrm>
            <a:off x="7924800" y="3499661"/>
            <a:ext cx="5964057" cy="1446550"/>
          </a:xfrm>
          <a:prstGeom prst="rect">
            <a:avLst/>
          </a:prstGeom>
          <a:noFill/>
        </p:spPr>
        <p:txBody>
          <a:bodyPr wrap="square" rtlCol="0">
            <a:spAutoFit/>
          </a:bodyPr>
          <a:lstStyle/>
          <a:p>
            <a:pPr lvl="0" algn="ctr" defTabSz="1632632">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b="1" dirty="0">
                <a:solidFill>
                  <a:prstClr val="black"/>
                </a:solidFill>
                <a:latin typeface="Times New Roman" panose="02020603050405020304" pitchFamily="18" charset="0"/>
                <a:cs typeface="Times New Roman" panose="02020603050405020304" pitchFamily="18" charset="0"/>
              </a:rPr>
              <a:t>3</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lvl="0" algn="ctr" defTabSz="1632632">
              <a:defRPr/>
            </a:pP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noProof="0" dirty="0">
                <a:solidFill>
                  <a:prstClr val="black"/>
                </a:solidFill>
                <a:latin typeface="Times New Roman" panose="02020603050405020304" pitchFamily="18" charset="0"/>
                <a:cs typeface="Times New Roman" panose="02020603050405020304" pitchFamily="18" charset="0"/>
              </a:rPr>
              <a:t>3</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25EDB63-42DC-44EF-0A12-6514AFF59CB0}"/>
              </a:ext>
            </a:extLst>
          </p:cNvPr>
          <p:cNvSpPr txBox="1"/>
          <p:nvPr/>
        </p:nvSpPr>
        <p:spPr>
          <a:xfrm>
            <a:off x="11430000" y="6132850"/>
            <a:ext cx="5964057" cy="1446550"/>
          </a:xfrm>
          <a:prstGeom prst="rect">
            <a:avLst/>
          </a:prstGeom>
          <a:noFill/>
        </p:spPr>
        <p:txBody>
          <a:bodyPr wrap="square" rtlCol="0">
            <a:spAutoFit/>
          </a:bodyPr>
          <a:lstStyle/>
          <a:p>
            <a:pPr lvl="0" algn="ctr" defTabSz="1632632">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b="1" noProof="0" dirty="0">
                <a:solidFill>
                  <a:prstClr val="black"/>
                </a:solidFill>
                <a:latin typeface="Times New Roman" panose="02020603050405020304" pitchFamily="18" charset="0"/>
                <a:cs typeface="Times New Roman" panose="02020603050405020304" pitchFamily="18" charset="0"/>
              </a:rPr>
              <a:t>4</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lvl="0" algn="ctr" defTabSz="1632632">
              <a:defRPr/>
            </a:pP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86236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2"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69258632"/>
              </p:ext>
            </p:extLst>
          </p:nvPr>
        </p:nvGraphicFramePr>
        <p:xfrm>
          <a:off x="419100" y="571500"/>
          <a:ext cx="17449800" cy="9144000"/>
        </p:xfrm>
        <a:graphic>
          <a:graphicData uri="http://schemas.openxmlformats.org/drawingml/2006/table">
            <a:tbl>
              <a:tblPr firstRow="1" bandRow="1">
                <a:tableStyleId>{5940675A-B579-460E-94D1-54222C63F5DA}</a:tableStyleId>
              </a:tblPr>
              <a:tblGrid>
                <a:gridCol w="3237293">
                  <a:extLst>
                    <a:ext uri="{9D8B030D-6E8A-4147-A177-3AD203B41FA5}">
                      <a16:colId xmlns:a16="http://schemas.microsoft.com/office/drawing/2014/main" val="2477112120"/>
                    </a:ext>
                  </a:extLst>
                </a:gridCol>
                <a:gridCol w="14212507">
                  <a:extLst>
                    <a:ext uri="{9D8B030D-6E8A-4147-A177-3AD203B41FA5}">
                      <a16:colId xmlns:a16="http://schemas.microsoft.com/office/drawing/2014/main" val="2837750977"/>
                    </a:ext>
                  </a:extLst>
                </a:gridCol>
              </a:tblGrid>
              <a:tr h="3355258">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a:t>
                      </a:r>
                    </a:p>
                    <a:p>
                      <a:pPr algn="just">
                        <a:lnSpc>
                          <a:spcPct val="100000"/>
                        </a:lnSpc>
                      </a:pPr>
                      <a:endParaRPr lang="en-US" sz="4400" dirty="0">
                        <a:latin typeface="Times New Roman" panose="02020603050405020304" pitchFamily="18" charset="0"/>
                        <a:cs typeface="Times New Roman" panose="02020603050405020304" pitchFamily="18" charset="0"/>
                      </a:endParaRPr>
                    </a:p>
                  </a:txBody>
                  <a:tcPr anchor="ctr">
                    <a:solidFill>
                      <a:schemeClr val="bg2"/>
                    </a:solidFill>
                  </a:tcPr>
                </a:tc>
                <a:tc>
                  <a:txBody>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Lí</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lẽ</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lấy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dục</a:t>
                      </a:r>
                      <a:r>
                        <a:rPr lang="en-US" sz="4400" dirty="0">
                          <a:latin typeface="Times New Roman" panose="02020603050405020304" pitchFamily="18" charset="0"/>
                          <a:cs typeface="Times New Roman" panose="02020603050405020304" pitchFamily="18" charset="0"/>
                        </a:rPr>
                        <a:t>)</a:t>
                      </a:r>
                      <a:endParaRPr kumimoji="0" lang="en-US" sz="4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Học</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hiểu</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là</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đi</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sâu</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nắm</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bản</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chất</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biết</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phát</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hiện</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biết</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cách</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tư</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duy</a:t>
                      </a:r>
                      <a:endParaRPr lang="en-US" sz="4400" noProof="0" dirty="0">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dirty="0">
                          <a:ln>
                            <a:noFill/>
                          </a:ln>
                          <a:effectLst/>
                          <a:uLnTx/>
                          <a:uFillTx/>
                          <a:latin typeface="Times New Roman" panose="02020603050405020304" pitchFamily="18" charset="0"/>
                          <a:cs typeface="Times New Roman" panose="02020603050405020304" pitchFamily="18" charset="0"/>
                        </a:rPr>
                        <a:t>+</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Hiểu</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vừa</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là</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mục</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đích</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vừa</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là</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cách</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để</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học</a:t>
                      </a:r>
                      <a:endParaRPr kumimoji="0" lang="en-US" sz="4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802002591"/>
                  </a:ext>
                </a:extLst>
              </a:tr>
              <a:tr h="5788742">
                <a:tc vMerge="1">
                  <a:txBody>
                    <a:bodyPr/>
                    <a:lstStyle/>
                    <a:p>
                      <a:endParaRPr lang="en-US" dirty="0"/>
                    </a:p>
                  </a:txBody>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Dẫn</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chứng</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R="0" lvl="0" algn="just" defTabSz="1632632" rtl="0" eaLnBrk="1" fontAlgn="auto" latinLnBrk="0" hangingPunct="1">
                        <a:lnSpc>
                          <a:spcPct val="100000"/>
                        </a:lnSpc>
                        <a:spcBef>
                          <a:spcPts val="0"/>
                        </a:spcBef>
                        <a:spcAft>
                          <a:spcPts val="0"/>
                        </a:spcAft>
                        <a:buClrTx/>
                        <a:buSzTx/>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bùng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nhớ</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p>
                    <a:p>
                      <a:pPr marR="0" lvl="0" algn="just" defTabSz="1632632" rtl="0" eaLnBrk="1" fontAlgn="auto" latinLnBrk="0" hangingPunct="1">
                        <a:lnSpc>
                          <a:spcPct val="100000"/>
                        </a:lnSpc>
                        <a:spcBef>
                          <a:spcPts val="0"/>
                        </a:spcBef>
                        <a:spcAft>
                          <a:spcPts val="0"/>
                        </a:spcAft>
                        <a:buClrTx/>
                        <a:buSzTx/>
                        <a:tabLst/>
                        <a:defRPr/>
                      </a:pPr>
                      <a:r>
                        <a:rPr kumimoji="0" lang="en-US" sz="4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Khối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lượng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kiến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thức</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của</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loài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người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mênh</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mông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không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thể</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hiểu</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hết</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nên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phải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học</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cơ</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sở</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văn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hoá</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chung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đủ</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rộng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để</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kết</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hợp</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với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khả</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làm</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việc</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sâu</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a:t>
                      </a:r>
                      <a:endParaRPr kumimoji="0" lang="vi-VN"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005823065"/>
                  </a:ext>
                </a:extLst>
              </a:tr>
            </a:tbl>
          </a:graphicData>
        </a:graphic>
      </p:graphicFrame>
      <p:sp>
        <p:nvSpPr>
          <p:cNvPr id="4" name="Freeform 4"/>
          <p:cNvSpPr/>
          <p:nvPr/>
        </p:nvSpPr>
        <p:spPr>
          <a:xfrm>
            <a:off x="16383000" y="1104900"/>
            <a:ext cx="3224974" cy="4114800"/>
          </a:xfrm>
          <a:custGeom>
            <a:avLst/>
            <a:gdLst/>
            <a:ahLst/>
            <a:cxnLst/>
            <a:rect l="l" t="t" r="r" b="b"/>
            <a:pathLst>
              <a:path w="3224974" h="4114800">
                <a:moveTo>
                  <a:pt x="0" y="0"/>
                </a:moveTo>
                <a:lnTo>
                  <a:pt x="3224974" y="0"/>
                </a:lnTo>
                <a:lnTo>
                  <a:pt x="322497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03638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11818891"/>
              </p:ext>
            </p:extLst>
          </p:nvPr>
        </p:nvGraphicFramePr>
        <p:xfrm>
          <a:off x="457200" y="800100"/>
          <a:ext cx="16840200" cy="6217920"/>
        </p:xfrm>
        <a:graphic>
          <a:graphicData uri="http://schemas.openxmlformats.org/drawingml/2006/table">
            <a:tbl>
              <a:tblPr firstRow="1" bandRow="1">
                <a:tableStyleId>{5940675A-B579-460E-94D1-54222C63F5DA}</a:tableStyleId>
              </a:tblPr>
              <a:tblGrid>
                <a:gridCol w="3124200">
                  <a:extLst>
                    <a:ext uri="{9D8B030D-6E8A-4147-A177-3AD203B41FA5}">
                      <a16:colId xmlns:a16="http://schemas.microsoft.com/office/drawing/2014/main" val="2477112120"/>
                    </a:ext>
                  </a:extLst>
                </a:gridCol>
                <a:gridCol w="13716000">
                  <a:extLst>
                    <a:ext uri="{9D8B030D-6E8A-4147-A177-3AD203B41FA5}">
                      <a16:colId xmlns:a16="http://schemas.microsoft.com/office/drawing/2014/main" val="2837750977"/>
                    </a:ext>
                  </a:extLst>
                </a:gridCol>
              </a:tblGrid>
              <a:tr h="370840">
                <a:tc rowSpan="2">
                  <a:txBody>
                    <a:bodyPr/>
                    <a:lstStyle/>
                    <a:p>
                      <a:pPr lvl="0" algn="just" defTabSz="1632632">
                        <a:lnSpc>
                          <a:spcPct val="100000"/>
                        </a:lnSpc>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2</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mục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thứ</a:t>
                      </a:r>
                      <a:r>
                        <a:rPr lang="en-US" sz="4400" dirty="0">
                          <a:solidFill>
                            <a:prstClr val="black"/>
                          </a:solidFill>
                          <a:latin typeface="Times New Roman" panose="02020603050405020304" pitchFamily="18" charset="0"/>
                          <a:cs typeface="Times New Roman" panose="02020603050405020304" pitchFamily="18" charset="0"/>
                        </a:rPr>
                        <a:t> 2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a:t>
                      </a:r>
                    </a:p>
                    <a:p>
                      <a:pPr algn="just">
                        <a:lnSpc>
                          <a:spcPct val="100000"/>
                        </a:lnSpc>
                      </a:pPr>
                      <a:endParaRPr lang="en-US" sz="4400" dirty="0">
                        <a:latin typeface="Times New Roman" panose="02020603050405020304" pitchFamily="18" charset="0"/>
                        <a:cs typeface="Times New Roman" panose="02020603050405020304" pitchFamily="18" charset="0"/>
                      </a:endParaRPr>
                    </a:p>
                  </a:txBody>
                  <a:tcPr anchor="ctr">
                    <a:solidFill>
                      <a:schemeClr val="bg2"/>
                    </a:solidFill>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lang="en-US" sz="4400" b="1" dirty="0">
                          <a:solidFill>
                            <a:prstClr val="black"/>
                          </a:solidFill>
                          <a:latin typeface="Times New Roman" panose="02020603050405020304" pitchFamily="18" charset="0"/>
                          <a:cs typeface="Times New Roman" panose="02020603050405020304" pitchFamily="18" charset="0"/>
                        </a:rPr>
                        <a:t> </a:t>
                      </a:r>
                      <a:endParaRPr lang="en-US" sz="4400" dirty="0">
                        <a:solidFill>
                          <a:prstClr val="black"/>
                        </a:solidFill>
                        <a:latin typeface="Times New Roman" panose="02020603050405020304" pitchFamily="18" charset="0"/>
                        <a:cs typeface="Times New Roman" panose="02020603050405020304" pitchFamily="18" charset="0"/>
                      </a:endParaRPr>
                    </a:p>
                    <a:p>
                      <a:pPr marR="0" lvl="0" algn="just" defTabSz="1632632" rtl="0" eaLnBrk="1" fontAlgn="auto" latinLnBrk="0" hangingPunct="1">
                        <a:lnSpc>
                          <a:spcPct val="100000"/>
                        </a:lnSpc>
                        <a:spcBef>
                          <a:spcPts val="0"/>
                        </a:spcBef>
                        <a:spcAft>
                          <a:spcPts val="0"/>
                        </a:spcAft>
                        <a:buClrTx/>
                        <a:buSzTx/>
                        <a:tabLst/>
                        <a:defRPr/>
                      </a:pP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Học</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với</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hành</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phải</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đi</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đôi</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không</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sẽ</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vô</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ích</a:t>
                      </a:r>
                      <a:endParaRPr lang="en-US" sz="4400" noProof="0" dirty="0">
                        <a:solidFill>
                          <a:prstClr val="black"/>
                        </a:solidFill>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802002591"/>
                  </a:ext>
                </a:extLst>
              </a:tr>
              <a:tr h="370840">
                <a:tc vMerge="1">
                  <a:txBody>
                    <a:bodyPr/>
                    <a:lstStyle/>
                    <a:p>
                      <a:endParaRPr lang="en-US" dirty="0"/>
                    </a:p>
                  </a:txBody>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lvl="0" algn="just" defTabSz="1632632">
                        <a:lnSpc>
                          <a:spcPct val="100000"/>
                        </a:lnSpc>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đôi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Hồ</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Chí</a:t>
                      </a:r>
                      <a:r>
                        <a:rPr lang="en-US" sz="4400" dirty="0">
                          <a:solidFill>
                            <a:prstClr val="black"/>
                          </a:solidFill>
                          <a:latin typeface="Times New Roman" panose="02020603050405020304" pitchFamily="18" charset="0"/>
                          <a:cs typeface="Times New Roman" panose="02020603050405020304" pitchFamily="18" charset="0"/>
                        </a:rPr>
                        <a:t> Minh), “</a:t>
                      </a:r>
                      <a:r>
                        <a:rPr lang="en-US" sz="4400" dirty="0" err="1">
                          <a:solidFill>
                            <a:prstClr val="black"/>
                          </a:solidFill>
                          <a:latin typeface="Times New Roman" panose="02020603050405020304" pitchFamily="18" charset="0"/>
                          <a:cs typeface="Times New Roman" panose="02020603050405020304" pitchFamily="18" charset="0"/>
                        </a:rPr>
                        <a:t>Suy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gắn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(Pi-a-</a:t>
                      </a:r>
                      <a:r>
                        <a:rPr lang="en-US" sz="4400" dirty="0" err="1">
                          <a:solidFill>
                            <a:prstClr val="black"/>
                          </a:solidFill>
                          <a:latin typeface="Times New Roman" panose="02020603050405020304" pitchFamily="18" charset="0"/>
                          <a:cs typeface="Times New Roman" panose="02020603050405020304" pitchFamily="18" charset="0"/>
                        </a:rPr>
                        <a:t>giê</a:t>
                      </a:r>
                      <a:r>
                        <a:rPr lang="en-US" sz="4400" dirty="0">
                          <a:solidFill>
                            <a:prstClr val="black"/>
                          </a:solidFill>
                          <a:latin typeface="Times New Roman" panose="02020603050405020304" pitchFamily="18" charset="0"/>
                          <a:cs typeface="Times New Roman" panose="02020603050405020304" pitchFamily="18" charset="0"/>
                        </a:rPr>
                        <a:t> Piaget), “</a:t>
                      </a:r>
                      <a:r>
                        <a:rPr lang="en-US" sz="4400" dirty="0" err="1">
                          <a:solidFill>
                            <a:prstClr val="black"/>
                          </a:solidFill>
                          <a:latin typeface="Times New Roman" panose="02020603050405020304" pitchFamily="18" charset="0"/>
                          <a:cs typeface="Times New Roman" panose="02020603050405020304" pitchFamily="18" charset="0"/>
                        </a:rPr>
                        <a:t>Cách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(Can-</a:t>
                      </a:r>
                      <a:r>
                        <a:rPr lang="en-US" sz="4400" dirty="0" err="1">
                          <a:solidFill>
                            <a:prstClr val="black"/>
                          </a:solidFill>
                          <a:latin typeface="Times New Roman" panose="02020603050405020304" pitchFamily="18" charset="0"/>
                          <a:cs typeface="Times New Roman" panose="02020603050405020304" pitchFamily="18" charset="0"/>
                        </a:rPr>
                        <a:t>tơ</a:t>
                      </a:r>
                      <a:r>
                        <a:rPr lang="en-US" sz="4400" dirty="0">
                          <a:solidFill>
                            <a:prstClr val="black"/>
                          </a:solidFill>
                          <a:latin typeface="Times New Roman" panose="02020603050405020304" pitchFamily="18" charset="0"/>
                          <a:cs typeface="Times New Roman" panose="02020603050405020304" pitchFamily="18" charset="0"/>
                        </a:rPr>
                        <a:t> Kant)</a:t>
                      </a:r>
                    </a:p>
                    <a:p>
                      <a:pPr lvl="0" algn="just" defTabSz="1632632">
                        <a:lnSpc>
                          <a:spcPct val="100000"/>
                        </a:lnSpc>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trường</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biến</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cần</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005823065"/>
                  </a:ext>
                </a:extLst>
              </a:tr>
            </a:tbl>
          </a:graphicData>
        </a:graphic>
      </p:graphicFrame>
      <p:sp>
        <p:nvSpPr>
          <p:cNvPr id="6" name="Freeform 6"/>
          <p:cNvSpPr/>
          <p:nvPr/>
        </p:nvSpPr>
        <p:spPr>
          <a:xfrm>
            <a:off x="-457200" y="7048500"/>
            <a:ext cx="3315932" cy="3628927"/>
          </a:xfrm>
          <a:custGeom>
            <a:avLst/>
            <a:gdLst/>
            <a:ahLst/>
            <a:cxnLst/>
            <a:rect l="l" t="t" r="r" b="b"/>
            <a:pathLst>
              <a:path w="3315932" h="3628927">
                <a:moveTo>
                  <a:pt x="0" y="0"/>
                </a:moveTo>
                <a:lnTo>
                  <a:pt x="3315932" y="0"/>
                </a:lnTo>
                <a:lnTo>
                  <a:pt x="3315932" y="3628927"/>
                </a:lnTo>
                <a:lnTo>
                  <a:pt x="0" y="362892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8351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29349562"/>
              </p:ext>
            </p:extLst>
          </p:nvPr>
        </p:nvGraphicFramePr>
        <p:xfrm>
          <a:off x="609600" y="647700"/>
          <a:ext cx="12115800" cy="8229600"/>
        </p:xfrm>
        <a:graphic>
          <a:graphicData uri="http://schemas.openxmlformats.org/drawingml/2006/table">
            <a:tbl>
              <a:tblPr firstRow="1" bandRow="1">
                <a:tableStyleId>{5940675A-B579-460E-94D1-54222C63F5DA}</a:tableStyleId>
              </a:tblPr>
              <a:tblGrid>
                <a:gridCol w="2247727">
                  <a:extLst>
                    <a:ext uri="{9D8B030D-6E8A-4147-A177-3AD203B41FA5}">
                      <a16:colId xmlns:a16="http://schemas.microsoft.com/office/drawing/2014/main" val="2477112120"/>
                    </a:ext>
                  </a:extLst>
                </a:gridCol>
                <a:gridCol w="9868073">
                  <a:extLst>
                    <a:ext uri="{9D8B030D-6E8A-4147-A177-3AD203B41FA5}">
                      <a16:colId xmlns:a16="http://schemas.microsoft.com/office/drawing/2014/main" val="2837750977"/>
                    </a:ext>
                  </a:extLst>
                </a:gridCol>
              </a:tblGrid>
              <a:tr h="2686678">
                <a:tc rowSpan="2">
                  <a:txBody>
                    <a:bodyPr/>
                    <a:lstStyle/>
                    <a:p>
                      <a:pPr lvl="0" algn="just" defTabSz="1632632">
                        <a:lnSpc>
                          <a:spcPct val="100000"/>
                        </a:lnSpc>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3</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mục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thứ</a:t>
                      </a:r>
                      <a:r>
                        <a:rPr lang="en-US" sz="4400" dirty="0">
                          <a:solidFill>
                            <a:prstClr val="black"/>
                          </a:solidFill>
                          <a:latin typeface="Times New Roman" panose="02020603050405020304" pitchFamily="18" charset="0"/>
                          <a:cs typeface="Times New Roman" panose="02020603050405020304" pitchFamily="18" charset="0"/>
                        </a:rPr>
                        <a:t> 3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cùng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chung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r>
                        <a:rPr lang="en-US" sz="4400" dirty="0">
                          <a:solidFill>
                            <a:prstClr val="black"/>
                          </a:solidFill>
                          <a:latin typeface="Times New Roman" panose="02020603050405020304" pitchFamily="18" charset="0"/>
                          <a:cs typeface="Times New Roman" panose="02020603050405020304" pitchFamily="18" charset="0"/>
                        </a:rPr>
                        <a:t>”</a:t>
                      </a:r>
                    </a:p>
                  </a:txBody>
                  <a:tcPr anchor="ctr">
                    <a:solidFill>
                      <a:schemeClr val="bg2"/>
                    </a:solidFill>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lang="en-US" sz="4400" b="1" dirty="0">
                          <a:solidFill>
                            <a:prstClr val="black"/>
                          </a:solidFill>
                          <a:latin typeface="Times New Roman" panose="02020603050405020304" pitchFamily="18" charset="0"/>
                          <a:cs typeface="Times New Roman" panose="02020603050405020304" pitchFamily="18" charset="0"/>
                        </a:rPr>
                        <a:t> </a:t>
                      </a:r>
                      <a:endParaRPr lang="en-US" sz="4400" dirty="0">
                        <a:solidFill>
                          <a:prstClr val="black"/>
                        </a:solidFill>
                        <a:latin typeface="Times New Roman" panose="02020603050405020304" pitchFamily="18" charset="0"/>
                        <a:cs typeface="Times New Roman" panose="02020603050405020304" pitchFamily="18" charset="0"/>
                      </a:endParaRPr>
                    </a:p>
                    <a:p>
                      <a:pPr marR="0" lvl="0" algn="just" defTabSz="1632632" rtl="0" eaLnBrk="1" fontAlgn="auto" latinLnBrk="0" hangingPunct="1">
                        <a:lnSpc>
                          <a:spcPct val="100000"/>
                        </a:lnSpc>
                        <a:spcBef>
                          <a:spcPts val="0"/>
                        </a:spcBef>
                        <a:spcAft>
                          <a:spcPts val="0"/>
                        </a:spcAft>
                        <a:buClrTx/>
                        <a:buSzTx/>
                        <a:tabLst/>
                        <a:defRPr/>
                      </a:pP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Lấy</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“h</a:t>
                      </a:r>
                      <a:r>
                        <a:rPr lang="en-US" sz="4400" noProof="0" dirty="0" err="1">
                          <a:solidFill>
                            <a:prstClr val="black"/>
                          </a:solidFill>
                          <a:latin typeface="Times New Roman" panose="02020603050405020304" pitchFamily="18" charset="0"/>
                          <a:cs typeface="Times New Roman" panose="02020603050405020304" pitchFamily="18" charset="0"/>
                        </a:rPr>
                        <a:t>ọc</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để</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hiểu</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học</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để</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làm</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sở</a:t>
                      </a:r>
                      <a:r>
                        <a:rPr lang="en-US" sz="4400" dirty="0">
                          <a:solidFill>
                            <a:prstClr val="black"/>
                          </a:solidFill>
                          <a:latin typeface="Times New Roman" panose="02020603050405020304" pitchFamily="18" charset="0"/>
                          <a:cs typeface="Times New Roman" panose="02020603050405020304" pitchFamily="18" charset="0"/>
                        </a:rPr>
                        <a:t>.</a:t>
                      </a:r>
                      <a:endParaRPr lang="en-US" sz="4400" noProof="0" dirty="0">
                        <a:solidFill>
                          <a:prstClr val="black"/>
                        </a:solidFill>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802002591"/>
                  </a:ext>
                </a:extLst>
              </a:tr>
              <a:tr h="4399922">
                <a:tc vMerge="1">
                  <a:txBody>
                    <a:bodyPr/>
                    <a:lstStyle/>
                    <a:p>
                      <a:endParaRPr lang="en-US" dirty="0"/>
                    </a:p>
                  </a:txBody>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lvl="0" algn="just" defTabSz="1632632">
                        <a:lnSpc>
                          <a:spcPct val="100000"/>
                        </a:lnSpc>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hơn</a:t>
                      </a:r>
                      <a:r>
                        <a:rPr lang="en-US" sz="4400" dirty="0">
                          <a:solidFill>
                            <a:prstClr val="black"/>
                          </a:solidFill>
                          <a:latin typeface="Times New Roman" panose="02020603050405020304" pitchFamily="18" charset="0"/>
                          <a:cs typeface="Times New Roman" panose="02020603050405020304" pitchFamily="18" charset="0"/>
                        </a:rPr>
                        <a:t>.</a:t>
                      </a:r>
                    </a:p>
                    <a:p>
                      <a:pPr lvl="0" algn="just" defTabSz="1632632">
                        <a:lnSpc>
                          <a:spcPct val="100000"/>
                        </a:lnSpc>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mặt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tổng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xen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lẫn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nhau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nhằm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tạo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năng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duy</a:t>
                      </a:r>
                      <a:endParaRPr kumimoji="0" lang="vi-VN"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005823065"/>
                  </a:ext>
                </a:extLst>
              </a:tr>
            </a:tbl>
          </a:graphicData>
        </a:graphic>
      </p:graphicFrame>
      <p:sp>
        <p:nvSpPr>
          <p:cNvPr id="6" name="Freeform 6"/>
          <p:cNvSpPr/>
          <p:nvPr/>
        </p:nvSpPr>
        <p:spPr>
          <a:xfrm>
            <a:off x="12877800" y="2628900"/>
            <a:ext cx="5257301" cy="7452360"/>
          </a:xfrm>
          <a:custGeom>
            <a:avLst/>
            <a:gdLst/>
            <a:ahLst/>
            <a:cxnLst/>
            <a:rect l="l" t="t" r="r" b="b"/>
            <a:pathLst>
              <a:path w="2902804" h="4114800">
                <a:moveTo>
                  <a:pt x="0" y="0"/>
                </a:moveTo>
                <a:lnTo>
                  <a:pt x="2902805" y="0"/>
                </a:lnTo>
                <a:lnTo>
                  <a:pt x="290280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95453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03687183"/>
              </p:ext>
            </p:extLst>
          </p:nvPr>
        </p:nvGraphicFramePr>
        <p:xfrm>
          <a:off x="4267200" y="495300"/>
          <a:ext cx="13182600" cy="7315200"/>
        </p:xfrm>
        <a:graphic>
          <a:graphicData uri="http://schemas.openxmlformats.org/drawingml/2006/table">
            <a:tbl>
              <a:tblPr firstRow="1" bandRow="1">
                <a:tableStyleId>{5940675A-B579-460E-94D1-54222C63F5DA}</a:tableStyleId>
              </a:tblPr>
              <a:tblGrid>
                <a:gridCol w="2445641">
                  <a:extLst>
                    <a:ext uri="{9D8B030D-6E8A-4147-A177-3AD203B41FA5}">
                      <a16:colId xmlns:a16="http://schemas.microsoft.com/office/drawing/2014/main" val="2477112120"/>
                    </a:ext>
                  </a:extLst>
                </a:gridCol>
                <a:gridCol w="10736959">
                  <a:extLst>
                    <a:ext uri="{9D8B030D-6E8A-4147-A177-3AD203B41FA5}">
                      <a16:colId xmlns:a16="http://schemas.microsoft.com/office/drawing/2014/main" val="2837750977"/>
                    </a:ext>
                  </a:extLst>
                </a:gridCol>
              </a:tblGrid>
              <a:tr h="3657600">
                <a:tc rowSpan="2">
                  <a:txBody>
                    <a:bodyPr/>
                    <a:lstStyle/>
                    <a:p>
                      <a:pPr lvl="0" algn="just" defTabSz="1632632">
                        <a:lnSpc>
                          <a:spcPct val="100000"/>
                        </a:lnSpc>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4</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mục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thứ</a:t>
                      </a:r>
                      <a:r>
                        <a:rPr lang="en-US" sz="4400" dirty="0">
                          <a:solidFill>
                            <a:prstClr val="black"/>
                          </a:solidFill>
                          <a:latin typeface="Times New Roman" panose="02020603050405020304" pitchFamily="18" charset="0"/>
                          <a:cs typeface="Times New Roman" panose="02020603050405020304" pitchFamily="18" charset="0"/>
                        </a:rPr>
                        <a:t> 4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a:t>
                      </a:r>
                    </a:p>
                  </a:txBody>
                  <a:tcPr anchor="ctr">
                    <a:solidFill>
                      <a:schemeClr val="bg2"/>
                    </a:solidFill>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lang="en-US" sz="4400" b="1" dirty="0">
                          <a:solidFill>
                            <a:prstClr val="black"/>
                          </a:solidFill>
                          <a:latin typeface="Times New Roman" panose="02020603050405020304" pitchFamily="18" charset="0"/>
                          <a:cs typeface="Times New Roman" panose="02020603050405020304" pitchFamily="18" charset="0"/>
                        </a:rPr>
                        <a:t> </a:t>
                      </a:r>
                      <a:endParaRPr lang="en-US" sz="4400" dirty="0">
                        <a:solidFill>
                          <a:prstClr val="black"/>
                        </a:solidFill>
                        <a:latin typeface="Times New Roman" panose="02020603050405020304" pitchFamily="18" charset="0"/>
                        <a:cs typeface="Times New Roman" panose="02020603050405020304" pitchFamily="18" charset="0"/>
                      </a:endParaRPr>
                    </a:p>
                    <a:p>
                      <a:pPr marR="0" lvl="0" algn="just" defTabSz="1632632" rtl="0" eaLnBrk="1" fontAlgn="auto" latinLnBrk="0" hangingPunct="1">
                        <a:lnSpc>
                          <a:spcPct val="100000"/>
                        </a:lnSpc>
                        <a:spcBef>
                          <a:spcPts val="0"/>
                        </a:spcBef>
                        <a:spcAft>
                          <a:spcPts val="0"/>
                        </a:spcAft>
                        <a:buClrTx/>
                        <a:buSzTx/>
                        <a:tabLst/>
                        <a:defRPr/>
                      </a:pP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Học</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để</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trở</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thành</a:t>
                      </a:r>
                      <a:r>
                        <a:rPr lang="en-US" sz="4400" baseline="0" noProof="0" dirty="0">
                          <a:solidFill>
                            <a:prstClr val="black"/>
                          </a:solidFill>
                          <a:latin typeface="Times New Roman" panose="02020603050405020304" pitchFamily="18" charset="0"/>
                          <a:cs typeface="Times New Roman" panose="02020603050405020304" pitchFamily="18" charset="0"/>
                        </a:rPr>
                        <a:t> 1 </a:t>
                      </a:r>
                      <a:r>
                        <a:rPr lang="en-US" sz="4400" baseline="0" noProof="0" dirty="0" err="1">
                          <a:solidFill>
                            <a:prstClr val="black"/>
                          </a:solidFill>
                          <a:latin typeface="Times New Roman" panose="02020603050405020304" pitchFamily="18" charset="0"/>
                          <a:cs typeface="Times New Roman" panose="02020603050405020304" pitchFamily="18" charset="0"/>
                        </a:rPr>
                        <a:t>người</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hoàn</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hảo</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về</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phẩm</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chất</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và</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đạo</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đức</a:t>
                      </a:r>
                      <a:endParaRPr lang="en-US" sz="4400" noProof="0" dirty="0">
                        <a:solidFill>
                          <a:prstClr val="black"/>
                        </a:solidFill>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a:t>
                      </a:r>
                      <a:r>
                        <a:rPr lang="en-US" sz="4400" dirty="0" err="1">
                          <a:solidFill>
                            <a:prstClr val="black"/>
                          </a:solidFill>
                          <a:latin typeface="Times New Roman" panose="02020603050405020304" pitchFamily="18" charset="0"/>
                          <a:cs typeface="Times New Roman" panose="02020603050405020304" pitchFamily="18" charset="0"/>
                        </a:rPr>
                        <a:t>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802002591"/>
                  </a:ext>
                </a:extLst>
              </a:tr>
              <a:tr h="3657600">
                <a:tc vMerge="1">
                  <a:txBody>
                    <a:bodyPr/>
                    <a:lstStyle/>
                    <a:p>
                      <a:endParaRPr lang="en-US" dirty="0"/>
                    </a:p>
                  </a:txBody>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lvl="0" algn="just" defTabSz="1632632">
                        <a:lnSpc>
                          <a:spcPct val="100000"/>
                        </a:lnSpc>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khám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thông</a:t>
                      </a:r>
                      <a:r>
                        <a:rPr lang="en-US" sz="4400" dirty="0">
                          <a:solidFill>
                            <a:prstClr val="black"/>
                          </a:solidFill>
                          <a:latin typeface="Times New Roman" panose="02020603050405020304" pitchFamily="18" charset="0"/>
                          <a:cs typeface="Times New Roman" panose="02020603050405020304" pitchFamily="18" charset="0"/>
                        </a:rPr>
                        <a:t> qua 1 </a:t>
                      </a:r>
                      <a:r>
                        <a:rPr lang="en-US" sz="4400" dirty="0" err="1">
                          <a:solidFill>
                            <a:prstClr val="black"/>
                          </a:solidFill>
                          <a:latin typeface="Times New Roman" panose="02020603050405020304" pitchFamily="18" charset="0"/>
                          <a:cs typeface="Times New Roman" panose="02020603050405020304" pitchFamily="18" charset="0"/>
                        </a:rPr>
                        <a: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a:t>
                      </a:r>
                    </a:p>
                    <a:p>
                      <a:pPr lvl="0" algn="just" defTabSz="1632632">
                        <a:lnSpc>
                          <a:spcPct val="100000"/>
                        </a:lnSpc>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nữa</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mãi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Lê-nin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005823065"/>
                  </a:ext>
                </a:extLst>
              </a:tr>
            </a:tbl>
          </a:graphicData>
        </a:graphic>
      </p:graphicFrame>
      <p:sp>
        <p:nvSpPr>
          <p:cNvPr id="5" name="Freeform 5"/>
          <p:cNvSpPr/>
          <p:nvPr/>
        </p:nvSpPr>
        <p:spPr>
          <a:xfrm>
            <a:off x="381000" y="4152900"/>
            <a:ext cx="5298329" cy="6134100"/>
          </a:xfrm>
          <a:custGeom>
            <a:avLst/>
            <a:gdLst/>
            <a:ahLst/>
            <a:cxnLst/>
            <a:rect l="l" t="t" r="r" b="b"/>
            <a:pathLst>
              <a:path w="3594931" h="4162004">
                <a:moveTo>
                  <a:pt x="0" y="0"/>
                </a:moveTo>
                <a:lnTo>
                  <a:pt x="3594931" y="0"/>
                </a:lnTo>
                <a:lnTo>
                  <a:pt x="3594931" y="4162003"/>
                </a:lnTo>
                <a:lnTo>
                  <a:pt x="0" y="416200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39071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sp>
        <p:nvSpPr>
          <p:cNvPr id="2" name="Rectangle 1"/>
          <p:cNvSpPr/>
          <p:nvPr/>
        </p:nvSpPr>
        <p:spPr>
          <a:xfrm>
            <a:off x="2185555" y="3162300"/>
            <a:ext cx="14097000" cy="1446550"/>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Theo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p>
        </p:txBody>
      </p:sp>
      <p:sp>
        <p:nvSpPr>
          <p:cNvPr id="3" name="Rectangle 2"/>
          <p:cNvSpPr/>
          <p:nvPr/>
        </p:nvSpPr>
        <p:spPr>
          <a:xfrm>
            <a:off x="2185555" y="571500"/>
            <a:ext cx="14097000" cy="1569660"/>
          </a:xfrm>
          <a:prstGeom prst="rect">
            <a:avLst/>
          </a:prstGeom>
        </p:spPr>
        <p:txBody>
          <a:bodyPr wrap="square">
            <a:spAutoFit/>
          </a:bodyPr>
          <a:lstStyle/>
          <a:p>
            <a:pPr algn="ctr"/>
            <a:r>
              <a:rPr lang="en-US" sz="9600" b="1" dirty="0" err="1">
                <a:solidFill>
                  <a:srgbClr val="FF0000"/>
                </a:solidFill>
                <a:latin typeface="#9Slide05 Bustamalaka" panose="02040603050506020204" pitchFamily="18" charset="0"/>
              </a:rPr>
              <a:t>Thảo</a:t>
            </a:r>
            <a:r>
              <a:rPr lang="en-US" sz="9600" b="1" dirty="0">
                <a:solidFill>
                  <a:srgbClr val="FF0000"/>
                </a:solidFill>
                <a:latin typeface="#9Slide05 Bustamalaka" panose="02040603050506020204" pitchFamily="18" charset="0"/>
              </a:rPr>
              <a:t> </a:t>
            </a:r>
            <a:r>
              <a:rPr lang="en-US" sz="9600" b="1" dirty="0" err="1">
                <a:solidFill>
                  <a:srgbClr val="FF0000"/>
                </a:solidFill>
                <a:latin typeface="#9Slide05 Bustamalaka" panose="02040603050506020204" pitchFamily="18" charset="0"/>
              </a:rPr>
              <a:t>luận</a:t>
            </a:r>
            <a:r>
              <a:rPr lang="en-US" sz="9600" b="1" dirty="0">
                <a:solidFill>
                  <a:srgbClr val="FF0000"/>
                </a:solidFill>
                <a:latin typeface="#9Slide05 Bustamalaka" panose="02040603050506020204" pitchFamily="18" charset="0"/>
              </a:rPr>
              <a:t> </a:t>
            </a:r>
            <a:r>
              <a:rPr lang="en-US" sz="9600" b="1" dirty="0" err="1">
                <a:solidFill>
                  <a:srgbClr val="FF0000"/>
                </a:solidFill>
                <a:latin typeface="#9Slide05 Bustamalaka" panose="02040603050506020204" pitchFamily="18" charset="0"/>
              </a:rPr>
              <a:t>nhanh</a:t>
            </a:r>
            <a:endParaRPr lang="en-US" sz="9600" b="1" dirty="0">
              <a:solidFill>
                <a:srgbClr val="FF0000"/>
              </a:solidFill>
              <a:latin typeface="#9Slide05 Bustamalaka" panose="02040603050506020204" pitchFamily="18" charset="0"/>
            </a:endParaRPr>
          </a:p>
        </p:txBody>
      </p:sp>
      <p:sp>
        <p:nvSpPr>
          <p:cNvPr id="5" name="Freeform 5"/>
          <p:cNvSpPr/>
          <p:nvPr/>
        </p:nvSpPr>
        <p:spPr>
          <a:xfrm>
            <a:off x="5638800" y="5958022"/>
            <a:ext cx="6285267" cy="4328978"/>
          </a:xfrm>
          <a:custGeom>
            <a:avLst/>
            <a:gdLst/>
            <a:ahLst/>
            <a:cxnLst/>
            <a:rect l="l" t="t" r="r" b="b"/>
            <a:pathLst>
              <a:path w="6285267" h="4328978">
                <a:moveTo>
                  <a:pt x="0" y="0"/>
                </a:moveTo>
                <a:lnTo>
                  <a:pt x="6285267" y="0"/>
                </a:lnTo>
                <a:lnTo>
                  <a:pt x="6285267" y="4328978"/>
                </a:lnTo>
                <a:lnTo>
                  <a:pt x="0" y="432897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97308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1600200" y="1333500"/>
            <a:ext cx="15412857" cy="4209679"/>
          </a:xfrm>
          <a:prstGeom prst="rect">
            <a:avLst/>
          </a:prstGeom>
          <a:noFill/>
        </p:spPr>
        <p:txBody>
          <a:bodyPr wrap="square" rtlCol="0">
            <a:spAutoFit/>
          </a:bodyPr>
          <a:lstStyle/>
          <a:p>
            <a:pPr marL="0" marR="0" lvl="0" indent="0" algn="just" defTabSz="1632632" rtl="0" eaLnBrk="1" fontAlgn="auto" latinLnBrk="0" hangingPunct="1">
              <a:lnSpc>
                <a:spcPct val="13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xét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just" defTabSz="1632632" rtl="0" eaLnBrk="1" fontAlgn="auto" latinLnBrk="0" hangingPunct="1">
              <a:lnSpc>
                <a:spcPct val="130000"/>
              </a:lnSpc>
              <a:spcBef>
                <a:spcPts val="0"/>
              </a:spcBef>
              <a:spcAft>
                <a:spcPts val="0"/>
              </a:spcAft>
              <a:buClrTx/>
              <a:buSzTx/>
              <a:buFontTx/>
              <a:buNone/>
              <a:tabLst/>
              <a:defRPr/>
            </a:pPr>
            <a:r>
              <a:rPr lang="en-US" sz="4200" baseline="0" dirty="0">
                <a:solidFill>
                  <a:prstClr val="black"/>
                </a:solidFill>
                <a:latin typeface="Times New Roman" panose="02020603050405020304" pitchFamily="18" charset="0"/>
                <a:cs typeface="Times New Roman" panose="02020603050405020304" pitchFamily="18" charset="0"/>
              </a:rPr>
              <a:t>+ </a:t>
            </a:r>
            <a:r>
              <a:rPr lang="en-US" sz="4200" baseline="0" dirty="0" err="1">
                <a:solidFill>
                  <a:prstClr val="black"/>
                </a:solidFill>
                <a:latin typeface="Times New Roman" panose="02020603050405020304" pitchFamily="18" charset="0"/>
                <a:cs typeface="Times New Roman" panose="02020603050405020304" pitchFamily="18" charset="0"/>
              </a:rPr>
              <a:t>Cách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triển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khai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điểm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theo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một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cấu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trúc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thống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nhất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lập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phối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hợp</a:t>
            </a:r>
            <a:r>
              <a:rPr lang="en-US" sz="4200" dirty="0">
                <a:solidFill>
                  <a:prstClr val="black"/>
                </a:solidFill>
                <a:latin typeface="Times New Roman" panose="02020603050405020304" pitchFamily="18" charset="0"/>
                <a:cs typeface="Times New Roman" panose="02020603050405020304" pitchFamily="18" charset="0"/>
              </a:rPr>
              <a:t>)</a:t>
            </a:r>
            <a:endParaRPr lang="en-US" sz="4200" baseline="0" dirty="0">
              <a:solidFill>
                <a:prstClr val="black"/>
              </a:solidFill>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30000"/>
              </a:lnSpc>
              <a:spcBef>
                <a:spcPts val="0"/>
              </a:spcBef>
              <a:spcAft>
                <a:spcPts val="0"/>
              </a:spcAft>
              <a:buClrTx/>
              <a:buSzTx/>
              <a:buFontTx/>
              <a:buNone/>
              <a:tabLst/>
              <a:defRPr/>
            </a:pPr>
            <a:r>
              <a:rPr lang="en-US" sz="4200" b="1" baseline="0" dirty="0">
                <a:solidFill>
                  <a:prstClr val="black"/>
                </a:solidFill>
                <a:latin typeface="Times New Roman" panose="02020603050405020304" pitchFamily="18" charset="0"/>
                <a:cs typeface="Times New Roman" panose="02020603050405020304" pitchFamily="18" charset="0"/>
              </a:rPr>
              <a:t>+ </a:t>
            </a:r>
            <a:r>
              <a:rPr kumimoji="0" lang="en-US" sz="4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sắp</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xếp</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tăng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dần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mức</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tầm</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trọng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trình</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tới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4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trụ</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cột</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giáo</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dục</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UNESCO</a:t>
            </a:r>
          </a:p>
        </p:txBody>
      </p:sp>
      <p:sp>
        <p:nvSpPr>
          <p:cNvPr id="3" name="Freeform 2"/>
          <p:cNvSpPr/>
          <p:nvPr/>
        </p:nvSpPr>
        <p:spPr>
          <a:xfrm>
            <a:off x="857117" y="5514301"/>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9E8B6696-E632-E31B-F4FD-E0A0A1A0251A}"/>
              </a:ext>
            </a:extLst>
          </p:cNvPr>
          <p:cNvSpPr txBox="1"/>
          <p:nvPr/>
        </p:nvSpPr>
        <p:spPr>
          <a:xfrm>
            <a:off x="7162801" y="6134100"/>
            <a:ext cx="10515600" cy="1688989"/>
          </a:xfrm>
          <a:prstGeom prst="rect">
            <a:avLst/>
          </a:prstGeom>
          <a:noFill/>
        </p:spPr>
        <p:txBody>
          <a:bodyPr wrap="square" rtlCol="0">
            <a:spAutoFit/>
          </a:bodyPr>
          <a:lstStyle/>
          <a:p>
            <a:pPr marL="571500" marR="0" lvl="0" indent="-571500" algn="just" defTabSz="1632632" rtl="0" eaLnBrk="1" fontAlgn="auto" latinLnBrk="0" hangingPunct="1">
              <a:lnSpc>
                <a:spcPct val="130000"/>
              </a:lnSpc>
              <a:spcBef>
                <a:spcPts val="0"/>
              </a:spcBef>
              <a:spcAft>
                <a:spcPts val="0"/>
              </a:spcAft>
              <a:buClrTx/>
              <a:buSzTx/>
              <a:buFont typeface="Wingdings" panose="05000000000000000000" pitchFamily="2" charset="2"/>
              <a:buChar char="è"/>
              <a:tabLst/>
              <a:defRPr/>
            </a:pPr>
            <a:r>
              <a:rPr lang="en-US" sz="42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Lôgic</a:t>
            </a:r>
            <a:r>
              <a:rPr lang="en-US" sz="42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khoa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học</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571500" marR="0" lvl="0" indent="-571500" algn="just" defTabSz="1632632" rtl="0" eaLnBrk="1" fontAlgn="auto" latinLnBrk="0" hangingPunct="1">
              <a:lnSpc>
                <a:spcPct val="130000"/>
              </a:lnSpc>
              <a:spcBef>
                <a:spcPts val="0"/>
              </a:spcBef>
              <a:spcAft>
                <a:spcPts val="0"/>
              </a:spcAft>
              <a:buClrTx/>
              <a:buSzTx/>
              <a:buFont typeface="Wingdings" panose="05000000000000000000" pitchFamily="2" charset="2"/>
              <a:buChar char="è"/>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Không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nên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thay</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đổi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vị</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trí</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726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B1A8BAC-6A94-63CD-86B7-21F78BBC8418}"/>
              </a:ext>
            </a:extLst>
          </p:cNvPr>
          <p:cNvSpPr/>
          <p:nvPr/>
        </p:nvSpPr>
        <p:spPr>
          <a:xfrm>
            <a:off x="5486400" y="3911798"/>
            <a:ext cx="6569188" cy="1437010"/>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5">
              <a:lum bright="70000" contrast="-70000"/>
            </a:blip>
            <a:stretch>
              <a:fillRect/>
            </a:stretch>
          </a:blipFill>
        </p:spPr>
        <p:txBody>
          <a:bodyPr/>
          <a:lstStyle/>
          <a:p>
            <a:endParaRPr lang="en-US"/>
          </a:p>
        </p:txBody>
      </p:sp>
      <p:sp>
        <p:nvSpPr>
          <p:cNvPr id="4" name="TextBox 4">
            <a:extLst>
              <a:ext uri="{FF2B5EF4-FFF2-40B4-BE49-F238E27FC236}">
                <a16:creationId xmlns:a16="http://schemas.microsoft.com/office/drawing/2014/main" id="{A80E0D7F-6EA2-CB9D-D586-F892511107DE}"/>
              </a:ext>
            </a:extLst>
          </p:cNvPr>
          <p:cNvSpPr txBox="1"/>
          <p:nvPr/>
        </p:nvSpPr>
        <p:spPr>
          <a:xfrm>
            <a:off x="838200" y="188531"/>
            <a:ext cx="16219714" cy="1107996"/>
          </a:xfrm>
          <a:prstGeom prst="rect">
            <a:avLst/>
          </a:prstGeom>
        </p:spPr>
        <p:txBody>
          <a:bodyPr wrap="square" lIns="0" tIns="0" rIns="0" bIns="0" rtlCol="0" anchor="t">
            <a:spAutoFit/>
          </a:bodyPr>
          <a:lstStyle/>
          <a:p>
            <a:pPr algn="ctr"/>
            <a:r>
              <a:rPr lang="en-US" sz="7200" dirty="0" err="1">
                <a:latin typeface="#9Slide07 IcielBaliho Script" pitchFamily="2" charset="0"/>
                <a:cs typeface="Times New Roman" panose="02020603050405020304" pitchFamily="18" charset="0"/>
              </a:rPr>
              <a:t>Bài</a:t>
            </a:r>
            <a:r>
              <a:rPr lang="en-US" sz="7200" dirty="0">
                <a:latin typeface="#9Slide07 IcielBaliho Script" pitchFamily="2" charset="0"/>
                <a:cs typeface="Times New Roman" panose="02020603050405020304" pitchFamily="18" charset="0"/>
              </a:rPr>
              <a:t> 5. </a:t>
            </a:r>
            <a:r>
              <a:rPr lang="en-US" sz="7200" dirty="0" err="1">
                <a:latin typeface="#9Slide07 IcielBaliho Script" pitchFamily="2" charset="0"/>
                <a:cs typeface="Times New Roman" panose="02020603050405020304" pitchFamily="18" charset="0"/>
              </a:rPr>
              <a:t>Nghị</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luận</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xã</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hội</a:t>
            </a:r>
            <a:endParaRPr lang="en-US" sz="7200" dirty="0">
              <a:latin typeface="#9Slide07 IcielBaliho Script"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68898F23-6064-95D7-D968-4B1575CD884C}"/>
              </a:ext>
            </a:extLst>
          </p:cNvPr>
          <p:cNvSpPr txBox="1"/>
          <p:nvPr/>
        </p:nvSpPr>
        <p:spPr>
          <a:xfrm>
            <a:off x="2057401" y="3568474"/>
            <a:ext cx="14325600" cy="2123658"/>
          </a:xfrm>
          <a:prstGeom prst="rect">
            <a:avLst/>
          </a:prstGeom>
        </p:spPr>
        <p:txBody>
          <a:bodyPr wrap="square" lIns="0" tIns="0" rIns="0" bIns="0" rtlCol="0" anchor="t">
            <a:spAutoFit/>
          </a:bodyPr>
          <a:lstStyle/>
          <a:p>
            <a:pPr algn="ctr"/>
            <a:r>
              <a:rPr lang="nl-NL" sz="13800" b="1" dirty="0">
                <a:solidFill>
                  <a:srgbClr val="FF0000"/>
                </a:solidFill>
                <a:latin typeface="#9Slide05 Agile Script Calligra" panose="03070402050302030203" pitchFamily="66" charset="0"/>
                <a:cs typeface="Times New Roman" pitchFamily="18" charset="0"/>
              </a:rPr>
              <a:t>Mục đích của việc học</a:t>
            </a:r>
            <a:endParaRPr lang="en-US" sz="13800" b="1" dirty="0">
              <a:solidFill>
                <a:srgbClr val="FF0000"/>
              </a:solidFill>
              <a:latin typeface="#9Slide05 Agile Script Calligra" panose="03070402050302030203" pitchFamily="66" charset="0"/>
              <a:cs typeface="Times New Roman" pitchFamily="18" charset="0"/>
            </a:endParaRPr>
          </a:p>
        </p:txBody>
      </p:sp>
      <p:sp>
        <p:nvSpPr>
          <p:cNvPr id="6" name="TextBox 5">
            <a:extLst>
              <a:ext uri="{FF2B5EF4-FFF2-40B4-BE49-F238E27FC236}">
                <a16:creationId xmlns:a16="http://schemas.microsoft.com/office/drawing/2014/main" id="{110E56C7-D3D1-26E6-2510-0DAD3008CF49}"/>
              </a:ext>
            </a:extLst>
          </p:cNvPr>
          <p:cNvSpPr txBox="1"/>
          <p:nvPr/>
        </p:nvSpPr>
        <p:spPr>
          <a:xfrm>
            <a:off x="4860197" y="1990041"/>
            <a:ext cx="8382000" cy="677108"/>
          </a:xfrm>
          <a:prstGeom prst="rect">
            <a:avLst/>
          </a:prstGeom>
        </p:spPr>
        <p:txBody>
          <a:bodyPr wrap="square" lIns="0" tIns="0" rIns="0" bIns="0" rtlCol="0" anchor="t">
            <a:spAutoFit/>
          </a:bodyPr>
          <a:lstStyle/>
          <a:p>
            <a:pPr algn="ctr"/>
            <a:r>
              <a:rPr lang="nl-NL" sz="4400" dirty="0">
                <a:latin typeface="#9Slide04 Vollkorn Bold" panose="00000800000000000000" pitchFamily="2" charset="0"/>
                <a:ea typeface="#9Slide04 Vollkorn Bold" panose="00000800000000000000" pitchFamily="2" charset="0"/>
                <a:cs typeface="Times New Roman" pitchFamily="18" charset="0"/>
              </a:rPr>
              <a:t>Đọc hiểu văn bản</a:t>
            </a:r>
            <a:endParaRPr lang="en-US" sz="4400" dirty="0">
              <a:latin typeface="#9Slide04 Vollkorn Bold" panose="00000800000000000000" pitchFamily="2" charset="0"/>
              <a:ea typeface="#9Slide04 Vollkorn Bold" panose="00000800000000000000" pitchFamily="2" charset="0"/>
              <a:cs typeface="Times New Roman" pitchFamily="18" charset="0"/>
            </a:endParaRPr>
          </a:p>
        </p:txBody>
      </p:sp>
      <p:sp>
        <p:nvSpPr>
          <p:cNvPr id="13" name="TextBox 12">
            <a:extLst>
              <a:ext uri="{FF2B5EF4-FFF2-40B4-BE49-F238E27FC236}">
                <a16:creationId xmlns:a16="http://schemas.microsoft.com/office/drawing/2014/main" id="{68898F23-6064-95D7-D968-4B1575CD884C}"/>
              </a:ext>
            </a:extLst>
          </p:cNvPr>
          <p:cNvSpPr txBox="1"/>
          <p:nvPr/>
        </p:nvSpPr>
        <p:spPr>
          <a:xfrm>
            <a:off x="7315200" y="5794254"/>
            <a:ext cx="11401409" cy="1107996"/>
          </a:xfrm>
          <a:prstGeom prst="rect">
            <a:avLst/>
          </a:prstGeom>
        </p:spPr>
        <p:txBody>
          <a:bodyPr wrap="square" lIns="0" tIns="0" rIns="0" bIns="0" rtlCol="0" anchor="t">
            <a:spAutoFit/>
          </a:bodyPr>
          <a:lstStyle/>
          <a:p>
            <a:pPr algn="ctr"/>
            <a:r>
              <a:rPr lang="nl-NL" sz="7200" b="1" dirty="0">
                <a:latin typeface="#9Slide05 Agile Script Calligra" panose="03070402050302030203" pitchFamily="66" charset="0"/>
                <a:cs typeface="Times New Roman" pitchFamily="18" charset="0"/>
              </a:rPr>
              <a:t>Nguyễn Cảnh Toàn</a:t>
            </a:r>
            <a:endParaRPr lang="en-US" sz="7200" b="1" dirty="0">
              <a:latin typeface="#9Slide05 Agile Script Calligra" panose="03070402050302030203" pitchFamily="66" charset="0"/>
              <a:cs typeface="Times New Roman" pitchFamily="18" charset="0"/>
            </a:endParaRPr>
          </a:p>
        </p:txBody>
      </p:sp>
      <p:sp>
        <p:nvSpPr>
          <p:cNvPr id="3" name="Freeform 6">
            <a:extLst>
              <a:ext uri="{FF2B5EF4-FFF2-40B4-BE49-F238E27FC236}">
                <a16:creationId xmlns:a16="http://schemas.microsoft.com/office/drawing/2014/main" id="{494EFBD0-5359-AD9B-2851-CC1FBD1D8B1A}"/>
              </a:ext>
            </a:extLst>
          </p:cNvPr>
          <p:cNvSpPr/>
          <p:nvPr/>
        </p:nvSpPr>
        <p:spPr>
          <a:xfrm>
            <a:off x="13411200" y="-3623542"/>
            <a:ext cx="8945217" cy="8229600"/>
          </a:xfrm>
          <a:custGeom>
            <a:avLst/>
            <a:gdLst/>
            <a:ahLst/>
            <a:cxnLst/>
            <a:rect l="l" t="t" r="r" b="b"/>
            <a:pathLst>
              <a:path w="8945217" h="8229600">
                <a:moveTo>
                  <a:pt x="0" y="0"/>
                </a:moveTo>
                <a:lnTo>
                  <a:pt x="8945217" y="0"/>
                </a:lnTo>
                <a:lnTo>
                  <a:pt x="8945217" y="8229600"/>
                </a:lnTo>
                <a:lnTo>
                  <a:pt x="0" y="8229600"/>
                </a:lnTo>
                <a:lnTo>
                  <a:pt x="0" y="0"/>
                </a:lnTo>
                <a:close/>
              </a:path>
            </a:pathLst>
          </a:custGeom>
          <a:blipFill>
            <a:blip r:embed="rId6"/>
            <a:stretch>
              <a:fillRect/>
            </a:stretch>
          </a:blipFill>
        </p:spPr>
        <p:txBody>
          <a:bodyPr/>
          <a:lstStyle/>
          <a:p>
            <a:endParaRPr lang="en-US"/>
          </a:p>
        </p:txBody>
      </p:sp>
      <p:sp>
        <p:nvSpPr>
          <p:cNvPr id="8" name="Freeform 5">
            <a:extLst>
              <a:ext uri="{FF2B5EF4-FFF2-40B4-BE49-F238E27FC236}">
                <a16:creationId xmlns:a16="http://schemas.microsoft.com/office/drawing/2014/main" id="{9CAB6F2E-B7D7-C5CA-A46D-487AD0D4F935}"/>
              </a:ext>
            </a:extLst>
          </p:cNvPr>
          <p:cNvSpPr/>
          <p:nvPr/>
        </p:nvSpPr>
        <p:spPr>
          <a:xfrm>
            <a:off x="304800" y="5347859"/>
            <a:ext cx="7315200" cy="4901185"/>
          </a:xfrm>
          <a:custGeom>
            <a:avLst/>
            <a:gdLst/>
            <a:ahLst/>
            <a:cxnLst/>
            <a:rect l="l" t="t" r="r" b="b"/>
            <a:pathLst>
              <a:path w="6313308" h="4229917">
                <a:moveTo>
                  <a:pt x="0" y="0"/>
                </a:moveTo>
                <a:lnTo>
                  <a:pt x="6313308" y="0"/>
                </a:lnTo>
                <a:lnTo>
                  <a:pt x="6313308" y="4229916"/>
                </a:lnTo>
                <a:lnTo>
                  <a:pt x="0" y="4229916"/>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279283015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0" y="2095500"/>
            <a:ext cx="998220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nghệ</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thuật</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lập</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p>
        </p:txBody>
      </p:sp>
      <p:sp>
        <p:nvSpPr>
          <p:cNvPr id="7" name="Freeform 7"/>
          <p:cNvSpPr/>
          <p:nvPr/>
        </p:nvSpPr>
        <p:spPr>
          <a:xfrm>
            <a:off x="9159562" y="3086100"/>
            <a:ext cx="8740114" cy="6751739"/>
          </a:xfrm>
          <a:custGeom>
            <a:avLst/>
            <a:gdLst/>
            <a:ahLst/>
            <a:cxnLst/>
            <a:rect l="l" t="t" r="r" b="b"/>
            <a:pathLst>
              <a:path w="4488476" h="3467348">
                <a:moveTo>
                  <a:pt x="0" y="0"/>
                </a:moveTo>
                <a:lnTo>
                  <a:pt x="4488477" y="0"/>
                </a:lnTo>
                <a:lnTo>
                  <a:pt x="4488477" y="3467348"/>
                </a:lnTo>
                <a:lnTo>
                  <a:pt x="0" y="3467348"/>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25438976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Rectangle 1"/>
          <p:cNvSpPr/>
          <p:nvPr/>
        </p:nvSpPr>
        <p:spPr>
          <a:xfrm>
            <a:off x="899160" y="952500"/>
            <a:ext cx="6949440" cy="2123658"/>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Vấn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đề</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nghị</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luận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nhan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đề</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xác</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định</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mục</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đích</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quan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điểm</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UNESCO</a:t>
            </a:r>
            <a:endPar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4" name="Freeform 9">
            <a:extLst>
              <a:ext uri="{FF2B5EF4-FFF2-40B4-BE49-F238E27FC236}">
                <a16:creationId xmlns:a16="http://schemas.microsoft.com/office/drawing/2014/main" id="{F25CFDAE-4F19-CC6C-AC7B-61075BD0CD1F}"/>
              </a:ext>
            </a:extLst>
          </p:cNvPr>
          <p:cNvSpPr/>
          <p:nvPr/>
        </p:nvSpPr>
        <p:spPr>
          <a:xfrm>
            <a:off x="4876800" y="3086142"/>
            <a:ext cx="7315200" cy="2715768"/>
          </a:xfrm>
          <a:custGeom>
            <a:avLst/>
            <a:gdLst/>
            <a:ahLst/>
            <a:cxnLst/>
            <a:rect l="l" t="t" r="r" b="b"/>
            <a:pathLst>
              <a:path w="7315200" h="2715768">
                <a:moveTo>
                  <a:pt x="0" y="0"/>
                </a:moveTo>
                <a:lnTo>
                  <a:pt x="7315200" y="0"/>
                </a:lnTo>
                <a:lnTo>
                  <a:pt x="7315200" y="2715768"/>
                </a:lnTo>
                <a:lnTo>
                  <a:pt x="0" y="2715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id="{2DF49E17-000E-D1A8-6CCD-30E02A4081B9}"/>
              </a:ext>
            </a:extLst>
          </p:cNvPr>
          <p:cNvSpPr/>
          <p:nvPr/>
        </p:nvSpPr>
        <p:spPr>
          <a:xfrm>
            <a:off x="4191000" y="6286500"/>
            <a:ext cx="5640878" cy="2800767"/>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C</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ách</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triển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khai</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vấn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đề</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tường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minh,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rõ</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ràng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phần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đánh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số</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rõ</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ràng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1,2,3,4,5)</a:t>
            </a:r>
            <a:endPar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Rectangle 5">
            <a:extLst>
              <a:ext uri="{FF2B5EF4-FFF2-40B4-BE49-F238E27FC236}">
                <a16:creationId xmlns:a16="http://schemas.microsoft.com/office/drawing/2014/main" id="{C7080469-F6A2-95D2-5F9B-9A2BDC149CFE}"/>
              </a:ext>
            </a:extLst>
          </p:cNvPr>
          <p:cNvSpPr/>
          <p:nvPr/>
        </p:nvSpPr>
        <p:spPr>
          <a:xfrm>
            <a:off x="9144000" y="962484"/>
            <a:ext cx="5105400" cy="2123658"/>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L</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uận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điểm</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logic,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lí</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lẽ</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dẫn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chứng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phù</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hợp</a:t>
            </a:r>
            <a:endPar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 name="Rectangle 6">
            <a:extLst>
              <a:ext uri="{FF2B5EF4-FFF2-40B4-BE49-F238E27FC236}">
                <a16:creationId xmlns:a16="http://schemas.microsoft.com/office/drawing/2014/main" id="{584F1806-6AA4-B19F-2CAE-93C59EA16EEC}"/>
              </a:ext>
            </a:extLst>
          </p:cNvPr>
          <p:cNvSpPr/>
          <p:nvPr/>
        </p:nvSpPr>
        <p:spPr>
          <a:xfrm>
            <a:off x="12039600" y="6139030"/>
            <a:ext cx="5257800" cy="2800767"/>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linh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bộc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lộ</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thái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viết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8" name="Freeform 2"/>
          <p:cNvSpPr/>
          <p:nvPr/>
        </p:nvSpPr>
        <p:spPr>
          <a:xfrm>
            <a:off x="152400" y="6154882"/>
            <a:ext cx="1406513" cy="4114800"/>
          </a:xfrm>
          <a:custGeom>
            <a:avLst/>
            <a:gdLst/>
            <a:ahLst/>
            <a:cxnLst/>
            <a:rect l="l" t="t" r="r" b="b"/>
            <a:pathLst>
              <a:path w="1406513" h="4114800">
                <a:moveTo>
                  <a:pt x="0" y="0"/>
                </a:moveTo>
                <a:lnTo>
                  <a:pt x="1406513" y="0"/>
                </a:lnTo>
                <a:lnTo>
                  <a:pt x="140651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84160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4484230" y="723900"/>
            <a:ext cx="8458200" cy="332398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4.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srgbClr val="000000"/>
                </a:solidFill>
                <a:latin typeface="#9Slide07 SVNStick A Round" panose="02000503000000000000" pitchFamily="2" charset="0"/>
                <a:cs typeface="Times New Roman" panose="02020603050405020304" pitchFamily="18" charset="0"/>
              </a:rPr>
              <a:t>Ý </a:t>
            </a:r>
            <a:r>
              <a:rPr lang="en-US" sz="7200" dirty="0" err="1">
                <a:solidFill>
                  <a:srgbClr val="000000"/>
                </a:solidFill>
                <a:latin typeface="#9Slide07 SVNStick A Round" panose="02000503000000000000" pitchFamily="2" charset="0"/>
                <a:cs typeface="Times New Roman" panose="02020603050405020304" pitchFamily="18" charset="0"/>
              </a:rPr>
              <a:t>nghĩa</a:t>
            </a:r>
            <a:r>
              <a:rPr lang="en-US" sz="7200" dirty="0">
                <a:solidFill>
                  <a:srgbClr val="000000"/>
                </a:solidFill>
                <a:latin typeface="#9Slide07 SVNStick A Round" panose="02000503000000000000" pitchFamily="2" charset="0"/>
                <a:cs typeface="Times New Roman" panose="02020603050405020304" pitchFamily="18" charset="0"/>
              </a:rPr>
              <a:t>, </a:t>
            </a:r>
            <a:r>
              <a:rPr lang="en-US" sz="7200" dirty="0" err="1">
                <a:solidFill>
                  <a:srgbClr val="000000"/>
                </a:solidFill>
                <a:latin typeface="#9Slide07 SVNStick A Round" panose="02000503000000000000" pitchFamily="2" charset="0"/>
                <a:cs typeface="Times New Roman" panose="02020603050405020304" pitchFamily="18" charset="0"/>
              </a:rPr>
              <a:t>thông</a:t>
            </a:r>
            <a:r>
              <a:rPr lang="en-US" sz="7200" dirty="0">
                <a:solidFill>
                  <a:srgbClr val="000000"/>
                </a:solidFill>
                <a:latin typeface="#9Slide07 SVNStick A Round" panose="02000503000000000000" pitchFamily="2" charset="0"/>
                <a:cs typeface="Times New Roman" panose="02020603050405020304" pitchFamily="18" charset="0"/>
              </a:rPr>
              <a:t> điệp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err="1">
                <a:solidFill>
                  <a:srgbClr val="000000"/>
                </a:solidFill>
                <a:latin typeface="#9Slide07 SVNStick A Round" panose="02000503000000000000" pitchFamily="2" charset="0"/>
                <a:cs typeface="Times New Roman" panose="02020603050405020304" pitchFamily="18" charset="0"/>
              </a:rPr>
              <a:t>của</a:t>
            </a:r>
            <a:r>
              <a:rPr lang="en-US" sz="7200" dirty="0">
                <a:solidFill>
                  <a:srgbClr val="000000"/>
                </a:solidFill>
                <a:latin typeface="#9Slide07 SVNStick A Round" panose="02000503000000000000" pitchFamily="2" charset="0"/>
                <a:cs typeface="Times New Roman" panose="02020603050405020304" pitchFamily="18" charset="0"/>
              </a:rPr>
              <a:t> </a:t>
            </a:r>
            <a:r>
              <a:rPr lang="en-US" sz="7200" dirty="0" err="1">
                <a:solidFill>
                  <a:srgbClr val="000000"/>
                </a:solidFill>
                <a:latin typeface="#9Slide07 SVNStick A Round" panose="02000503000000000000" pitchFamily="2" charset="0"/>
                <a:cs typeface="Times New Roman" panose="02020603050405020304" pitchFamily="18" charset="0"/>
              </a:rPr>
              <a:t>văn</a:t>
            </a:r>
            <a:r>
              <a:rPr lang="en-US" sz="7200" dirty="0">
                <a:solidFill>
                  <a:srgbClr val="000000"/>
                </a:solidFill>
                <a:latin typeface="#9Slide07 SVNStick A Round" panose="02000503000000000000" pitchFamily="2" charset="0"/>
                <a:cs typeface="Times New Roman" panose="02020603050405020304" pitchFamily="18" charset="0"/>
              </a:rPr>
              <a:t> </a:t>
            </a:r>
            <a:r>
              <a:rPr lang="en-US" sz="7200" dirty="0" err="1">
                <a:solidFill>
                  <a:srgbClr val="000000"/>
                </a:solidFill>
                <a:latin typeface="#9Slide07 SVNStick A Round" panose="02000503000000000000" pitchFamily="2" charset="0"/>
                <a:cs typeface="Times New Roman" panose="02020603050405020304" pitchFamily="18" charset="0"/>
              </a:rPr>
              <a:t>bản</a:t>
            </a:r>
            <a:endPar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endParaRPr>
          </a:p>
        </p:txBody>
      </p:sp>
      <p:sp>
        <p:nvSpPr>
          <p:cNvPr id="3" name="Freeform 3"/>
          <p:cNvSpPr/>
          <p:nvPr/>
        </p:nvSpPr>
        <p:spPr>
          <a:xfrm>
            <a:off x="5029200" y="4993827"/>
            <a:ext cx="7368261" cy="5277517"/>
          </a:xfrm>
          <a:custGeom>
            <a:avLst/>
            <a:gdLst/>
            <a:ahLst/>
            <a:cxnLst/>
            <a:rect l="l" t="t" r="r" b="b"/>
            <a:pathLst>
              <a:path w="5744921" h="4114800">
                <a:moveTo>
                  <a:pt x="0" y="0"/>
                </a:moveTo>
                <a:lnTo>
                  <a:pt x="5744922" y="0"/>
                </a:lnTo>
                <a:lnTo>
                  <a:pt x="57449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0314754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sp>
        <p:nvSpPr>
          <p:cNvPr id="2" name="Rectangle 1"/>
          <p:cNvSpPr/>
          <p:nvPr/>
        </p:nvSpPr>
        <p:spPr>
          <a:xfrm>
            <a:off x="990600" y="2857500"/>
            <a:ext cx="7620000" cy="3477875"/>
          </a:xfrm>
          <a:prstGeom prst="rect">
            <a:avLst/>
          </a:prstGeom>
        </p:spPr>
        <p:txBody>
          <a:bodyPr wrap="square">
            <a:spAutoFit/>
          </a:bodyPr>
          <a:lstStyle/>
          <a:p>
            <a:pPr algn="just" defTabSz="1371600">
              <a:defRPr/>
            </a:pPr>
            <a:r>
              <a:rPr lang="vi-VN" sz="4400" dirty="0">
                <a:latin typeface="Times New Roman" panose="02020603050405020304" pitchFamily="18" charset="0"/>
                <a:cs typeface="Times New Roman" panose="02020603050405020304" pitchFamily="18" charset="0"/>
              </a:rPr>
              <a:t>Qua văn bản </a:t>
            </a:r>
            <a:r>
              <a:rPr lang="vi-VN" sz="4400" i="1" dirty="0">
                <a:latin typeface="Times New Roman" panose="02020603050405020304" pitchFamily="18" charset="0"/>
                <a:cs typeface="Times New Roman" panose="02020603050405020304" pitchFamily="18" charset="0"/>
              </a:rPr>
              <a:t>Mục đích của việc học</a:t>
            </a:r>
            <a:r>
              <a:rPr lang="vi-VN" sz="4400" dirty="0">
                <a:latin typeface="Times New Roman" panose="02020603050405020304" pitchFamily="18" charset="0"/>
                <a:cs typeface="Times New Roman" panose="02020603050405020304" pitchFamily="18" charset="0"/>
              </a:rPr>
              <a:t>, tác giả muốn khẳng định điều 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vi-VN" sz="4400" dirty="0">
                <a:latin typeface="Times New Roman" panose="02020603050405020304" pitchFamily="18" charset="0"/>
                <a:cs typeface="Times New Roman" panose="02020603050405020304" pitchFamily="18" charset="0"/>
              </a:rPr>
              <a:t>? Điều đó có ý nghĩa như thế nào trong bối cảnh hiện nay?</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4" name="Picture 3">
            <a:extLst>
              <a:ext uri="{FF2B5EF4-FFF2-40B4-BE49-F238E27FC236}">
                <a16:creationId xmlns:a16="http://schemas.microsoft.com/office/drawing/2014/main" id="{311B51DC-3381-B09E-EA90-457FFE699E65}"/>
              </a:ext>
            </a:extLst>
          </p:cNvPr>
          <p:cNvPicPr>
            <a:picLocks noChangeAspect="1"/>
          </p:cNvPicPr>
          <p:nvPr/>
        </p:nvPicPr>
        <p:blipFill>
          <a:blip r:embed="rId4"/>
          <a:stretch>
            <a:fillRect/>
          </a:stretch>
        </p:blipFill>
        <p:spPr>
          <a:xfrm>
            <a:off x="9426558" y="0"/>
            <a:ext cx="7337442" cy="10287000"/>
          </a:xfrm>
          <a:prstGeom prst="rect">
            <a:avLst/>
          </a:prstGeom>
        </p:spPr>
      </p:pic>
    </p:spTree>
    <p:extLst>
      <p:ext uri="{BB962C8B-B14F-4D97-AF65-F5344CB8AC3E}">
        <p14:creationId xmlns:p14="http://schemas.microsoft.com/office/powerpoint/2010/main" val="161538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Rectangle 1"/>
          <p:cNvSpPr/>
          <p:nvPr/>
        </p:nvSpPr>
        <p:spPr>
          <a:xfrm>
            <a:off x="914400" y="1181100"/>
            <a:ext cx="16230600" cy="3477875"/>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US" sz="4400" b="1" i="0" u="none" strike="noStrike" kern="1200" cap="none" spc="0" normalizeH="0" baseline="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 Ý</a:t>
            </a:r>
            <a:r>
              <a:rPr kumimoji="0" lang="en-US" sz="4400" b="1" i="0" u="none" strike="noStrike" kern="1200" cap="none" spc="0" normalizeH="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nghĩa</a:t>
            </a:r>
            <a:r>
              <a:rPr kumimoji="0" lang="en-US" sz="4400" b="1" i="0" u="none" strike="noStrike" kern="1200" cap="none" spc="0" normalizeH="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Khẳng</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định</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4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trụ</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cột</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4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mục</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đích</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quan</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trọng</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việc</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học</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giúp</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con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có</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nhận</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thức</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đúng</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đắn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p>
          <a:p>
            <a:pPr marR="0" lvl="0" algn="just" defTabSz="1371600" rtl="0" eaLnBrk="1" fontAlgn="auto" latinLnBrk="0" hangingPunct="1">
              <a:lnSpc>
                <a:spcPct val="100000"/>
              </a:lnSpc>
              <a:spcBef>
                <a:spcPts val="0"/>
              </a:spcBef>
              <a:spcAft>
                <a:spcPts val="0"/>
              </a:spcAft>
              <a:buClrTx/>
              <a:buSzTx/>
              <a:tabLst/>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điệp</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Phải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coi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trọng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việc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học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tích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cực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tự</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giác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thực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học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thực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rè</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lao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năng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đáp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ứng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bối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hội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nhập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quốc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tế</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3" name="Freeform 3"/>
          <p:cNvSpPr/>
          <p:nvPr/>
        </p:nvSpPr>
        <p:spPr>
          <a:xfrm>
            <a:off x="457200" y="4838700"/>
            <a:ext cx="4860729" cy="5430982"/>
          </a:xfrm>
          <a:custGeom>
            <a:avLst/>
            <a:gdLst/>
            <a:ahLst/>
            <a:cxnLst/>
            <a:rect l="l" t="t" r="r" b="b"/>
            <a:pathLst>
              <a:path w="7365492" h="8229600">
                <a:moveTo>
                  <a:pt x="0" y="0"/>
                </a:moveTo>
                <a:lnTo>
                  <a:pt x="7365492" y="0"/>
                </a:lnTo>
                <a:lnTo>
                  <a:pt x="7365492"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412330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1524000" y="3314700"/>
            <a:ext cx="871742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srgbClr val="870000"/>
                </a:solidFill>
                <a:latin typeface="#9Slide04 Podkova ExtraBold" panose="00000900000000000000" pitchFamily="2" charset="0"/>
                <a:cs typeface="Times New Roman" panose="02020603050405020304" pitchFamily="18" charset="0"/>
              </a:rPr>
              <a:t>TỔNG KẾT</a:t>
            </a:r>
            <a:endPar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endParaRPr>
          </a:p>
        </p:txBody>
      </p:sp>
      <p:sp>
        <p:nvSpPr>
          <p:cNvPr id="4" name="Freeform 4"/>
          <p:cNvSpPr/>
          <p:nvPr/>
        </p:nvSpPr>
        <p:spPr>
          <a:xfrm>
            <a:off x="10848213" y="1025020"/>
            <a:ext cx="6182487" cy="8229600"/>
          </a:xfrm>
          <a:custGeom>
            <a:avLst/>
            <a:gdLst/>
            <a:ahLst/>
            <a:cxnLst/>
            <a:rect l="l" t="t" r="r" b="b"/>
            <a:pathLst>
              <a:path w="6182487" h="8229600">
                <a:moveTo>
                  <a:pt x="0" y="0"/>
                </a:moveTo>
                <a:lnTo>
                  <a:pt x="6182487" y="0"/>
                </a:lnTo>
                <a:lnTo>
                  <a:pt x="6182487"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19555441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533400" y="961192"/>
            <a:ext cx="8305800"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Nghệ</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thuật</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14400" y="2476500"/>
            <a:ext cx="7924800" cy="4832092"/>
          </a:xfrm>
          <a:prstGeom prst="rect">
            <a:avLst/>
          </a:prstGeom>
        </p:spPr>
        <p:txBody>
          <a:bodyPr wrap="square">
            <a:spAutoFit/>
          </a:bodyPr>
          <a:lstStyle/>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Bố</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ràng</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khai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logic,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nhất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quán</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Lập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chặt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chẽ</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súc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tích</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Dùng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diễn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đạt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trùng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điệp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nhấn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mạnh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độ</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thú</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vị</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 name="TextBox 4">
            <a:extLst>
              <a:ext uri="{FF2B5EF4-FFF2-40B4-BE49-F238E27FC236}">
                <a16:creationId xmlns:a16="http://schemas.microsoft.com/office/drawing/2014/main" id="{87005886-F06D-27B5-5D3F-CE5AEF616F79}"/>
              </a:ext>
            </a:extLst>
          </p:cNvPr>
          <p:cNvSpPr txBox="1"/>
          <p:nvPr/>
        </p:nvSpPr>
        <p:spPr>
          <a:xfrm>
            <a:off x="8839200" y="961192"/>
            <a:ext cx="8686800"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0363200" y="2492829"/>
            <a:ext cx="7010400" cy="4154984"/>
          </a:xfrm>
          <a:prstGeom prst="rect">
            <a:avLst/>
          </a:prstGeom>
        </p:spPr>
        <p:txBody>
          <a:bodyPr wrap="square">
            <a:spAutoFit/>
          </a:bodyPr>
          <a:lstStyle/>
          <a:p>
            <a:pPr algn="just" defTabSz="1371600"/>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Khẳng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4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sắc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thuyết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giúp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đắn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cập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bộ</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giới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7" name="Freeform 7"/>
          <p:cNvSpPr/>
          <p:nvPr/>
        </p:nvSpPr>
        <p:spPr>
          <a:xfrm>
            <a:off x="-381000" y="8426451"/>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5695010" y="-2247900"/>
            <a:ext cx="5185980" cy="4881304"/>
          </a:xfrm>
          <a:custGeom>
            <a:avLst/>
            <a:gdLst/>
            <a:ahLst/>
            <a:cxnLst/>
            <a:rect l="l" t="t" r="r" b="b"/>
            <a:pathLst>
              <a:path w="5185980" h="4881304">
                <a:moveTo>
                  <a:pt x="0" y="0"/>
                </a:moveTo>
                <a:lnTo>
                  <a:pt x="5185980" y="0"/>
                </a:lnTo>
                <a:lnTo>
                  <a:pt x="5185980" y="4881304"/>
                </a:lnTo>
                <a:lnTo>
                  <a:pt x="0" y="4881304"/>
                </a:lnTo>
                <a:lnTo>
                  <a:pt x="0" y="0"/>
                </a:lnTo>
                <a:close/>
              </a:path>
            </a:pathLst>
          </a:custGeom>
          <a:blipFill>
            <a:blip r:embed="rId7"/>
            <a:stretch>
              <a:fillRect/>
            </a:stretch>
          </a:blipFill>
        </p:spPr>
        <p:txBody>
          <a:bodyPr/>
          <a:lstStyle/>
          <a:p>
            <a:endParaRPr lang="en-US"/>
          </a:p>
        </p:txBody>
      </p:sp>
      <p:sp>
        <p:nvSpPr>
          <p:cNvPr id="9" name="Freeform 2"/>
          <p:cNvSpPr/>
          <p:nvPr/>
        </p:nvSpPr>
        <p:spPr>
          <a:xfrm>
            <a:off x="7467600" y="7100571"/>
            <a:ext cx="7315200" cy="2651760"/>
          </a:xfrm>
          <a:custGeom>
            <a:avLst/>
            <a:gdLst/>
            <a:ahLst/>
            <a:cxnLst/>
            <a:rect l="l" t="t" r="r" b="b"/>
            <a:pathLst>
              <a:path w="7315200" h="2651760">
                <a:moveTo>
                  <a:pt x="0" y="0"/>
                </a:moveTo>
                <a:lnTo>
                  <a:pt x="7315200" y="0"/>
                </a:lnTo>
                <a:lnTo>
                  <a:pt x="7315200" y="2651760"/>
                </a:lnTo>
                <a:lnTo>
                  <a:pt x="0" y="26517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652679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1219200" y="266700"/>
            <a:ext cx="8717420" cy="123110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rPr>
              <a:t>TALK SHOW</a:t>
            </a:r>
          </a:p>
        </p:txBody>
      </p:sp>
      <p:sp>
        <p:nvSpPr>
          <p:cNvPr id="3" name="Rectangle 2"/>
          <p:cNvSpPr/>
          <p:nvPr/>
        </p:nvSpPr>
        <p:spPr>
          <a:xfrm>
            <a:off x="8305800" y="962267"/>
            <a:ext cx="7010400" cy="1446550"/>
          </a:xfrm>
          <a:prstGeom prst="rect">
            <a:avLst/>
          </a:prstGeom>
        </p:spPr>
        <p:txBody>
          <a:bodyPr wrap="square">
            <a:spAutoFit/>
          </a:bodyPr>
          <a:lstStyle/>
          <a:p>
            <a:pPr algn="just" defTabSz="1371600"/>
            <a:r>
              <a:rPr lang="en-US" sz="8800" dirty="0" err="1">
                <a:solidFill>
                  <a:srgbClr val="FF0000"/>
                </a:solidFill>
                <a:latin typeface="#9Slide05 Bustamalaka" panose="02040603050506020204" pitchFamily="18" charset="0"/>
                <a:cs typeface="Times New Roman" panose="02020603050405020304" pitchFamily="18" charset="0"/>
              </a:rPr>
              <a:t>Thiếu</a:t>
            </a:r>
            <a:r>
              <a:rPr lang="en-US" sz="8800" dirty="0">
                <a:solidFill>
                  <a:srgbClr val="FF0000"/>
                </a:solidFill>
                <a:latin typeface="#9Slide05 Bustamalaka" panose="02040603050506020204" pitchFamily="18" charset="0"/>
                <a:cs typeface="Times New Roman" panose="02020603050405020304" pitchFamily="18" charset="0"/>
              </a:rPr>
              <a:t> </a:t>
            </a:r>
            <a:r>
              <a:rPr lang="en-US" sz="8800" dirty="0" err="1">
                <a:solidFill>
                  <a:srgbClr val="FF0000"/>
                </a:solidFill>
                <a:latin typeface="#9Slide05 Bustamalaka" panose="02040603050506020204" pitchFamily="18" charset="0"/>
                <a:cs typeface="Times New Roman" panose="02020603050405020304" pitchFamily="18" charset="0"/>
              </a:rPr>
              <a:t>niên</a:t>
            </a:r>
            <a:r>
              <a:rPr lang="en-US" sz="8800" dirty="0">
                <a:solidFill>
                  <a:srgbClr val="FF0000"/>
                </a:solidFill>
                <a:latin typeface="#9Slide05 Bustamalaka" panose="02040603050506020204" pitchFamily="18" charset="0"/>
                <a:cs typeface="Times New Roman" panose="02020603050405020304" pitchFamily="18" charset="0"/>
              </a:rPr>
              <a:t> </a:t>
            </a:r>
            <a:r>
              <a:rPr lang="en-US" sz="8800" dirty="0" err="1">
                <a:solidFill>
                  <a:srgbClr val="FF0000"/>
                </a:solidFill>
                <a:latin typeface="#9Slide05 Bustamalaka" panose="02040603050506020204" pitchFamily="18" charset="0"/>
                <a:cs typeface="Times New Roman" panose="02020603050405020304" pitchFamily="18" charset="0"/>
              </a:rPr>
              <a:t>nói</a:t>
            </a:r>
            <a:endParaRPr lang="en-US" sz="8800" dirty="0">
              <a:solidFill>
                <a:srgbClr val="FF0000"/>
              </a:solidFill>
              <a:latin typeface="#9Slide05 Bustamalaka" panose="02040603050506020204" pitchFamily="18" charset="0"/>
              <a:cs typeface="Times New Roman" panose="02020603050405020304" pitchFamily="18" charset="0"/>
            </a:endParaRPr>
          </a:p>
        </p:txBody>
      </p:sp>
      <p:sp>
        <p:nvSpPr>
          <p:cNvPr id="4" name="Rectangle 3"/>
          <p:cNvSpPr/>
          <p:nvPr/>
        </p:nvSpPr>
        <p:spPr>
          <a:xfrm>
            <a:off x="838200" y="2352149"/>
            <a:ext cx="13487400" cy="2123658"/>
          </a:xfrm>
          <a:prstGeom prst="rect">
            <a:avLst/>
          </a:prstGeom>
        </p:spPr>
        <p:txBody>
          <a:bodyPr wrap="square">
            <a:spAutoFit/>
          </a:bodyPr>
          <a:lstStyle/>
          <a:p>
            <a:pPr algn="just" defTabSz="1371600"/>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bất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cập</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hạn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chế</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ngày</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nay.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giải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quyết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bất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cập</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hạn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chế</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cần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5" name="Rectangle 4"/>
          <p:cNvSpPr/>
          <p:nvPr/>
        </p:nvSpPr>
        <p:spPr>
          <a:xfrm>
            <a:off x="862445" y="4493125"/>
            <a:ext cx="13767955" cy="5509200"/>
          </a:xfrm>
          <a:prstGeom prst="rect">
            <a:avLst/>
          </a:prstGeom>
        </p:spPr>
        <p:txBody>
          <a:bodyPr wrap="square">
            <a:spAutoFit/>
          </a:bodyPr>
          <a:lstStyle/>
          <a:p>
            <a:pPr algn="just" defTabSz="1371600"/>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dụ</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just" defTabSz="1371600"/>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bất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cập</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chưa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đắn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đầy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đủ</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yếu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ghi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nhớ</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chưa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chú</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trọng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cụ</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defTabSz="1371600"/>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khắc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cần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sắc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đắn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đạt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chấp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6" name="Freeform 7">
            <a:extLst>
              <a:ext uri="{FF2B5EF4-FFF2-40B4-BE49-F238E27FC236}">
                <a16:creationId xmlns:a16="http://schemas.microsoft.com/office/drawing/2014/main" id="{F52D0754-C6E7-9077-8F88-FF0AF64C6CD0}"/>
              </a:ext>
            </a:extLst>
          </p:cNvPr>
          <p:cNvSpPr/>
          <p:nvPr/>
        </p:nvSpPr>
        <p:spPr>
          <a:xfrm>
            <a:off x="14630400" y="2035892"/>
            <a:ext cx="4948047" cy="8229600"/>
          </a:xfrm>
          <a:custGeom>
            <a:avLst/>
            <a:gdLst/>
            <a:ahLst/>
            <a:cxnLst/>
            <a:rect l="l" t="t" r="r" b="b"/>
            <a:pathLst>
              <a:path w="4948047" h="8229600">
                <a:moveTo>
                  <a:pt x="0" y="0"/>
                </a:moveTo>
                <a:lnTo>
                  <a:pt x="4948047" y="0"/>
                </a:lnTo>
                <a:lnTo>
                  <a:pt x="4948047"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35133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barn(inVertical)">
                                      <p:cBhvr>
                                        <p:cTn id="23" dur="500"/>
                                        <p:tgtEl>
                                          <p:spTgt spid="5">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barn(inVertical)">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barn(inVertical)">
                                      <p:cBhvr>
                                        <p:cTn id="3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8316575" cy="10287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7690859" y="813164"/>
            <a:ext cx="2934858" cy="1075086"/>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3213590" y="4046865"/>
            <a:ext cx="3756599" cy="1376103"/>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6971792" y="874885"/>
            <a:ext cx="4372992" cy="1246495"/>
          </a:xfrm>
          <a:prstGeom prst="rect">
            <a:avLst/>
          </a:prstGeom>
          <a:noFill/>
        </p:spPr>
        <p:txBody>
          <a:bodyPr wrap="none" lIns="0" tIns="0" rIns="0" bIns="0" rtlCol="0">
            <a:spAutoFit/>
          </a:bodyPr>
          <a:lstStyle/>
          <a:p>
            <a:pPr algn="ctr" defTabSz="1371600"/>
            <a:r>
              <a:rPr lang="en-US" sz="8100" b="1">
                <a:ln w="31750">
                  <a:solidFill>
                    <a:prstClr val="white"/>
                  </a:solidFill>
                </a:ln>
                <a:solidFill>
                  <a:srgbClr val="FCECD0">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14973301" y="800100"/>
            <a:ext cx="4343777" cy="1591194"/>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1229309" y="224097"/>
            <a:ext cx="5916192" cy="2167197"/>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13872804" y="3886502"/>
            <a:ext cx="2143878" cy="785337"/>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963836" y="2286001"/>
            <a:ext cx="5176382" cy="2798333"/>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9445237" y="2286000"/>
            <a:ext cx="4882589" cy="2664645"/>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3028302" y="5198112"/>
            <a:ext cx="12231396" cy="2917188"/>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2384429" y="1"/>
            <a:ext cx="1242776" cy="1242776"/>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7558168" y="8312449"/>
            <a:ext cx="3164099" cy="1161389"/>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2469065" y="1514460"/>
            <a:ext cx="1481175" cy="415498"/>
          </a:xfrm>
          <a:prstGeom prst="rect">
            <a:avLst/>
          </a:prstGeom>
          <a:noFill/>
        </p:spPr>
        <p:txBody>
          <a:bodyPr wrap="none" lIns="0" tIns="0" rIns="0" bIns="0" rtlCol="0">
            <a:spAutoFit/>
          </a:bodyPr>
          <a:lstStyle/>
          <a:p>
            <a:pPr algn="ctr" defTabSz="1371600"/>
            <a:r>
              <a:rPr lang="en-US" sz="2700">
                <a:solidFill>
                  <a:prstClr val="black">
                    <a:lumMod val="50000"/>
                    <a:lumOff val="50000"/>
                  </a:prstClr>
                </a:solidFill>
                <a:latin typeface="#9Slide02 Noi dung dai"/>
              </a:rPr>
              <a:t>Nhạc nền</a:t>
            </a:r>
          </a:p>
        </p:txBody>
      </p:sp>
    </p:spTree>
    <p:custDataLst>
      <p:tags r:id="rId1"/>
    </p:custDataLst>
    <p:extLst>
      <p:ext uri="{BB962C8B-B14F-4D97-AF65-F5344CB8AC3E}">
        <p14:creationId xmlns:p14="http://schemas.microsoft.com/office/powerpoint/2010/main" val="121348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8"/>
            <a:ext cx="14230352" cy="4774223"/>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4878" y="1458461"/>
              <a:ext cx="9029103" cy="610979"/>
            </a:xfrm>
            <a:prstGeom prst="rect">
              <a:avLst/>
            </a:prstGeom>
            <a:noFill/>
          </p:spPr>
          <p:txBody>
            <a:bodyPr wrap="square" lIns="0" tIns="0" rIns="0" bIns="0" rtlCol="0">
              <a:spAutoFit/>
            </a:bodyPr>
            <a:lstStyle/>
            <a:p>
              <a:pPr algn="ctr" defTabSz="1371600">
                <a:lnSpc>
                  <a:spcPct val="121000"/>
                </a:lnSpc>
              </a:pPr>
              <a:r>
                <a:rPr lang="en-US" sz="5400" b="1" dirty="0">
                  <a:solidFill>
                    <a:schemeClr val="accent6">
                      <a:lumMod val="75000"/>
                    </a:schemeClr>
                  </a:solidFill>
                  <a:latin typeface="Times New Roman" panose="02020603050405020304" pitchFamily="18" charset="0"/>
                  <a:cs typeface="Times New Roman" panose="02020603050405020304" pitchFamily="18" charset="0"/>
                </a:rPr>
                <a:t>1. </a:t>
              </a:r>
              <a:r>
                <a:rPr lang="en-US" sz="5400" b="1" dirty="0" err="1">
                  <a:solidFill>
                    <a:schemeClr val="accent6">
                      <a:lumMod val="75000"/>
                    </a:schemeClr>
                  </a:solidFill>
                  <a:latin typeface="Times New Roman" panose="02020603050405020304" pitchFamily="18" charset="0"/>
                  <a:cs typeface="Times New Roman" panose="02020603050405020304" pitchFamily="18" charset="0"/>
                </a:rPr>
                <a:t>Nêu</a:t>
              </a:r>
              <a:r>
                <a:rPr 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cs typeface="Times New Roman" panose="02020603050405020304" pitchFamily="18" charset="0"/>
                </a:rPr>
                <a:t>luận</a:t>
              </a:r>
              <a:r>
                <a:rPr 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cs typeface="Times New Roman" panose="02020603050405020304" pitchFamily="18" charset="0"/>
                </a:rPr>
                <a:t>đề</a:t>
              </a:r>
              <a:r>
                <a:rPr 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cs typeface="Times New Roman" panose="02020603050405020304" pitchFamily="18" charset="0"/>
                </a:rPr>
                <a:t>văn</a:t>
              </a:r>
              <a:r>
                <a:rPr 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cs typeface="Times New Roman" panose="02020603050405020304" pitchFamily="18" charset="0"/>
                </a:rPr>
                <a:t>bản</a:t>
              </a:r>
              <a:r>
                <a:rPr lang="en-US" sz="5400" b="1" dirty="0">
                  <a:solidFill>
                    <a:schemeClr val="accent6">
                      <a:lumMod val="75000"/>
                    </a:schemeClr>
                  </a:solidFill>
                  <a:latin typeface="Times New Roman" panose="02020603050405020304" pitchFamily="18" charset="0"/>
                  <a:cs typeface="Times New Roman" panose="02020603050405020304" pitchFamily="18" charset="0"/>
                </a:rPr>
                <a:t>.</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84774" y="5143501"/>
            <a:ext cx="7016528" cy="2324885"/>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381237" y="3853914"/>
              <a:ext cx="3171487" cy="984885"/>
            </a:xfrm>
            <a:prstGeom prst="rect">
              <a:avLst/>
            </a:prstGeom>
            <a:noFill/>
          </p:spPr>
          <p:txBody>
            <a:bodyPr wrap="square" lIns="0" tIns="0" rIns="0" bIns="0" rtlCol="0">
              <a:spAutoFit/>
            </a:bodyPr>
            <a:lstStyle/>
            <a:p>
              <a:pPr algn="ctr" defTabSz="1371600"/>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trạng</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751079" y="5030538"/>
            <a:ext cx="6851121" cy="2517432"/>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267373" y="3849357"/>
              <a:ext cx="3282308" cy="984885"/>
            </a:xfrm>
            <a:prstGeom prst="rect">
              <a:avLst/>
            </a:prstGeom>
            <a:noFill/>
          </p:spPr>
          <p:txBody>
            <a:bodyPr wrap="square" lIns="0" tIns="0" rIns="0" bIns="0" rtlCol="0">
              <a:spAutoFit/>
            </a:bodyPr>
            <a:lstStyle/>
            <a:p>
              <a:pPr algn="ctr" defTabSz="1371600"/>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Hậu</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quả</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lười</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40" y="7693573"/>
            <a:ext cx="7059264" cy="2324885"/>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313671" y="5480729"/>
              <a:ext cx="3421739" cy="984885"/>
            </a:xfrm>
            <a:prstGeom prst="rect">
              <a:avLst/>
            </a:prstGeom>
            <a:noFill/>
          </p:spPr>
          <p:txBody>
            <a:bodyPr wrap="square" lIns="0" tIns="0" rIns="0" bIns="0" rtlCol="0">
              <a:spAutoFit/>
            </a:bodyPr>
            <a:lstStyle/>
            <a:p>
              <a:pPr algn="ctr" defTabSz="1371600"/>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khắc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trạng</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lười</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4" y="7634535"/>
            <a:ext cx="6884719" cy="2322786"/>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187099" y="5511800"/>
              <a:ext cx="3362580" cy="984885"/>
            </a:xfrm>
            <a:prstGeom prst="rect">
              <a:avLst/>
            </a:prstGeom>
            <a:noFill/>
          </p:spPr>
          <p:txBody>
            <a:bodyPr wrap="square" lIns="0" tIns="0" rIns="0" bIns="0" rtlCol="0">
              <a:spAutoFit/>
            </a:bodyPr>
            <a:lstStyle/>
            <a:p>
              <a:pPr algn="ctr" defTabSz="1371600"/>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D.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15" name="Rectangle 14">
            <a:extLst>
              <a:ext uri="{FF2B5EF4-FFF2-40B4-BE49-F238E27FC236}">
                <a16:creationId xmlns:a16="http://schemas.microsoft.com/office/drawing/2014/main" id="{8368BB1B-92B6-4DE5-ACDE-179696214C55}"/>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a:solidFill>
                  <a:prstClr val="black"/>
                </a:solidFill>
                <a:latin typeface="Times New Roman" panose="02020603050405020304" pitchFamily="18" charset="0"/>
                <a:cs typeface="Times New Roman" panose="02020603050405020304" pitchFamily="18" charset="0"/>
              </a:rPr>
              <a:t>Khi đến mỗi Slide, thầy cô</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nhấp chuột trái 1 lần hoặc</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a:solidFill>
                  <a:prstClr val="black"/>
                </a:solidFill>
                <a:latin typeface="Times New Roman" panose="02020603050405020304" pitchFamily="18" charset="0"/>
                <a:cs typeface="Times New Roman" panose="02020603050405020304" pitchFamily="18" charset="0"/>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a:solidFill>
                  <a:prstClr val="black"/>
                </a:solidFill>
                <a:latin typeface="Times New Roman" panose="02020603050405020304" pitchFamily="18" charset="0"/>
                <a:cs typeface="Times New Roman" panose="02020603050405020304" pitchFamily="18" charset="0"/>
              </a:rPr>
              <a:t>Để chuyển sang câu hỏi tiếp theo, thầy cô nhấp phím mũi tên qua phải 2 lần hoặc</a:t>
            </a:r>
            <a:br>
              <a:rPr lang="en-US" sz="4200">
                <a:solidFill>
                  <a:prstClr val="black"/>
                </a:solidFill>
                <a:latin typeface="Times New Roman" panose="02020603050405020304" pitchFamily="18" charset="0"/>
                <a:cs typeface="Times New Roman" panose="02020603050405020304" pitchFamily="18" charset="0"/>
              </a:rPr>
            </a:br>
            <a:r>
              <a:rPr lang="en-US" sz="4200">
                <a:solidFill>
                  <a:prstClr val="black"/>
                </a:solidFill>
                <a:latin typeface="Times New Roman" panose="02020603050405020304" pitchFamily="18" charset="0"/>
                <a:cs typeface="Times New Roman" panose="02020603050405020304" pitchFamily="18" charset="0"/>
              </a:rPr>
              <a:t>nhấp chuột trái 2 lần.</a:t>
            </a:r>
          </a:p>
        </p:txBody>
      </p:sp>
    </p:spTree>
    <p:extLst>
      <p:ext uri="{BB962C8B-B14F-4D97-AF65-F5344CB8AC3E}">
        <p14:creationId xmlns:p14="http://schemas.microsoft.com/office/powerpoint/2010/main" val="318735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9">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 y="4481218"/>
            <a:ext cx="18342191" cy="2743201"/>
            <a:chOff x="-305" y="2987478"/>
            <a:chExt cx="12188952" cy="1828800"/>
          </a:xfrm>
        </p:grpSpPr>
        <p:sp>
          <p:nvSpPr>
            <p:cNvPr id="11" name="Freeform: Shape 10">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54E18942-F45C-4C9A-0130-0AA15FD5F563}"/>
              </a:ext>
            </a:extLst>
          </p:cNvPr>
          <p:cNvSpPr txBox="1"/>
          <p:nvPr/>
        </p:nvSpPr>
        <p:spPr>
          <a:xfrm>
            <a:off x="9705370" y="6826555"/>
            <a:ext cx="7389617" cy="226490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700" dirty="0">
              <a:solidFill>
                <a:schemeClr val="tx2"/>
              </a:solidFill>
            </a:endParaRPr>
          </a:p>
        </p:txBody>
      </p:sp>
      <p:sp>
        <p:nvSpPr>
          <p:cNvPr id="17" name="TextBox 4">
            <a:extLst>
              <a:ext uri="{FF2B5EF4-FFF2-40B4-BE49-F238E27FC236}">
                <a16:creationId xmlns:a16="http://schemas.microsoft.com/office/drawing/2014/main" id="{87005886-F06D-27B5-5D3F-CE5AEF616F79}"/>
              </a:ext>
            </a:extLst>
          </p:cNvPr>
          <p:cNvSpPr txBox="1"/>
          <p:nvPr/>
        </p:nvSpPr>
        <p:spPr>
          <a:xfrm>
            <a:off x="7008979" y="2952414"/>
            <a:ext cx="11119110" cy="1846659"/>
          </a:xfrm>
          <a:prstGeom prst="rect">
            <a:avLst/>
          </a:prstGeom>
        </p:spPr>
        <p:txBody>
          <a:bodyPr wrap="square" lIns="0" tIns="0" rIns="0" bIns="0" rtlCol="0" anchor="t">
            <a:spAutoFit/>
          </a:bodyPr>
          <a:lstStyle/>
          <a:p>
            <a:pPr algn="ctr"/>
            <a:r>
              <a:rPr lang="en-US" sz="6000" dirty="0">
                <a:solidFill>
                  <a:srgbClr val="870000"/>
                </a:solidFill>
                <a:latin typeface="#9Slide04 Podkova ExtraBold" panose="00000900000000000000" pitchFamily="2" charset="0"/>
                <a:cs typeface="Times New Roman" panose="02020603050405020304" pitchFamily="18" charset="0"/>
              </a:rPr>
              <a:t>I. </a:t>
            </a:r>
          </a:p>
          <a:p>
            <a:pPr algn="ctr"/>
            <a:r>
              <a:rPr lang="en-US" sz="6000" dirty="0">
                <a:solidFill>
                  <a:srgbClr val="870000"/>
                </a:solidFill>
                <a:latin typeface="#9Slide04 Podkova ExtraBold" panose="00000900000000000000" pitchFamily="2" charset="0"/>
                <a:cs typeface="Times New Roman" panose="02020603050405020304" pitchFamily="18" charset="0"/>
              </a:rPr>
              <a:t>ĐỌC- TÌM HIỂU CHUNG</a:t>
            </a:r>
          </a:p>
        </p:txBody>
      </p:sp>
      <p:sp>
        <p:nvSpPr>
          <p:cNvPr id="2" name="Freeform 2"/>
          <p:cNvSpPr/>
          <p:nvPr/>
        </p:nvSpPr>
        <p:spPr>
          <a:xfrm>
            <a:off x="609600" y="2860884"/>
            <a:ext cx="6986122" cy="7471789"/>
          </a:xfrm>
          <a:custGeom>
            <a:avLst/>
            <a:gdLst/>
            <a:ahLst/>
            <a:cxnLst/>
            <a:rect l="l" t="t" r="r" b="b"/>
            <a:pathLst>
              <a:path w="4591176" h="4910349">
                <a:moveTo>
                  <a:pt x="0" y="0"/>
                </a:moveTo>
                <a:lnTo>
                  <a:pt x="4591176" y="0"/>
                </a:lnTo>
                <a:lnTo>
                  <a:pt x="4591176" y="4910349"/>
                </a:lnTo>
                <a:lnTo>
                  <a:pt x="0" y="491034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647735052"/>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8"/>
            <a:ext cx="14230352" cy="361345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5" y="978792"/>
              <a:ext cx="9029103" cy="1231106"/>
            </a:xfrm>
            <a:prstGeom prst="rect">
              <a:avLst/>
            </a:prstGeom>
            <a:noFill/>
          </p:spPr>
          <p:txBody>
            <a:bodyPr wrap="square" lIns="0" tIns="0" rIns="0" bIns="0" rtlCol="0">
              <a:spAutoFit/>
            </a:bodyPr>
            <a:lstStyle/>
            <a:p>
              <a:pPr algn="ctr"/>
              <a:r>
                <a:rPr lang="en-US" sz="6000" b="1" dirty="0">
                  <a:solidFill>
                    <a:schemeClr val="accent6">
                      <a:lumMod val="75000"/>
                    </a:schemeClr>
                  </a:solidFill>
                  <a:latin typeface="Times New Roman" panose="02020603050405020304" pitchFamily="18" charset="0"/>
                  <a:cs typeface="Times New Roman" panose="02020603050405020304" pitchFamily="18" charset="0"/>
                </a:rPr>
                <a:t>2. </a:t>
              </a:r>
              <a:r>
                <a:rPr lang="vi-VN" sz="6000" b="1" dirty="0">
                  <a:solidFill>
                    <a:schemeClr val="accent6">
                      <a:lumMod val="75000"/>
                    </a:schemeClr>
                  </a:solidFill>
                  <a:latin typeface="Times New Roman" panose="02020603050405020304" pitchFamily="18" charset="0"/>
                  <a:cs typeface="Times New Roman" panose="02020603050405020304" pitchFamily="18" charset="0"/>
                </a:rPr>
                <a:t>Đâu là những trụ cột theo khuyến cáo của UNESCO trong việc học suốt đời?</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22992" y="4262582"/>
            <a:ext cx="7078310" cy="2841905"/>
            <a:chOff x="2215327" y="3865800"/>
            <a:chExt cx="4718873" cy="189460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865800"/>
              <a:ext cx="4343400" cy="1884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15327" y="4210480"/>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357995" y="3914524"/>
              <a:ext cx="3445134" cy="1805622"/>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A. Học để hiểu, học để làm, học để hợp tác cùng chung sống, học để làm người.</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614489" y="4229100"/>
            <a:ext cx="6987713" cy="2890226"/>
            <a:chOff x="7076325" y="3838922"/>
            <a:chExt cx="4658475" cy="1926817"/>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838922"/>
              <a:ext cx="4343400" cy="18980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076325" y="4087451"/>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324429" y="3843291"/>
              <a:ext cx="3270746" cy="1805622"/>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B. Học để giỏi, học để làm, học để hợp tác cùng chung sống, học để làm người.</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39" y="7314903"/>
            <a:ext cx="7059261" cy="2703556"/>
            <a:chOff x="2228026" y="4876601"/>
            <a:chExt cx="4706174" cy="1802370"/>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4876601"/>
              <a:ext cx="4343400" cy="17328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304891" y="5063166"/>
              <a:ext cx="3382897" cy="1354216"/>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C. Học để hiểu, học để làm, học để làm người.</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3" y="7264175"/>
            <a:ext cx="6884718" cy="2708433"/>
            <a:chOff x="7144988" y="4842783"/>
            <a:chExt cx="4589812" cy="1805622"/>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4881718"/>
              <a:ext cx="4343400" cy="17277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342990" y="4842783"/>
              <a:ext cx="3270750" cy="1805622"/>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D. Học để hiểu, học để làm, học để hợp tác cùng chung sống, học để thành công.</a:t>
              </a:r>
            </a:p>
          </p:txBody>
        </p:sp>
      </p:grpSp>
      <p:sp>
        <p:nvSpPr>
          <p:cNvPr id="29" name="Rectangle 28">
            <a:extLst>
              <a:ext uri="{FF2B5EF4-FFF2-40B4-BE49-F238E27FC236}">
                <a16:creationId xmlns:a16="http://schemas.microsoft.com/office/drawing/2014/main" id="{B792BB09-07F5-4F2A-A006-4A958E2892B1}"/>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a:solidFill>
                  <a:prstClr val="black"/>
                </a:solidFill>
                <a:latin typeface="Times New Roman" panose="02020603050405020304" pitchFamily="18" charset="0"/>
                <a:cs typeface="Times New Roman" panose="02020603050405020304" pitchFamily="18" charset="0"/>
              </a:rPr>
              <a:t>Khi đến mỗi Slide, thầy cô</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nhấp chuột trái 1 lần hoặc</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phím mũi tên qua phải thì câu hỏi và đáp án sẽ tự xuất hiện.</a:t>
            </a:r>
          </a:p>
        </p:txBody>
      </p:sp>
      <p:sp>
        <p:nvSpPr>
          <p:cNvPr id="30" name="Rectangle 29">
            <a:extLst>
              <a:ext uri="{FF2B5EF4-FFF2-40B4-BE49-F238E27FC236}">
                <a16:creationId xmlns:a16="http://schemas.microsoft.com/office/drawing/2014/main" id="{9E4113E9-F50F-44AF-B583-47ED78FBE603}"/>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a:solidFill>
                  <a:prstClr val="black"/>
                </a:solidFill>
                <a:latin typeface="Times New Roman" panose="02020603050405020304" pitchFamily="18" charset="0"/>
                <a:cs typeface="Times New Roman" panose="02020603050405020304" pitchFamily="18" charset="0"/>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6DE6512-6432-405C-A619-64B28BB1F945}"/>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a:solidFill>
                  <a:prstClr val="black"/>
                </a:solidFill>
                <a:latin typeface="Times New Roman" panose="02020603050405020304" pitchFamily="18" charset="0"/>
                <a:cs typeface="Times New Roman" panose="02020603050405020304" pitchFamily="18" charset="0"/>
              </a:rPr>
              <a:t>Để chuyển sang câu hỏi tiếp theo, thầy cô nhấp phím mũi tên qua phải 2 lần hoặc</a:t>
            </a:r>
            <a:br>
              <a:rPr lang="en-US" sz="4200">
                <a:solidFill>
                  <a:prstClr val="black"/>
                </a:solidFill>
                <a:latin typeface="Times New Roman" panose="02020603050405020304" pitchFamily="18" charset="0"/>
                <a:cs typeface="Times New Roman" panose="02020603050405020304" pitchFamily="18" charset="0"/>
              </a:rPr>
            </a:br>
            <a:r>
              <a:rPr lang="en-US" sz="4200">
                <a:solidFill>
                  <a:prstClr val="black"/>
                </a:solidFill>
                <a:latin typeface="Times New Roman" panose="02020603050405020304" pitchFamily="18" charset="0"/>
                <a:cs typeface="Times New Roman" panose="02020603050405020304" pitchFamily="18" charset="0"/>
              </a:rPr>
              <a:t>nhấp chuột trái 2 lần.</a:t>
            </a:r>
          </a:p>
        </p:txBody>
      </p:sp>
    </p:spTree>
    <p:extLst>
      <p:ext uri="{BB962C8B-B14F-4D97-AF65-F5344CB8AC3E}">
        <p14:creationId xmlns:p14="http://schemas.microsoft.com/office/powerpoint/2010/main" val="330365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9"/>
            <a:ext cx="14230352" cy="4032606"/>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3799" y="1121614"/>
              <a:ext cx="9029103" cy="1603264"/>
            </a:xfrm>
            <a:prstGeom prst="rect">
              <a:avLst/>
            </a:prstGeom>
            <a:noFill/>
          </p:spPr>
          <p:txBody>
            <a:bodyPr wrap="square" lIns="0" tIns="0" rIns="0" bIns="0" rtlCol="0">
              <a:spAutoFit/>
            </a:bodyPr>
            <a:lstStyle/>
            <a:p>
              <a:pPr algn="ctr"/>
              <a:r>
                <a:rPr lang="en-US" sz="6600" b="1" dirty="0">
                  <a:solidFill>
                    <a:schemeClr val="accent6">
                      <a:lumMod val="75000"/>
                    </a:schemeClr>
                  </a:solidFill>
                  <a:latin typeface="Times New Roman" panose="02020603050405020304" pitchFamily="18" charset="0"/>
                  <a:cs typeface="Times New Roman" panose="02020603050405020304" pitchFamily="18" charset="0"/>
                </a:rPr>
                <a:t>3. </a:t>
              </a:r>
              <a:r>
                <a:rPr lang="en-US" sz="6600" b="1" dirty="0" err="1">
                  <a:solidFill>
                    <a:schemeClr val="accent6">
                      <a:lumMod val="75000"/>
                    </a:schemeClr>
                  </a:solidFill>
                  <a:latin typeface="Times New Roman" panose="02020603050405020304" pitchFamily="18" charset="0"/>
                  <a:cs typeface="Times New Roman" panose="02020603050405020304" pitchFamily="18" charset="0"/>
                </a:rPr>
                <a:t>Trong</a:t>
              </a:r>
              <a:r>
                <a:rPr lang="en-US" sz="6600" b="1" dirty="0">
                  <a:solidFill>
                    <a:schemeClr val="accent6">
                      <a:lumMod val="75000"/>
                    </a:schemeClr>
                  </a:solidFill>
                  <a:latin typeface="Times New Roman" panose="02020603050405020304" pitchFamily="18" charset="0"/>
                  <a:cs typeface="Times New Roman" panose="02020603050405020304" pitchFamily="18" charset="0"/>
                </a:rPr>
                <a:t> </a:t>
              </a:r>
              <a:r>
                <a:rPr lang="en-US" sz="6600" b="1" dirty="0" err="1">
                  <a:solidFill>
                    <a:schemeClr val="accent6">
                      <a:lumMod val="75000"/>
                    </a:schemeClr>
                  </a:solidFill>
                  <a:latin typeface="Times New Roman" panose="02020603050405020304" pitchFamily="18" charset="0"/>
                  <a:cs typeface="Times New Roman" panose="02020603050405020304" pitchFamily="18" charset="0"/>
                </a:rPr>
                <a:t>văn</a:t>
              </a:r>
              <a:r>
                <a:rPr lang="en-US" sz="6600" b="1" dirty="0">
                  <a:solidFill>
                    <a:schemeClr val="accent6">
                      <a:lumMod val="75000"/>
                    </a:schemeClr>
                  </a:solidFill>
                  <a:latin typeface="Times New Roman" panose="02020603050405020304" pitchFamily="18" charset="0"/>
                  <a:cs typeface="Times New Roman" panose="02020603050405020304" pitchFamily="18" charset="0"/>
                </a:rPr>
                <a:t> </a:t>
              </a:r>
              <a:r>
                <a:rPr lang="en-US" sz="6600" b="1" dirty="0" err="1">
                  <a:solidFill>
                    <a:schemeClr val="accent6">
                      <a:lumMod val="75000"/>
                    </a:schemeClr>
                  </a:solidFill>
                  <a:latin typeface="Times New Roman" panose="02020603050405020304" pitchFamily="18" charset="0"/>
                  <a:cs typeface="Times New Roman" panose="02020603050405020304" pitchFamily="18" charset="0"/>
                </a:rPr>
                <a:t>bản</a:t>
              </a:r>
              <a:r>
                <a:rPr lang="en-US" sz="6600" b="1" dirty="0">
                  <a:solidFill>
                    <a:schemeClr val="accent6">
                      <a:lumMod val="75000"/>
                    </a:schemeClr>
                  </a:solidFill>
                  <a:latin typeface="Times New Roman" panose="02020603050405020304" pitchFamily="18" charset="0"/>
                  <a:cs typeface="Times New Roman" panose="02020603050405020304" pitchFamily="18" charset="0"/>
                </a:rPr>
                <a:t>, n</a:t>
              </a:r>
              <a:r>
                <a:rPr lang="vi-VN" sz="6600" b="1" dirty="0">
                  <a:solidFill>
                    <a:schemeClr val="accent6">
                      <a:lumMod val="75000"/>
                    </a:schemeClr>
                  </a:solidFill>
                  <a:latin typeface="Times New Roman" panose="02020603050405020304" pitchFamily="18" charset="0"/>
                  <a:cs typeface="Times New Roman" panose="02020603050405020304" pitchFamily="18" charset="0"/>
                </a:rPr>
                <a:t>gười viết kết nối các luận điểm bằng cách nào?</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84774" y="4771765"/>
            <a:ext cx="7016526" cy="2429135"/>
            <a:chOff x="2256516" y="3364057"/>
            <a:chExt cx="4677684" cy="16194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364057"/>
              <a:ext cx="4343400" cy="15889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382773" y="3509968"/>
              <a:ext cx="3406993" cy="1231106"/>
            </a:xfrm>
            <a:prstGeom prst="rect">
              <a:avLst/>
            </a:prstGeom>
            <a:noFill/>
          </p:spPr>
          <p:txBody>
            <a:bodyPr wrap="square" lIns="0" tIns="0" rIns="0" bIns="0" rtlCol="0">
              <a:spAutoFit/>
            </a:bodyPr>
            <a:lstStyle/>
            <a:p>
              <a:pPr algn="just"/>
              <a:r>
                <a:rPr lang="vi-VN" sz="4000" dirty="0">
                  <a:latin typeface="Times New Roman" panose="02020603050405020304" pitchFamily="18" charset="0"/>
                  <a:cs typeface="Times New Roman" panose="02020603050405020304" pitchFamily="18" charset="0"/>
                </a:rPr>
                <a:t>A. Các luận điểm được viết liền một mạch, không chia phần cụ thể.</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751079" y="4607268"/>
            <a:ext cx="6851121" cy="2517432"/>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359501"/>
              <a:ext cx="4343400" cy="16239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155383" y="3525425"/>
              <a:ext cx="3547520" cy="1231106"/>
            </a:xfrm>
            <a:prstGeom prst="rect">
              <a:avLst/>
            </a:prstGeom>
            <a:noFill/>
          </p:spPr>
          <p:txBody>
            <a:bodyPr wrap="square" lIns="0" tIns="0" rIns="0" bIns="0" rtlCol="0">
              <a:spAutoFit/>
            </a:bodyPr>
            <a:lstStyle/>
            <a:p>
              <a:pPr algn="just"/>
              <a:r>
                <a:rPr lang="vi-VN" sz="4000" dirty="0">
                  <a:latin typeface="Times New Roman" panose="02020603050405020304" pitchFamily="18" charset="0"/>
                  <a:cs typeface="Times New Roman" panose="02020603050405020304" pitchFamily="18" charset="0"/>
                </a:rPr>
                <a:t>B. Nhắc lại các luận điểm trước rồi mới dẫn dắt vào luận điểm tiếp theo.</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39" y="7315519"/>
            <a:ext cx="7059261" cy="2702937"/>
            <a:chOff x="2228026" y="4877013"/>
            <a:chExt cx="4706174" cy="1801958"/>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4877013"/>
              <a:ext cx="4343400" cy="17324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277979" y="4996740"/>
              <a:ext cx="3276063" cy="1641475"/>
            </a:xfrm>
            <a:prstGeom prst="rect">
              <a:avLst/>
            </a:prstGeom>
            <a:noFill/>
          </p:spPr>
          <p:txBody>
            <a:bodyPr wrap="square" lIns="0" tIns="0" rIns="0" bIns="0" rtlCol="0">
              <a:spAutoFit/>
            </a:bodyPr>
            <a:lstStyle/>
            <a:p>
              <a:pPr algn="just"/>
              <a:r>
                <a:rPr lang="vi-VN" sz="4000" dirty="0">
                  <a:latin typeface="Times New Roman" panose="02020603050405020304" pitchFamily="18" charset="0"/>
                  <a:cs typeface="Times New Roman" panose="02020603050405020304" pitchFamily="18" charset="0"/>
                </a:rPr>
                <a:t>C. Lặp lại các luận điểm trước đó một lần rồi mới dẫn dắt vào luận điểm tiếp theo.</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3" y="7266050"/>
            <a:ext cx="6884718" cy="2691272"/>
            <a:chOff x="7144988" y="4844033"/>
            <a:chExt cx="4589812" cy="1794181"/>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4844033"/>
              <a:ext cx="4343400" cy="1765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153663" y="4969560"/>
              <a:ext cx="3428736" cy="1641475"/>
            </a:xfrm>
            <a:prstGeom prst="rect">
              <a:avLst/>
            </a:prstGeom>
            <a:noFill/>
          </p:spPr>
          <p:txBody>
            <a:bodyPr wrap="square" lIns="0" tIns="0" rIns="0" bIns="0" rtlCol="0">
              <a:spAutoFit/>
            </a:bodyPr>
            <a:lstStyle/>
            <a:p>
              <a:pPr algn="just"/>
              <a:r>
                <a:rPr lang="vi-VN" sz="4000" dirty="0">
                  <a:latin typeface="Times New Roman" panose="02020603050405020304" pitchFamily="18" charset="0"/>
                  <a:cs typeface="Times New Roman" panose="02020603050405020304" pitchFamily="18" charset="0"/>
                </a:rPr>
                <a:t>D. Dùng những câu nói từ các nhà nghiên cứu để dẫn dắt vào luận điểm tiếp theo.</a:t>
              </a:r>
            </a:p>
          </p:txBody>
        </p:sp>
      </p:grpSp>
      <p:sp>
        <p:nvSpPr>
          <p:cNvPr id="29" name="Rectangle 28">
            <a:extLst>
              <a:ext uri="{FF2B5EF4-FFF2-40B4-BE49-F238E27FC236}">
                <a16:creationId xmlns:a16="http://schemas.microsoft.com/office/drawing/2014/main" id="{3E192980-6695-4603-9EB8-AB490E1EF696}"/>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3600">
                <a:solidFill>
                  <a:prstClr val="black"/>
                </a:solidFill>
                <a:latin typeface="Times New Roman" panose="02020603050405020304" pitchFamily="18" charset="0"/>
                <a:cs typeface="Times New Roman" panose="02020603050405020304" pitchFamily="18" charset="0"/>
              </a:rPr>
              <a:t>Khi đến mỗi Slide, thầy cô</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nhấp chuột trái 1 lần hoặc</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phím mũi tên qua phải thì câu hỏi và đáp án sẽ tự xuất hiện.</a:t>
            </a:r>
          </a:p>
        </p:txBody>
      </p:sp>
      <p:sp>
        <p:nvSpPr>
          <p:cNvPr id="30" name="Rectangle 29">
            <a:extLst>
              <a:ext uri="{FF2B5EF4-FFF2-40B4-BE49-F238E27FC236}">
                <a16:creationId xmlns:a16="http://schemas.microsoft.com/office/drawing/2014/main" id="{06AF0EEB-063F-498F-AD6D-8CFEB5BCE722}"/>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3600">
                <a:solidFill>
                  <a:prstClr val="black"/>
                </a:solidFill>
                <a:latin typeface="Times New Roman" panose="02020603050405020304" pitchFamily="18" charset="0"/>
                <a:cs typeface="Times New Roman" panose="02020603050405020304" pitchFamily="18" charset="0"/>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239030A7-DCF8-428B-8110-D21F928FAF59}"/>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4200">
                <a:solidFill>
                  <a:prstClr val="black"/>
                </a:solidFill>
                <a:latin typeface="Times New Roman" panose="02020603050405020304" pitchFamily="18" charset="0"/>
                <a:cs typeface="Times New Roman" panose="02020603050405020304" pitchFamily="18" charset="0"/>
              </a:rPr>
              <a:t>Để chuyển sang câu hỏi tiếp theo, thầy cô nhấp phím mũi tên qua phải 2 lần hoặc</a:t>
            </a:r>
            <a:br>
              <a:rPr lang="en-US" sz="4200">
                <a:solidFill>
                  <a:prstClr val="black"/>
                </a:solidFill>
                <a:latin typeface="Times New Roman" panose="02020603050405020304" pitchFamily="18" charset="0"/>
                <a:cs typeface="Times New Roman" panose="02020603050405020304" pitchFamily="18" charset="0"/>
              </a:rPr>
            </a:br>
            <a:r>
              <a:rPr lang="en-US" sz="4200">
                <a:solidFill>
                  <a:prstClr val="black"/>
                </a:solidFill>
                <a:latin typeface="Times New Roman" panose="02020603050405020304" pitchFamily="18" charset="0"/>
                <a:cs typeface="Times New Roman" panose="02020603050405020304" pitchFamily="18" charset="0"/>
              </a:rPr>
              <a:t>nhấp chuột trái 2 lần.</a:t>
            </a:r>
          </a:p>
        </p:txBody>
      </p:sp>
    </p:spTree>
    <p:extLst>
      <p:ext uri="{BB962C8B-B14F-4D97-AF65-F5344CB8AC3E}">
        <p14:creationId xmlns:p14="http://schemas.microsoft.com/office/powerpoint/2010/main" val="192949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80"/>
            <a:ext cx="14230352" cy="3639092"/>
            <a:chOff x="2434106" y="246186"/>
            <a:chExt cx="9486901" cy="2426061"/>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6"/>
              <a:ext cx="9486901" cy="2426061"/>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92701" y="506595"/>
              <a:ext cx="9029103" cy="2031325"/>
            </a:xfrm>
            <a:prstGeom prst="rect">
              <a:avLst/>
            </a:prstGeom>
            <a:noFill/>
          </p:spPr>
          <p:txBody>
            <a:bodyPr wrap="square" lIns="0" tIns="0" rIns="0" bIns="0" rtlCol="0">
              <a:spAutoFit/>
            </a:bodyPr>
            <a:lstStyle/>
            <a:p>
              <a:pPr algn="ctr"/>
              <a:r>
                <a:rPr lang="en-US" sz="6600" b="1" dirty="0">
                  <a:solidFill>
                    <a:schemeClr val="accent6">
                      <a:lumMod val="75000"/>
                    </a:schemeClr>
                  </a:solidFill>
                  <a:latin typeface="Times New Roman" panose="02020603050405020304" pitchFamily="18" charset="0"/>
                  <a:cs typeface="Times New Roman" panose="02020603050405020304" pitchFamily="18" charset="0"/>
                </a:rPr>
                <a:t>4. </a:t>
              </a:r>
              <a:r>
                <a:rPr lang="vi-VN" sz="6600" b="1" dirty="0">
                  <a:solidFill>
                    <a:schemeClr val="accent6">
                      <a:lumMod val="75000"/>
                    </a:schemeClr>
                  </a:solidFill>
                  <a:latin typeface="Times New Roman" panose="02020603050405020304" pitchFamily="18" charset="0"/>
                  <a:cs typeface="Times New Roman" panose="02020603050405020304" pitchFamily="18" charset="0"/>
                </a:rPr>
                <a:t>Đâu là kĩ năng của thế kỷ 21 mà trẻ em cần có để phát triển trong tương lai?</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84774" y="4570663"/>
            <a:ext cx="7016528" cy="2324885"/>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381237" y="3853914"/>
              <a:ext cx="3171487" cy="902811"/>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A. Tư duy phản biện.</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751079" y="4457700"/>
            <a:ext cx="6851121" cy="2517432"/>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267373" y="3849357"/>
              <a:ext cx="3282308" cy="902811"/>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B. Khả năng sáng tạo.</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40" y="7176555"/>
            <a:ext cx="7059264" cy="2841904"/>
            <a:chOff x="2228026" y="4784369"/>
            <a:chExt cx="4706174" cy="1894602"/>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4784369"/>
              <a:ext cx="4343400" cy="18251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367056" y="5290005"/>
              <a:ext cx="3421739" cy="902811"/>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C. Kĩ năng làm việc nhóm</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4" y="7179130"/>
            <a:ext cx="6884719" cy="2787203"/>
            <a:chOff x="7144988" y="4786086"/>
            <a:chExt cx="4589812" cy="1858135"/>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4786086"/>
              <a:ext cx="4343400" cy="18233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096578" y="4838599"/>
              <a:ext cx="3292128" cy="1805622"/>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D. Tư duy phản biện, khả năng sáng tạo, kĩ năng làm việc nhóm và kĩ năng giao tiếp.</a:t>
              </a:r>
            </a:p>
          </p:txBody>
        </p:sp>
      </p:grpSp>
      <p:sp>
        <p:nvSpPr>
          <p:cNvPr id="15" name="Rectangle 14">
            <a:extLst>
              <a:ext uri="{FF2B5EF4-FFF2-40B4-BE49-F238E27FC236}">
                <a16:creationId xmlns:a16="http://schemas.microsoft.com/office/drawing/2014/main" id="{8368BB1B-92B6-4DE5-ACDE-179696214C55}"/>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Khi đến mỗi Slide, thầy cô</a:t>
            </a:r>
            <a:b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b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nhấp chuột trái 1 lần hoặc</a:t>
            </a:r>
            <a:b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b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Để chuyển sang câu hỏi tiếp theo, thầy cô nhấp phím mũi tên qua phải 2 lần hoặc</a:t>
            </a:r>
            <a:br>
              <a:rPr kumimoji="0" lang="en-US" sz="4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br>
            <a:r>
              <a:rPr kumimoji="0" lang="en-US" sz="4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nhấp chuột trái 2 lần.</a:t>
            </a:r>
          </a:p>
        </p:txBody>
      </p:sp>
    </p:spTree>
    <p:extLst>
      <p:ext uri="{BB962C8B-B14F-4D97-AF65-F5344CB8AC3E}">
        <p14:creationId xmlns:p14="http://schemas.microsoft.com/office/powerpoint/2010/main" val="131565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8"/>
            <a:ext cx="14230352" cy="4774223"/>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4878" y="1458461"/>
              <a:ext cx="9029103" cy="1231106"/>
            </a:xfrm>
            <a:prstGeom prst="rect">
              <a:avLst/>
            </a:prstGeom>
            <a:noFill/>
          </p:spPr>
          <p:txBody>
            <a:bodyPr wrap="square" lIns="0" tIns="0" rIns="0" bIns="0" rtlCol="0">
              <a:spAutoFit/>
            </a:bodyPr>
            <a:lstStyle/>
            <a:p>
              <a:pPr algn="ctr"/>
              <a:r>
                <a:rPr lang="en-US" sz="6000" b="1" dirty="0">
                  <a:solidFill>
                    <a:schemeClr val="accent6">
                      <a:lumMod val="75000"/>
                    </a:schemeClr>
                  </a:solidFill>
                  <a:latin typeface="Times New Roman" panose="02020603050405020304" pitchFamily="18" charset="0"/>
                  <a:cs typeface="Times New Roman" panose="02020603050405020304" pitchFamily="18" charset="0"/>
                </a:rPr>
                <a:t>5. </a:t>
              </a:r>
              <a:r>
                <a:rPr lang="vi-VN" sz="6000" b="1" dirty="0">
                  <a:solidFill>
                    <a:schemeClr val="accent6">
                      <a:lumMod val="75000"/>
                    </a:schemeClr>
                  </a:solidFill>
                  <a:latin typeface="Times New Roman" panose="02020603050405020304" pitchFamily="18" charset="0"/>
                  <a:cs typeface="Times New Roman" panose="02020603050405020304" pitchFamily="18" charset="0"/>
                </a:rPr>
                <a:t>Người viết trích dẫn quan điểm của các nhà tư tưởng lớn nhằm mục đích gì?</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84774" y="5143501"/>
            <a:ext cx="7016526" cy="2324885"/>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475813" y="3924798"/>
              <a:ext cx="3054017" cy="902811"/>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A. Giúp bài viết trở nên uy tín hơn.</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751079" y="5030538"/>
            <a:ext cx="6851121" cy="2579271"/>
            <a:chOff x="7167386" y="3353692"/>
            <a:chExt cx="4567414" cy="1719514"/>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296119" y="3718989"/>
              <a:ext cx="3180335" cy="1354217"/>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B. Giúp bài viết tiếp cận được nhiều người hơn.</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39" y="7693574"/>
            <a:ext cx="7059261" cy="2324885"/>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243815" y="5443031"/>
              <a:ext cx="3518013" cy="902811"/>
            </a:xfrm>
            <a:prstGeom prst="rect">
              <a:avLst/>
            </a:prstGeom>
            <a:noFill/>
          </p:spPr>
          <p:txBody>
            <a:bodyPr wrap="square" lIns="0" tIns="0" rIns="0" bIns="0" rtlCol="0">
              <a:spAutoFit/>
            </a:bodyPr>
            <a:lstStyle/>
            <a:p>
              <a:pPr algn="just"/>
              <a:r>
                <a:rPr lang="en-US" sz="4400" dirty="0">
                  <a:latin typeface="Times New Roman" panose="02020603050405020304" pitchFamily="18" charset="0"/>
                  <a:cs typeface="Times New Roman" panose="02020603050405020304" pitchFamily="18" charset="0"/>
                </a:rPr>
                <a:t>C</a:t>
              </a:r>
              <a:r>
                <a:rPr lang="vi-VN" sz="4400" dirty="0">
                  <a:latin typeface="Times New Roman" panose="02020603050405020304" pitchFamily="18" charset="0"/>
                  <a:cs typeface="Times New Roman" panose="02020603050405020304" pitchFamily="18" charset="0"/>
                </a:rPr>
                <a:t>. Củng cố vững chắc cho lí lẽ của bài viết.</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2" y="7634537"/>
            <a:ext cx="6884718" cy="2406878"/>
            <a:chOff x="7144988" y="5089690"/>
            <a:chExt cx="4589812" cy="1604585"/>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166016" y="5340058"/>
              <a:ext cx="3456959" cy="1354217"/>
            </a:xfrm>
            <a:prstGeom prst="rect">
              <a:avLst/>
            </a:prstGeom>
            <a:noFill/>
          </p:spPr>
          <p:txBody>
            <a:bodyPr wrap="square" lIns="0" tIns="0" rIns="0" bIns="0" rtlCol="0">
              <a:spAutoFit/>
            </a:bodyPr>
            <a:lstStyle/>
            <a:p>
              <a:pPr algn="just"/>
              <a:r>
                <a:rPr lang="en-US" sz="4400" dirty="0">
                  <a:latin typeface="Times New Roman" panose="02020603050405020304" pitchFamily="18" charset="0"/>
                  <a:cs typeface="Times New Roman" panose="02020603050405020304" pitchFamily="18" charset="0"/>
                </a:rPr>
                <a:t>D</a:t>
              </a:r>
              <a:r>
                <a:rPr lang="vi-VN" sz="4400" dirty="0">
                  <a:latin typeface="Times New Roman" panose="02020603050405020304" pitchFamily="18" charset="0"/>
                  <a:cs typeface="Times New Roman" panose="02020603050405020304" pitchFamily="18" charset="0"/>
                </a:rPr>
                <a:t>. Giúp bài viết cung cấp được nhiều thông tin bổ ích hơn.</a:t>
              </a:r>
            </a:p>
          </p:txBody>
        </p:sp>
      </p:grpSp>
      <p:sp>
        <p:nvSpPr>
          <p:cNvPr id="29" name="Rectangle 28">
            <a:extLst>
              <a:ext uri="{FF2B5EF4-FFF2-40B4-BE49-F238E27FC236}">
                <a16:creationId xmlns:a16="http://schemas.microsoft.com/office/drawing/2014/main" id="{70F62BFA-5845-4A57-8223-547686DE1E96}"/>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3600">
                <a:solidFill>
                  <a:prstClr val="black"/>
                </a:solidFill>
                <a:latin typeface="Times New Roman" panose="02020603050405020304" pitchFamily="18" charset="0"/>
                <a:cs typeface="Times New Roman" panose="02020603050405020304" pitchFamily="18" charset="0"/>
              </a:rPr>
              <a:t>Khi đến mỗi Slide, thầy cô</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nhấp chuột trái 1 lần hoặc</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phím mũi tên qua phải thì câu hỏi và đáp án sẽ tự xuất hiện.</a:t>
            </a:r>
          </a:p>
        </p:txBody>
      </p:sp>
      <p:sp>
        <p:nvSpPr>
          <p:cNvPr id="30" name="Rectangle 29">
            <a:extLst>
              <a:ext uri="{FF2B5EF4-FFF2-40B4-BE49-F238E27FC236}">
                <a16:creationId xmlns:a16="http://schemas.microsoft.com/office/drawing/2014/main" id="{43E88DC6-643B-478B-BC5D-8FA7FE6F89F1}"/>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3600">
                <a:solidFill>
                  <a:prstClr val="black"/>
                </a:solidFill>
                <a:latin typeface="Times New Roman" panose="02020603050405020304" pitchFamily="18" charset="0"/>
                <a:cs typeface="Times New Roman" panose="02020603050405020304" pitchFamily="18" charset="0"/>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48C7BAB-C2A1-4252-8ACD-8DBA2F2D7F49}"/>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4200">
                <a:solidFill>
                  <a:prstClr val="black"/>
                </a:solidFill>
                <a:latin typeface="Times New Roman" panose="02020603050405020304" pitchFamily="18" charset="0"/>
                <a:cs typeface="Times New Roman" panose="02020603050405020304" pitchFamily="18" charset="0"/>
              </a:rPr>
              <a:t>Để chuyển sang câu hỏi tiếp theo, thầy cô nhấp phím mũi tên qua phải 2 lần hoặc</a:t>
            </a:r>
            <a:br>
              <a:rPr lang="en-US" sz="4200">
                <a:solidFill>
                  <a:prstClr val="black"/>
                </a:solidFill>
                <a:latin typeface="Times New Roman" panose="02020603050405020304" pitchFamily="18" charset="0"/>
                <a:cs typeface="Times New Roman" panose="02020603050405020304" pitchFamily="18" charset="0"/>
              </a:rPr>
            </a:br>
            <a:r>
              <a:rPr lang="en-US" sz="4200">
                <a:solidFill>
                  <a:prstClr val="black"/>
                </a:solidFill>
                <a:latin typeface="Times New Roman" panose="02020603050405020304" pitchFamily="18" charset="0"/>
                <a:cs typeface="Times New Roman" panose="02020603050405020304" pitchFamily="18" charset="0"/>
              </a:rPr>
              <a:t>nhấp chuột trái 2 lần.</a:t>
            </a:r>
          </a:p>
        </p:txBody>
      </p:sp>
    </p:spTree>
    <p:extLst>
      <p:ext uri="{BB962C8B-B14F-4D97-AF65-F5344CB8AC3E}">
        <p14:creationId xmlns:p14="http://schemas.microsoft.com/office/powerpoint/2010/main" val="164883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18316575" cy="102870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001" y="3200400"/>
            <a:ext cx="6369974" cy="605790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6172201" y="1028701"/>
            <a:ext cx="11852961" cy="4114800"/>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4572000" y="1226403"/>
              <a:ext cx="7176110" cy="1661993"/>
            </a:xfrm>
            <a:prstGeom prst="rect">
              <a:avLst/>
            </a:prstGeom>
            <a:noFill/>
          </p:spPr>
          <p:txBody>
            <a:bodyPr wrap="none" lIns="0" tIns="0" rIns="0" bIns="0" rtlCol="0">
              <a:spAutoFit/>
            </a:bodyPr>
            <a:lstStyle/>
            <a:p>
              <a:pPr defTabSz="1371600"/>
              <a:r>
                <a:rPr lang="en-US" sz="8100">
                  <a:solidFill>
                    <a:srgbClr val="ED5565"/>
                  </a:solidFill>
                  <a:latin typeface="iCiel Cadena" panose="02000503000000020004" pitchFamily="50" charset="0"/>
                </a:rPr>
                <a:t>CẢM ƠN CÁC BẠN</a:t>
              </a:r>
            </a:p>
            <a:p>
              <a:pPr defTabSz="1371600"/>
              <a:r>
                <a:rPr lang="en-US" sz="8100">
                  <a:solidFill>
                    <a:srgbClr val="ED5565"/>
                  </a:solidFill>
                  <a:latin typeface="iCiel Cadena" panose="02000503000000020004" pitchFamily="50" charset="0"/>
                </a:rPr>
                <a:t>ĐÃ GIẢI CỨU CHÚNG TỚ!</a:t>
              </a:r>
            </a:p>
          </p:txBody>
        </p:sp>
      </p:grpSp>
    </p:spTree>
    <p:extLst>
      <p:ext uri="{BB962C8B-B14F-4D97-AF65-F5344CB8AC3E}">
        <p14:creationId xmlns:p14="http://schemas.microsoft.com/office/powerpoint/2010/main" val="221573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2189026" y="1562100"/>
            <a:ext cx="12080514" cy="2108269"/>
          </a:xfrm>
          <a:prstGeom prst="rect">
            <a:avLst/>
          </a:prstGeom>
        </p:spPr>
        <p:txBody>
          <a:bodyPr wrap="square" lIns="0" tIns="0" rIns="0" bIns="0" rtlCol="0" anchor="t">
            <a:spAutoFit/>
          </a:bodyPr>
          <a:lstStyle/>
          <a:p>
            <a:pPr lvl="0" algn="just">
              <a:spcBef>
                <a:spcPts val="600"/>
              </a:spcBef>
              <a:defRPr/>
            </a:pP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to,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ràng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diễn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pPr lvl="0" algn="just">
              <a:spcBef>
                <a:spcPts val="600"/>
              </a:spcBef>
              <a:defRPr/>
            </a:pP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Lưu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dõi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đoán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chiếu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5" name="Freeform 3"/>
          <p:cNvSpPr/>
          <p:nvPr/>
        </p:nvSpPr>
        <p:spPr>
          <a:xfrm>
            <a:off x="10591800" y="4032980"/>
            <a:ext cx="6197198" cy="5957057"/>
          </a:xfrm>
          <a:custGeom>
            <a:avLst/>
            <a:gdLst/>
            <a:ahLst/>
            <a:cxnLst/>
            <a:rect l="l" t="t" r="r" b="b"/>
            <a:pathLst>
              <a:path w="5358998" h="5151337">
                <a:moveTo>
                  <a:pt x="0" y="0"/>
                </a:moveTo>
                <a:lnTo>
                  <a:pt x="5358998" y="0"/>
                </a:lnTo>
                <a:lnTo>
                  <a:pt x="5358998" y="5151337"/>
                </a:lnTo>
                <a:lnTo>
                  <a:pt x="0" y="5151337"/>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19" name="Rectangle 18"/>
          <p:cNvSpPr/>
          <p:nvPr/>
        </p:nvSpPr>
        <p:spPr>
          <a:xfrm>
            <a:off x="1752600" y="2857499"/>
            <a:ext cx="9829800" cy="4031873"/>
          </a:xfrm>
          <a:prstGeom prst="rect">
            <a:avLst/>
          </a:prstGeom>
        </p:spPr>
        <p:txBody>
          <a:bodyPr wrap="square">
            <a:spAutoFit/>
          </a:bodyPr>
          <a:lstStyle/>
          <a:p>
            <a:pPr algn="just"/>
            <a:r>
              <a:rPr lang="en-US" sz="4200" b="1" dirty="0">
                <a:latin typeface="Times New Roman" panose="02020603050405020304" pitchFamily="18" charset="0"/>
                <a:cs typeface="Times New Roman" panose="02020603050405020304" pitchFamily="18" charset="0"/>
              </a:rPr>
              <a:t>- </a:t>
            </a:r>
            <a:r>
              <a:rPr lang="vi-VN" sz="4200" b="1" dirty="0">
                <a:latin typeface="Times New Roman" panose="02020603050405020304" pitchFamily="18" charset="0"/>
                <a:cs typeface="Times New Roman" panose="02020603050405020304" pitchFamily="18" charset="0"/>
              </a:rPr>
              <a:t>Nguyễn Cảnh Toàn</a:t>
            </a:r>
            <a:r>
              <a:rPr lang="en-US" sz="4200" b="1" dirty="0">
                <a:latin typeface="Times New Roman" panose="02020603050405020304" pitchFamily="18" charset="0"/>
                <a:cs typeface="Times New Roman" panose="02020603050405020304" pitchFamily="18" charset="0"/>
              </a:rPr>
              <a:t> (1926 – 2017)</a:t>
            </a:r>
          </a:p>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Quê</a:t>
            </a:r>
            <a:r>
              <a:rPr lang="en-US" sz="4200" dirty="0">
                <a:latin typeface="Times New Roman" panose="02020603050405020304" pitchFamily="18" charset="0"/>
                <a:cs typeface="Times New Roman" panose="02020603050405020304" pitchFamily="18" charset="0"/>
              </a:rPr>
              <a:t>: </a:t>
            </a:r>
            <a:r>
              <a:rPr lang="vi-VN" sz="4200" dirty="0">
                <a:latin typeface="Times New Roman" panose="02020603050405020304" pitchFamily="18" charset="0"/>
                <a:cs typeface="Times New Roman" panose="02020603050405020304" pitchFamily="18" charset="0"/>
              </a:rPr>
              <a:t>Nghệ An</a:t>
            </a:r>
            <a:endParaRPr lang="en-US" sz="4200" dirty="0">
              <a:latin typeface="Times New Roman" panose="02020603050405020304" pitchFamily="18" charset="0"/>
              <a:cs typeface="Times New Roman" panose="02020603050405020304" pitchFamily="18" charset="0"/>
            </a:endParaRPr>
          </a:p>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Tiến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sĩ</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Toán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học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giảng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viên</a:t>
            </a:r>
            <a:r>
              <a:rPr lang="en-US" sz="4200" dirty="0">
                <a:latin typeface="Times New Roman" panose="02020603050405020304" pitchFamily="18" charset="0"/>
                <a:cs typeface="Times New Roman" panose="02020603050405020304" pitchFamily="18" charset="0"/>
              </a:rPr>
              <a:t> ĐH </a:t>
            </a:r>
            <a:r>
              <a:rPr lang="en-US" sz="4200" dirty="0" err="1">
                <a:latin typeface="Times New Roman" panose="02020603050405020304" pitchFamily="18" charset="0"/>
                <a:cs typeface="Times New Roman" panose="02020603050405020304" pitchFamily="18" charset="0"/>
              </a:rPr>
              <a:t>Khoa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học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Nội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giảng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viên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hiệu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trưởng</a:t>
            </a:r>
            <a:r>
              <a:rPr lang="en-US" sz="4200" dirty="0">
                <a:latin typeface="Times New Roman" panose="02020603050405020304" pitchFamily="18" charset="0"/>
                <a:cs typeface="Times New Roman" panose="02020603050405020304" pitchFamily="18" charset="0"/>
              </a:rPr>
              <a:t> ĐHSP </a:t>
            </a:r>
            <a:r>
              <a:rPr lang="en-US" sz="4200" dirty="0" err="1">
                <a:latin typeface="Times New Roman" panose="02020603050405020304" pitchFamily="18" charset="0"/>
                <a:cs typeface="Times New Roman" panose="02020603050405020304" pitchFamily="18" charset="0"/>
              </a:rPr>
              <a:t>Hà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Nội</a:t>
            </a:r>
            <a:r>
              <a:rPr lang="en-US" sz="4200" dirty="0">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hứ</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Đào</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(1976 – 1989).</a:t>
            </a:r>
            <a:endPar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Group 2"/>
          <p:cNvGrpSpPr>
            <a:grpSpLocks noChangeAspect="1"/>
          </p:cNvGrpSpPr>
          <p:nvPr/>
        </p:nvGrpSpPr>
        <p:grpSpPr>
          <a:xfrm>
            <a:off x="12420600" y="2552720"/>
            <a:ext cx="4516075" cy="5246370"/>
            <a:chOff x="0" y="0"/>
            <a:chExt cx="5466080" cy="6350000"/>
          </a:xfrm>
        </p:grpSpPr>
        <p:sp>
          <p:nvSpPr>
            <p:cNvPr id="5" name="Freeform 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6" name="Freeform 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5"/>
              <a:stretch>
                <a:fillRect t="-4063" b="-39614"/>
              </a:stretch>
            </a:blipFill>
          </p:spPr>
          <p:txBody>
            <a:bodyPr/>
            <a:lstStyle/>
            <a:p>
              <a:endParaRPr lang="en-US"/>
            </a:p>
          </p:txBody>
        </p:sp>
        <p:sp>
          <p:nvSpPr>
            <p:cNvPr id="7" name="Freeform 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10" name="Freeform 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spTree>
    <p:extLst>
      <p:ext uri="{BB962C8B-B14F-4D97-AF65-F5344CB8AC3E}">
        <p14:creationId xmlns:p14="http://schemas.microsoft.com/office/powerpoint/2010/main" val="2080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E8358-365F-193A-8EB6-4DEE6BFF4811}"/>
              </a:ext>
            </a:extLst>
          </p:cNvPr>
          <p:cNvPicPr>
            <a:picLocks noChangeAspect="1"/>
          </p:cNvPicPr>
          <p:nvPr/>
        </p:nvPicPr>
        <p:blipFill>
          <a:blip r:embed="rId5"/>
          <a:stretch>
            <a:fillRect/>
          </a:stretch>
        </p:blipFill>
        <p:spPr>
          <a:xfrm>
            <a:off x="1143000" y="3810"/>
            <a:ext cx="6858000" cy="10396130"/>
          </a:xfrm>
          <a:prstGeom prst="rect">
            <a:avLst/>
          </a:prstGeom>
        </p:spPr>
      </p:pic>
      <p:pic>
        <p:nvPicPr>
          <p:cNvPr id="5" name="Picture 4">
            <a:extLst>
              <a:ext uri="{FF2B5EF4-FFF2-40B4-BE49-F238E27FC236}">
                <a16:creationId xmlns:a16="http://schemas.microsoft.com/office/drawing/2014/main" id="{B97E839D-4E07-7468-C2CA-A065367BF60E}"/>
              </a:ext>
            </a:extLst>
          </p:cNvPr>
          <p:cNvPicPr>
            <a:picLocks noChangeAspect="1"/>
          </p:cNvPicPr>
          <p:nvPr/>
        </p:nvPicPr>
        <p:blipFill>
          <a:blip r:embed="rId6"/>
          <a:stretch>
            <a:fillRect/>
          </a:stretch>
        </p:blipFill>
        <p:spPr>
          <a:xfrm>
            <a:off x="8763000" y="54565"/>
            <a:ext cx="7761399" cy="10287000"/>
          </a:xfrm>
          <a:prstGeom prst="rect">
            <a:avLst/>
          </a:prstGeom>
        </p:spPr>
      </p:pic>
    </p:spTree>
    <p:extLst>
      <p:ext uri="{BB962C8B-B14F-4D97-AF65-F5344CB8AC3E}">
        <p14:creationId xmlns:p14="http://schemas.microsoft.com/office/powerpoint/2010/main" val="1077797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TextBox 5">
            <a:extLst>
              <a:ext uri="{FF2B5EF4-FFF2-40B4-BE49-F238E27FC236}">
                <a16:creationId xmlns:a16="http://schemas.microsoft.com/office/drawing/2014/main" id="{B5AF8F44-8B17-FC0F-21A1-712D159B6022}"/>
              </a:ext>
            </a:extLst>
          </p:cNvPr>
          <p:cNvSpPr txBox="1"/>
          <p:nvPr/>
        </p:nvSpPr>
        <p:spPr>
          <a:xfrm>
            <a:off x="12725401" y="4089610"/>
            <a:ext cx="4648200" cy="252921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Thể</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loại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bản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hội</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558D4BE-2991-558E-1704-BD56847E052D}"/>
              </a:ext>
            </a:extLst>
          </p:cNvPr>
          <p:cNvSpPr txBox="1"/>
          <p:nvPr/>
        </p:nvSpPr>
        <p:spPr>
          <a:xfrm>
            <a:off x="7696200" y="8507843"/>
            <a:ext cx="4495800" cy="932563"/>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PTBĐ: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32" name="Freeform 5">
            <a:extLst>
              <a:ext uri="{FF2B5EF4-FFF2-40B4-BE49-F238E27FC236}">
                <a16:creationId xmlns:a16="http://schemas.microsoft.com/office/drawing/2014/main" id="{691BF3AE-E8F3-9312-CD00-201DB09439CC}"/>
              </a:ext>
            </a:extLst>
          </p:cNvPr>
          <p:cNvSpPr/>
          <p:nvPr/>
        </p:nvSpPr>
        <p:spPr>
          <a:xfrm>
            <a:off x="15773400" y="-2434728"/>
            <a:ext cx="3952285" cy="4022681"/>
          </a:xfrm>
          <a:custGeom>
            <a:avLst/>
            <a:gdLst/>
            <a:ahLst/>
            <a:cxnLst/>
            <a:rect l="l" t="t" r="r" b="b"/>
            <a:pathLst>
              <a:path w="3952285" h="4022681">
                <a:moveTo>
                  <a:pt x="0" y="0"/>
                </a:moveTo>
                <a:lnTo>
                  <a:pt x="3952285" y="0"/>
                </a:lnTo>
                <a:lnTo>
                  <a:pt x="3952285" y="4022682"/>
                </a:lnTo>
                <a:lnTo>
                  <a:pt x="0" y="4022682"/>
                </a:lnTo>
                <a:lnTo>
                  <a:pt x="0" y="0"/>
                </a:lnTo>
                <a:close/>
              </a:path>
            </a:pathLst>
          </a:custGeom>
          <a:blipFill>
            <a:blip r:embed="rId5"/>
            <a:stretch>
              <a:fillRect/>
            </a:stretch>
          </a:blipFill>
        </p:spPr>
        <p:txBody>
          <a:bodyPr/>
          <a:lstStyle/>
          <a:p>
            <a:endParaRPr lang="en-US"/>
          </a:p>
        </p:txBody>
      </p:sp>
      <p:sp>
        <p:nvSpPr>
          <p:cNvPr id="10" name="TextBox 9">
            <a:extLst>
              <a:ext uri="{FF2B5EF4-FFF2-40B4-BE49-F238E27FC236}">
                <a16:creationId xmlns:a16="http://schemas.microsoft.com/office/drawing/2014/main" id="{D9903BFF-81C3-D864-33AC-4410E3562FAD}"/>
              </a:ext>
            </a:extLst>
          </p:cNvPr>
          <p:cNvSpPr txBox="1"/>
          <p:nvPr/>
        </p:nvSpPr>
        <p:spPr>
          <a:xfrm>
            <a:off x="1269863" y="3147079"/>
            <a:ext cx="5624635" cy="589013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Xuất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xứ</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a:solidFill>
                  <a:prstClr val="black"/>
                </a:solidFill>
                <a:latin typeface="Times New Roman" panose="02020603050405020304" pitchFamily="18" charset="0"/>
                <a:cs typeface="Times New Roman" panose="02020603050405020304" pitchFamily="18" charset="0"/>
              </a:rPr>
              <a:t>in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Học</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và</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dạy</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cách</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học</a:t>
            </a:r>
            <a:r>
              <a:rPr lang="en-US" sz="4200" i="1"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Nguyễn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Khánh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Toàn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chủ</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biên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Nguyễn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Kì</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Lê</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Khánh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Bằng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Vũ</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Tảo</a:t>
            </a:r>
            <a:r>
              <a:rPr lang="en-US" sz="4200" dirty="0">
                <a:solidFill>
                  <a:prstClr val="black"/>
                </a:solidFill>
                <a:latin typeface="Times New Roman" panose="02020603050405020304" pitchFamily="18" charset="0"/>
                <a:cs typeface="Times New Roman" panose="02020603050405020304" pitchFamily="18" charset="0"/>
              </a:rPr>
              <a:t>, NXB </a:t>
            </a:r>
            <a:r>
              <a:rPr lang="en-US" sz="4200" dirty="0" err="1">
                <a:solidFill>
                  <a:prstClr val="black"/>
                </a:solidFill>
                <a:latin typeface="Times New Roman" panose="02020603050405020304" pitchFamily="18" charset="0"/>
                <a:cs typeface="Times New Roman" panose="02020603050405020304" pitchFamily="18" charset="0"/>
              </a:rPr>
              <a:t>Đại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học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Sư</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phạm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Nội</a:t>
            </a:r>
            <a:r>
              <a:rPr lang="en-US" sz="4200" dirty="0">
                <a:solidFill>
                  <a:prstClr val="black"/>
                </a:solidFill>
                <a:latin typeface="Times New Roman" panose="02020603050405020304" pitchFamily="18" charset="0"/>
                <a:cs typeface="Times New Roman" panose="02020603050405020304" pitchFamily="18" charset="0"/>
              </a:rPr>
              <a:t>, 2004.</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7" name="Freeform 7"/>
          <p:cNvSpPr/>
          <p:nvPr/>
        </p:nvSpPr>
        <p:spPr>
          <a:xfrm rot="18575073">
            <a:off x="7238679" y="3693985"/>
            <a:ext cx="4503201" cy="4114800"/>
          </a:xfrm>
          <a:custGeom>
            <a:avLst/>
            <a:gdLst/>
            <a:ahLst/>
            <a:cxnLst/>
            <a:rect l="l" t="t" r="r" b="b"/>
            <a:pathLst>
              <a:path w="4503201" h="4114800">
                <a:moveTo>
                  <a:pt x="0" y="0"/>
                </a:moveTo>
                <a:lnTo>
                  <a:pt x="4503201" y="0"/>
                </a:lnTo>
                <a:lnTo>
                  <a:pt x="450320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5">
            <a:extLst>
              <a:ext uri="{FF2B5EF4-FFF2-40B4-BE49-F238E27FC236}">
                <a16:creationId xmlns:a16="http://schemas.microsoft.com/office/drawing/2014/main" id="{17A2C332-FF5F-4886-57DF-6BA53C4A5A6A}"/>
              </a:ext>
            </a:extLst>
          </p:cNvPr>
          <p:cNvSpPr/>
          <p:nvPr/>
        </p:nvSpPr>
        <p:spPr>
          <a:xfrm>
            <a:off x="10363200" y="-897678"/>
            <a:ext cx="16230600" cy="3550444"/>
          </a:xfrm>
          <a:custGeom>
            <a:avLst/>
            <a:gdLst/>
            <a:ahLst/>
            <a:cxnLst/>
            <a:rect l="l" t="t" r="r" b="b"/>
            <a:pathLst>
              <a:path w="16230600" h="3550444">
                <a:moveTo>
                  <a:pt x="0" y="0"/>
                </a:moveTo>
                <a:lnTo>
                  <a:pt x="16230600" y="0"/>
                </a:lnTo>
                <a:lnTo>
                  <a:pt x="16230600" y="3550443"/>
                </a:lnTo>
                <a:lnTo>
                  <a:pt x="0" y="3550443"/>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6900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sp>
        <p:nvSpPr>
          <p:cNvPr id="6" name="TextBox 4">
            <a:extLst>
              <a:ext uri="{FF2B5EF4-FFF2-40B4-BE49-F238E27FC236}">
                <a16:creationId xmlns:a16="http://schemas.microsoft.com/office/drawing/2014/main" id="{87005886-F06D-27B5-5D3F-CE5AEF616F79}"/>
              </a:ext>
            </a:extLst>
          </p:cNvPr>
          <p:cNvSpPr txBox="1"/>
          <p:nvPr/>
        </p:nvSpPr>
        <p:spPr>
          <a:xfrm>
            <a:off x="2057400" y="3086100"/>
            <a:ext cx="8717420" cy="2215991"/>
          </a:xfrm>
          <a:prstGeom prst="rect">
            <a:avLst/>
          </a:prstGeom>
        </p:spPr>
        <p:txBody>
          <a:bodyPr wrap="square" lIns="0" tIns="0" rIns="0" bIns="0" rtlCol="0" anchor="t">
            <a:spAutoFit/>
          </a:bodyPr>
          <a:lstStyle/>
          <a:p>
            <a:pPr algn="ctr"/>
            <a:r>
              <a:rPr lang="en-US" sz="7200" dirty="0">
                <a:solidFill>
                  <a:srgbClr val="870000"/>
                </a:solidFill>
                <a:latin typeface="#9Slide04 Podkova ExtraBold" panose="00000900000000000000" pitchFamily="2" charset="0"/>
                <a:cs typeface="Times New Roman" panose="02020603050405020304" pitchFamily="18" charset="0"/>
              </a:rPr>
              <a:t>II. </a:t>
            </a:r>
          </a:p>
          <a:p>
            <a:pPr algn="ctr"/>
            <a:r>
              <a:rPr lang="en-US" sz="7200" dirty="0">
                <a:solidFill>
                  <a:srgbClr val="870000"/>
                </a:solidFill>
                <a:latin typeface="#9Slide04 Podkova ExtraBold" panose="00000900000000000000" pitchFamily="2" charset="0"/>
                <a:cs typeface="Times New Roman" panose="02020603050405020304" pitchFamily="18" charset="0"/>
              </a:rPr>
              <a:t>TÌM HIỂU CHI TIẾT</a:t>
            </a:r>
          </a:p>
        </p:txBody>
      </p:sp>
      <p:sp>
        <p:nvSpPr>
          <p:cNvPr id="3" name="Freeform 3"/>
          <p:cNvSpPr/>
          <p:nvPr/>
        </p:nvSpPr>
        <p:spPr>
          <a:xfrm>
            <a:off x="11201400" y="1714500"/>
            <a:ext cx="6254496" cy="8229600"/>
          </a:xfrm>
          <a:custGeom>
            <a:avLst/>
            <a:gdLst/>
            <a:ahLst/>
            <a:cxnLst/>
            <a:rect l="l" t="t" r="r" b="b"/>
            <a:pathLst>
              <a:path w="6254496" h="8229600">
                <a:moveTo>
                  <a:pt x="0" y="0"/>
                </a:moveTo>
                <a:lnTo>
                  <a:pt x="6254496" y="0"/>
                </a:lnTo>
                <a:lnTo>
                  <a:pt x="6254496"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85163946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5943600" y="1943100"/>
            <a:ext cx="12766708"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đề</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bố</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cục</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của</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văn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bản</a:t>
            </a:r>
            <a:endPar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endParaRPr>
          </a:p>
        </p:txBody>
      </p:sp>
      <p:sp>
        <p:nvSpPr>
          <p:cNvPr id="3" name="Freeform 2"/>
          <p:cNvSpPr/>
          <p:nvPr/>
        </p:nvSpPr>
        <p:spPr>
          <a:xfrm>
            <a:off x="-228600" y="2127391"/>
            <a:ext cx="10195085" cy="7391438"/>
          </a:xfrm>
          <a:custGeom>
            <a:avLst/>
            <a:gdLst/>
            <a:ahLst/>
            <a:cxnLst/>
            <a:rect l="l" t="t" r="r" b="b"/>
            <a:pathLst>
              <a:path w="4962406" h="3597745">
                <a:moveTo>
                  <a:pt x="0" y="0"/>
                </a:moveTo>
                <a:lnTo>
                  <a:pt x="4962406" y="0"/>
                </a:lnTo>
                <a:lnTo>
                  <a:pt x="4962406" y="3597745"/>
                </a:lnTo>
                <a:lnTo>
                  <a:pt x="0" y="3597745"/>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867458454"/>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8287</TotalTime>
  <Words>2389</Words>
  <Application>Microsoft Office PowerPoint</Application>
  <PresentationFormat>Custom</PresentationFormat>
  <Paragraphs>196</Paragraphs>
  <Slides>34</Slides>
  <Notes>24</Notes>
  <HiddenSlides>0</HiddenSlides>
  <MMClips>7</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34</vt:i4>
      </vt:variant>
    </vt:vector>
  </HeadingPairs>
  <TitlesOfParts>
    <vt:vector size="59" baseType="lpstr">
      <vt:lpstr>#9Slide07 IcielBaliho Script</vt:lpstr>
      <vt:lpstr>Wingdings</vt:lpstr>
      <vt:lpstr>#9Slide05 Braxton Regular</vt:lpstr>
      <vt:lpstr>#9Slide02 Noi dung dai</vt:lpstr>
      <vt:lpstr>#9Slide05 Agile Script Calligra</vt:lpstr>
      <vt:lpstr>Times New Roman</vt:lpstr>
      <vt:lpstr>#9Slide04 Vollkorn Bold</vt:lpstr>
      <vt:lpstr>iCiel Cadena</vt:lpstr>
      <vt:lpstr>#9Slide05 Bustamalaka</vt:lpstr>
      <vt:lpstr>#9Slide04 Podkova ExtraBold</vt:lpstr>
      <vt:lpstr>Calibri</vt:lpstr>
      <vt:lpstr>#9Slide07 SVNStick A Round</vt:lpstr>
      <vt:lpstr>Roboto</vt:lpstr>
      <vt:lpstr>#9Slide02 Tieu de dai</vt:lpstr>
      <vt:lpstr>Arial</vt:lpstr>
      <vt:lpstr>Office Theme</vt:lpstr>
      <vt:lpstr>3_Office Theme</vt:lpstr>
      <vt:lpstr>4_Office Theme</vt:lpstr>
      <vt:lpstr>5_Office Theme</vt:lpstr>
      <vt:lpstr>6_Office Theme</vt:lpstr>
      <vt:lpstr>7_Office Theme</vt:lpstr>
      <vt:lpstr>8_Office Theme</vt:lpstr>
      <vt:lpstr>16_Office Theme</vt:lpstr>
      <vt:lpstr>17_Office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cp:lastModifiedBy>Admin</cp:lastModifiedBy>
  <cp:revision>316</cp:revision>
  <dcterms:created xsi:type="dcterms:W3CDTF">2006-08-16T00:00:00Z</dcterms:created>
  <dcterms:modified xsi:type="dcterms:W3CDTF">2024-11-05T09:40:35Z</dcterms:modified>
  <dc:identifier>DAFqk0XwARU</dc:identifier>
</cp:coreProperties>
</file>