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91" r:id="rId9"/>
    <p:sldId id="292" r:id="rId10"/>
    <p:sldId id="286" r:id="rId11"/>
    <p:sldId id="287" r:id="rId12"/>
    <p:sldId id="288" r:id="rId13"/>
    <p:sldId id="285" r:id="rId14"/>
    <p:sldId id="258" r:id="rId15"/>
    <p:sldId id="259" r:id="rId16"/>
    <p:sldId id="263" r:id="rId17"/>
    <p:sldId id="260" r:id="rId18"/>
    <p:sldId id="261" r:id="rId19"/>
    <p:sldId id="265" r:id="rId20"/>
    <p:sldId id="279" r:id="rId21"/>
    <p:sldId id="322" r:id="rId22"/>
    <p:sldId id="290" r:id="rId23"/>
    <p:sldId id="281" r:id="rId24"/>
    <p:sldId id="283" r:id="rId25"/>
    <p:sldId id="266" r:id="rId26"/>
    <p:sldId id="267" r:id="rId27"/>
    <p:sldId id="268" r:id="rId28"/>
    <p:sldId id="269" r:id="rId29"/>
    <p:sldId id="270" r:id="rId30"/>
    <p:sldId id="271" r:id="rId31"/>
    <p:sldId id="272" r:id="rId32"/>
    <p:sldId id="273" r:id="rId33"/>
    <p:sldId id="274" r:id="rId34"/>
    <p:sldId id="275" r:id="rId35"/>
    <p:sldId id="276" r:id="rId36"/>
    <p:sldId id="280" r:id="rId37"/>
    <p:sldId id="2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2"/>
    <p:restoredTop sz="94584"/>
  </p:normalViewPr>
  <p:slideViewPr>
    <p:cSldViewPr>
      <p:cViewPr varScale="1">
        <p:scale>
          <a:sx n="106" d="100"/>
          <a:sy n="106" d="100"/>
        </p:scale>
        <p:origin x="792" y="176"/>
      </p:cViewPr>
      <p:guideLst>
        <p:guide orient="horz" pos="2158"/>
        <p:guide pos="38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2C5109E-2004-4A98-B305-E40FC4E57AC7}" type="datetimeFigureOut">
              <a:rPr lang="en-US" smtClean="0">
                <a:solidFill>
                  <a:prstClr val="black">
                    <a:tint val="75000"/>
                  </a:prstClr>
                </a:solidFill>
              </a:rPr>
              <a:t>11/16/23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AC5CFFA-3B53-4A65-AF25-6B1C3BBD008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2BBE00-2C35-4BAE-A600-77643E7F0AAA}" type="datetimeFigureOut">
              <a:rPr lang="en-US" smtClean="0">
                <a:solidFill>
                  <a:prstClr val="black">
                    <a:tint val="75000"/>
                  </a:prstClr>
                </a:solidFill>
              </a:rPr>
              <a:t>11/16/23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D984FB4-0B6D-4292-B187-469BA642FD07}"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9.xml"/><Relationship Id="rId5" Type="http://schemas.microsoft.com/office/2007/relationships/hdphoto" Target="../media/hdphoto2.wdp"/><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35.xml"/><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13113" y="1337574"/>
            <a:ext cx="6685592" cy="8882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numCol="1">
            <a:prstTxWarp prst="textWave1">
              <a:avLst>
                <a:gd name="adj1" fmla="val 12500"/>
                <a:gd name="adj2" fmla="val -806"/>
              </a:avLst>
            </a:prstTxWarp>
            <a:spAutoFit/>
          </a:bodyPr>
          <a:lstStyle/>
          <a:p>
            <a:pPr algn="ctr">
              <a:defRPr/>
            </a:pPr>
            <a:r>
              <a:rPr lang="en-US" sz="54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 3. VĂN BẢN THÔNG TIN</a:t>
            </a:r>
          </a:p>
        </p:txBody>
      </p:sp>
      <p:sp>
        <p:nvSpPr>
          <p:cNvPr id="10" name="Right Triangle 9"/>
          <p:cNvSpPr/>
          <p:nvPr/>
        </p:nvSpPr>
        <p:spPr>
          <a:xfrm rot="10800000">
            <a:off x="11506200" y="15980"/>
            <a:ext cx="685800" cy="9144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reeform 14"/>
          <p:cNvSpPr/>
          <p:nvPr/>
        </p:nvSpPr>
        <p:spPr>
          <a:xfrm rot="10800000">
            <a:off x="11849100" y="5952642"/>
            <a:ext cx="3429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17" name="Group 16"/>
          <p:cNvGrpSpPr/>
          <p:nvPr/>
        </p:nvGrpSpPr>
        <p:grpSpPr>
          <a:xfrm>
            <a:off x="0" y="9042"/>
            <a:ext cx="5334000" cy="6858000"/>
            <a:chOff x="-11069" y="0"/>
            <a:chExt cx="4220025" cy="6858000"/>
          </a:xfrm>
        </p:grpSpPr>
        <p:grpSp>
          <p:nvGrpSpPr>
            <p:cNvPr id="7" name="Group 6"/>
            <p:cNvGrpSpPr/>
            <p:nvPr/>
          </p:nvGrpSpPr>
          <p:grpSpPr>
            <a:xfrm>
              <a:off x="-11069" y="0"/>
              <a:ext cx="3294555" cy="6858000"/>
              <a:chOff x="-11684" y="0"/>
              <a:chExt cx="3477696" cy="6858000"/>
            </a:xfrm>
          </p:grpSpPr>
          <p:sp>
            <p:nvSpPr>
              <p:cNvPr id="2" name="Rectangle 1"/>
              <p:cNvSpPr/>
              <p:nvPr/>
            </p:nvSpPr>
            <p:spPr>
              <a:xfrm>
                <a:off x="0" y="0"/>
                <a:ext cx="3466012"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ight Triangle 2"/>
              <p:cNvSpPr/>
              <p:nvPr/>
            </p:nvSpPr>
            <p:spPr>
              <a:xfrm rot="10800000">
                <a:off x="-11684" y="6937"/>
                <a:ext cx="3466012" cy="2643189"/>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9" name="Right Triangle 8"/>
            <p:cNvSpPr/>
            <p:nvPr/>
          </p:nvSpPr>
          <p:spPr>
            <a:xfrm>
              <a:off x="3294556" y="5943600"/>
              <a:ext cx="914400" cy="9144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Freeform 12"/>
            <p:cNvSpPr/>
            <p:nvPr/>
          </p:nvSpPr>
          <p:spPr>
            <a:xfrm rot="10800000">
              <a:off x="3291630" y="6938"/>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Oval 15"/>
            <p:cNvSpPr/>
            <p:nvPr/>
          </p:nvSpPr>
          <p:spPr>
            <a:xfrm>
              <a:off x="0" y="2810358"/>
              <a:ext cx="3138529" cy="1730516"/>
            </a:xfrm>
            <a:prstGeom prst="ellips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NGỮ VĂN 8</a:t>
              </a:r>
            </a:p>
          </p:txBody>
        </p:sp>
      </p:grpSp>
      <p:sp>
        <p:nvSpPr>
          <p:cNvPr id="18" name="Rounded Rectangle 17"/>
          <p:cNvSpPr/>
          <p:nvPr/>
        </p:nvSpPr>
        <p:spPr>
          <a:xfrm>
            <a:off x="1178281" y="4710147"/>
            <a:ext cx="1821657" cy="986039"/>
          </a:xfrm>
          <a:prstGeom prst="roundRect">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anose="02020603050405020304" pitchFamily="18" charset="0"/>
                <a:cs typeface="Times New Roman" panose="02020603050405020304" pitchFamily="18" charset="0"/>
              </a:rPr>
              <a:t>CÁNH DIỀU</a:t>
            </a:r>
          </a:p>
        </p:txBody>
      </p:sp>
      <p:pic>
        <p:nvPicPr>
          <p:cNvPr id="5" name="Picture 4"/>
          <p:cNvPicPr>
            <a:picLocks noChangeAspect="1"/>
          </p:cNvPicPr>
          <p:nvPr/>
        </p:nvPicPr>
        <p:blipFill>
          <a:blip r:embed="rId8"/>
          <a:stretch>
            <a:fillRect/>
          </a:stretch>
        </p:blipFill>
        <p:spPr>
          <a:xfrm>
            <a:off x="6520889" y="2583709"/>
            <a:ext cx="3957731" cy="4278705"/>
          </a:xfrm>
          <a:prstGeom prst="ellipse">
            <a:avLst/>
          </a:prstGeom>
          <a:ln>
            <a:noFill/>
          </a:ln>
          <a:effectLst>
            <a:softEdge rad="112500"/>
          </a:effectLst>
        </p:spPr>
      </p:pic>
      <p:sp>
        <p:nvSpPr>
          <p:cNvPr id="4" name="TextBox 3">
            <a:extLst>
              <a:ext uri="{FF2B5EF4-FFF2-40B4-BE49-F238E27FC236}">
                <a16:creationId xmlns:a16="http://schemas.microsoft.com/office/drawing/2014/main" id="{CA5E6E48-D59D-0B97-3321-FDEF71498D5F}"/>
              </a:ext>
            </a:extLst>
          </p:cNvPr>
          <p:cNvSpPr txBox="1"/>
          <p:nvPr/>
        </p:nvSpPr>
        <p:spPr>
          <a:xfrm>
            <a:off x="5590902" y="148715"/>
            <a:ext cx="3733800"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TIẾT 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52092"/>
            <a:ext cx="12039600" cy="553443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457200" y="1295400"/>
            <a:ext cx="2548255" cy="737235"/>
          </a:xfrm>
          <a:prstGeom prst="rect">
            <a:avLst/>
          </a:prstGeom>
        </p:spPr>
        <p:txBody>
          <a:bodyPr wrap="square">
            <a:spAutoFit/>
          </a:bodyPr>
          <a:lstStyle/>
          <a:p>
            <a:pPr algn="just">
              <a:lnSpc>
                <a:spcPct val="150000"/>
              </a:lnSpc>
              <a:spcAft>
                <a:spcPts val="1200"/>
              </a:spcAft>
              <a:defRPr/>
            </a:pPr>
            <a:r>
              <a:rPr lang="en-US" sz="2800" b="1" dirty="0">
                <a:solidFill>
                  <a:schemeClr val="accent1">
                    <a:lumMod val="50000"/>
                  </a:schemeClr>
                </a:solidFill>
                <a:latin typeface="Times New Roman" panose="02020603050405020304" pitchFamily="18" charset="0"/>
                <a:ea typeface="MS Mincho"/>
              </a:rPr>
              <a:t>II. </a:t>
            </a:r>
            <a:r>
              <a:rPr lang="en-US" sz="2800" b="1" dirty="0" err="1">
                <a:solidFill>
                  <a:schemeClr val="accent1">
                    <a:lumMod val="50000"/>
                  </a:schemeClr>
                </a:solidFill>
                <a:latin typeface="Times New Roman" panose="02020603050405020304" pitchFamily="18" charset="0"/>
                <a:ea typeface="MS Mincho"/>
              </a:rPr>
              <a:t>Thực</a:t>
            </a:r>
            <a:r>
              <a:rPr lang="en-US" sz="2800" b="1" dirty="0">
                <a:solidFill>
                  <a:schemeClr val="accent1">
                    <a:lumMod val="50000"/>
                  </a:schemeClr>
                </a:solidFill>
                <a:latin typeface="Times New Roman" panose="02020603050405020304" pitchFamily="18" charset="0"/>
                <a:ea typeface="MS Mincho"/>
              </a:rPr>
              <a:t> </a:t>
            </a:r>
            <a:r>
              <a:rPr lang="en-US" sz="2800" b="1" dirty="0" err="1">
                <a:solidFill>
                  <a:schemeClr val="accent1">
                    <a:lumMod val="50000"/>
                  </a:schemeClr>
                </a:solidFill>
                <a:latin typeface="Times New Roman" panose="02020603050405020304" pitchFamily="18" charset="0"/>
                <a:ea typeface="MS Mincho"/>
              </a:rPr>
              <a:t>hành</a:t>
            </a:r>
            <a:r>
              <a:rPr lang="en-US" sz="2800" b="1" dirty="0">
                <a:solidFill>
                  <a:schemeClr val="accent1">
                    <a:lumMod val="50000"/>
                  </a:schemeClr>
                </a:solidFill>
                <a:latin typeface="Times New Roman" panose="02020603050405020304" pitchFamily="18" charset="0"/>
                <a:ea typeface="MS Mincho"/>
              </a:rPr>
              <a:t>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52400" y="4953000"/>
            <a:ext cx="1420756" cy="1379884"/>
          </a:xfrm>
          <a:prstGeom prst="rect">
            <a:avLst/>
          </a:prstGeom>
        </p:spPr>
      </p:pic>
      <p:sp>
        <p:nvSpPr>
          <p:cNvPr id="12" name="TextBox 11"/>
          <p:cNvSpPr txBox="1"/>
          <p:nvPr/>
        </p:nvSpPr>
        <p:spPr>
          <a:xfrm>
            <a:off x="848995" y="1981200"/>
            <a:ext cx="10958830" cy="310769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endParaRPr lang="en-US" sz="2800" b="1" dirty="0">
              <a:latin typeface="Times New Roman" panose="02020603050405020304" pitchFamily="18" charset="0"/>
              <a:cs typeface="Times New Roman" panose="02020603050405020304" pitchFamily="18" charset="0"/>
            </a:endParaRPr>
          </a:p>
          <a:p>
            <a:pPr algn="just">
              <a:lnSpc>
                <a:spcPct val="150000"/>
              </a:lnSpc>
              <a:tabLst>
                <a:tab pos="2381250" algn="l"/>
              </a:tabLst>
            </a:pPr>
            <a:r>
              <a:rPr lang="en-US" sz="2800" dirty="0">
                <a:latin typeface="Times New Roman" panose="02020603050405020304" pitchFamily="18" charset="0"/>
                <a:ea typeface="Calibri" panose="020F0502020204030204"/>
                <a:cs typeface="Times New Roman" panose="02020603050405020304" pitchFamily="18" charset="0"/>
              </a:rPr>
              <a:t> +HS </a:t>
            </a:r>
            <a:r>
              <a:rPr lang="en-US" sz="2800" dirty="0" err="1">
                <a:latin typeface="Times New Roman" panose="02020603050405020304" pitchFamily="18" charset="0"/>
                <a:ea typeface="Calibri" panose="020F0502020204030204"/>
                <a:cs typeface="Times New Roman" panose="02020603050405020304" pitchFamily="18" charset="0"/>
              </a:rPr>
              <a:t>làm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việc</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cá</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nhân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xem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lại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nội</a:t>
            </a:r>
            <a:r>
              <a:rPr lang="en-US" sz="2800" dirty="0">
                <a:latin typeface="Times New Roman" panose="02020603050405020304" pitchFamily="18" charset="0"/>
                <a:ea typeface="Calibri" panose="020F0502020204030204"/>
                <a:cs typeface="Times New Roman" panose="02020603050405020304" pitchFamily="18" charset="0"/>
              </a:rPr>
              <a:t> dung </a:t>
            </a:r>
            <a:r>
              <a:rPr lang="en-US" sz="2800" dirty="0" err="1">
                <a:latin typeface="Times New Roman" panose="02020603050405020304" pitchFamily="18" charset="0"/>
                <a:ea typeface="Calibri" panose="020F0502020204030204"/>
                <a:cs typeface="Times New Roman" panose="02020603050405020304" pitchFamily="18" charset="0"/>
              </a:rPr>
              <a:t>thuyết</a:t>
            </a:r>
            <a:r>
              <a:rPr lang="en-US" sz="2800" dirty="0">
                <a:latin typeface="Times New Roman" panose="02020603050405020304" pitchFamily="18" charset="0"/>
                <a:ea typeface="Calibri" panose="020F0502020204030204"/>
                <a:cs typeface="Times New Roman" panose="02020603050405020304" pitchFamily="18" charset="0"/>
              </a:rPr>
              <a:t> minh </a:t>
            </a:r>
            <a:r>
              <a:rPr lang="en-US" sz="2800" dirty="0" err="1">
                <a:latin typeface="Times New Roman" panose="02020603050405020304" pitchFamily="18" charset="0"/>
                <a:ea typeface="Calibri" panose="020F0502020204030204"/>
                <a:cs typeface="Times New Roman" panose="02020603050405020304" pitchFamily="18" charset="0"/>
              </a:rPr>
              <a:t>giải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thích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hiện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tượng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núi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lửa</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đã</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làm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trong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phần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Viết</a:t>
            </a:r>
            <a:r>
              <a:rPr lang="en-US" sz="2800" dirty="0">
                <a:latin typeface="Times New Roman" panose="02020603050405020304" pitchFamily="18" charset="0"/>
                <a:ea typeface="Calibri" panose="020F0502020204030204"/>
                <a:cs typeface="Times New Roman" panose="02020603050405020304" pitchFamily="18" charset="0"/>
              </a:rPr>
              <a:t>.</a:t>
            </a:r>
          </a:p>
          <a:p>
            <a:pPr algn="just">
              <a:lnSpc>
                <a:spcPct val="150000"/>
              </a:lnSpc>
              <a:tabLst>
                <a:tab pos="2381250" algn="l"/>
              </a:tabLst>
            </a:pPr>
            <a:r>
              <a:rPr lang="en-US" sz="2800" dirty="0">
                <a:latin typeface="Times New Roman" panose="02020603050405020304" pitchFamily="18" charset="0"/>
                <a:ea typeface="Calibri" panose="020F0502020204030204"/>
                <a:cs typeface="Times New Roman" panose="02020603050405020304" pitchFamily="18" charset="0"/>
              </a:rPr>
              <a:t>+ HS </a:t>
            </a:r>
            <a:r>
              <a:rPr lang="en-US" sz="2800" dirty="0" err="1">
                <a:latin typeface="Times New Roman" panose="02020603050405020304" pitchFamily="18" charset="0"/>
                <a:ea typeface="Calibri" panose="020F0502020204030204"/>
                <a:cs typeface="Times New Roman" panose="02020603050405020304" pitchFamily="18" charset="0"/>
              </a:rPr>
              <a:t>đọc</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lại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các</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hướng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dẫn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trong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phần</a:t>
            </a:r>
            <a:r>
              <a:rPr lang="en-US" sz="2800" dirty="0">
                <a:latin typeface="Times New Roman" panose="02020603050405020304" pitchFamily="18" charset="0"/>
                <a:ea typeface="Calibri" panose="020F0502020204030204"/>
                <a:cs typeface="Times New Roman" panose="02020603050405020304" pitchFamily="18" charset="0"/>
              </a:rPr>
              <a:t> 1. </a:t>
            </a:r>
            <a:r>
              <a:rPr lang="en-US" sz="2800" dirty="0" err="1">
                <a:latin typeface="Times New Roman" panose="02020603050405020304" pitchFamily="18" charset="0"/>
                <a:ea typeface="Calibri" panose="020F0502020204030204"/>
                <a:cs typeface="Times New Roman" panose="02020603050405020304" pitchFamily="18" charset="0"/>
              </a:rPr>
              <a:t>Định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hướng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để</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nắm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được</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cách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tóm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tắt</a:t>
            </a:r>
            <a:r>
              <a:rPr lang="en-US" sz="2800" dirty="0">
                <a:latin typeface="Times New Roman" panose="02020603050405020304" pitchFamily="18" charset="0"/>
                <a:ea typeface="Calibri" panose="020F0502020204030204"/>
                <a:cs typeface="Times New Roman" panose="02020603050405020304" pitchFamily="18" charset="0"/>
              </a:rPr>
              <a:t> ý </a:t>
            </a:r>
            <a:r>
              <a:rPr lang="en-US" sz="2800" dirty="0" err="1">
                <a:latin typeface="Times New Roman" panose="02020603050405020304" pitchFamily="18" charset="0"/>
                <a:ea typeface="Calibri" panose="020F0502020204030204"/>
                <a:cs typeface="Times New Roman" panose="02020603050405020304" pitchFamily="18" charset="0"/>
              </a:rPr>
              <a:t>chính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khi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nghe</a:t>
            </a:r>
            <a:r>
              <a:rPr lang="en-US" sz="2800" dirty="0">
                <a:latin typeface="Times New Roman" panose="02020603050405020304" pitchFamily="18" charset="0"/>
                <a:ea typeface="Calibri" panose="020F0502020204030204"/>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5" name="Picture 2" descr="Sắp tận thế do núi lửa? - BBC News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1200" y="1066800"/>
            <a:ext cx="2286000" cy="1275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9" name="Rounded Rectangle 8"/>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947870"/>
            <a:ext cx="118110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609600" y="1066800"/>
            <a:ext cx="2483485" cy="737235"/>
          </a:xfrm>
          <a:prstGeom prst="rect">
            <a:avLst/>
          </a:prstGeom>
        </p:spPr>
        <p:txBody>
          <a:bodyPr wrap="square">
            <a:spAutoFit/>
          </a:bodyPr>
          <a:lstStyle/>
          <a:p>
            <a:pPr algn="just">
              <a:lnSpc>
                <a:spcPct val="150000"/>
              </a:lnSpc>
              <a:spcAft>
                <a:spcPts val="1200"/>
              </a:spcAft>
              <a:defRPr/>
            </a:pPr>
            <a:r>
              <a:rPr lang="en-US" sz="2800" b="1" dirty="0">
                <a:solidFill>
                  <a:schemeClr val="accent1">
                    <a:lumMod val="50000"/>
                  </a:schemeClr>
                </a:solidFill>
                <a:latin typeface="Times New Roman" panose="02020603050405020304" pitchFamily="18" charset="0"/>
                <a:ea typeface="MS Mincho"/>
              </a:rPr>
              <a:t>II. </a:t>
            </a:r>
            <a:r>
              <a:rPr lang="en-US" sz="2800" b="1" dirty="0" err="1">
                <a:solidFill>
                  <a:schemeClr val="accent1">
                    <a:lumMod val="50000"/>
                  </a:schemeClr>
                </a:solidFill>
                <a:latin typeface="Times New Roman" panose="02020603050405020304" pitchFamily="18" charset="0"/>
                <a:ea typeface="MS Mincho"/>
              </a:rPr>
              <a:t>Thực</a:t>
            </a:r>
            <a:r>
              <a:rPr lang="en-US" sz="2800" b="1" dirty="0">
                <a:solidFill>
                  <a:schemeClr val="accent1">
                    <a:lumMod val="50000"/>
                  </a:schemeClr>
                </a:solidFill>
                <a:latin typeface="Times New Roman" panose="02020603050405020304" pitchFamily="18" charset="0"/>
                <a:ea typeface="MS Mincho"/>
              </a:rPr>
              <a:t> </a:t>
            </a:r>
            <a:r>
              <a:rPr lang="en-US" sz="2800" b="1" dirty="0" err="1">
                <a:solidFill>
                  <a:schemeClr val="accent1">
                    <a:lumMod val="50000"/>
                  </a:schemeClr>
                </a:solidFill>
                <a:latin typeface="Times New Roman" panose="02020603050405020304" pitchFamily="18" charset="0"/>
                <a:ea typeface="MS Mincho"/>
              </a:rPr>
              <a:t>hành</a:t>
            </a:r>
            <a:r>
              <a:rPr lang="en-US" sz="2800" b="1" dirty="0">
                <a:solidFill>
                  <a:schemeClr val="accent1">
                    <a:lumMod val="50000"/>
                  </a:schemeClr>
                </a:solidFill>
                <a:latin typeface="Times New Roman" panose="02020603050405020304" pitchFamily="18" charset="0"/>
                <a:ea typeface="MS Mincho"/>
              </a:rPr>
              <a:t>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7200" y="4953000"/>
            <a:ext cx="1420756" cy="1379884"/>
          </a:xfrm>
          <a:prstGeom prst="rect">
            <a:avLst/>
          </a:prstGeom>
        </p:spPr>
      </p:pic>
      <p:sp>
        <p:nvSpPr>
          <p:cNvPr id="12" name="TextBox 11"/>
          <p:cNvSpPr txBox="1"/>
          <p:nvPr/>
        </p:nvSpPr>
        <p:spPr>
          <a:xfrm>
            <a:off x="1066635" y="1752691"/>
            <a:ext cx="7731675" cy="1169551"/>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Chuẩn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endParaRPr lang="en-US" sz="2800" b="1" dirty="0">
              <a:solidFill>
                <a:prstClr val="black"/>
              </a:solidFill>
              <a:latin typeface="Times New Roman" panose="02020603050405020304" pitchFamily="18" charset="0"/>
              <a:cs typeface="Times New Roman" panose="02020603050405020304" pitchFamily="18" charset="0"/>
            </a:endParaRPr>
          </a:p>
          <a:p>
            <a:pPr algn="just">
              <a:lnSpc>
                <a:spcPct val="150000"/>
              </a:lnSpc>
              <a:tabLst>
                <a:tab pos="2381250" algn="l"/>
              </a:tabLst>
            </a:pPr>
            <a:r>
              <a:rPr lang="en-US" sz="2800" dirty="0">
                <a:solidFill>
                  <a:prstClr val="black"/>
                </a:solidFill>
                <a:latin typeface="Times New Roman" panose="02020603050405020304" pitchFamily="18" charset="0"/>
                <a:ea typeface="Calibri" panose="020F0502020204030204"/>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66849" y="2143760"/>
            <a:ext cx="6172201" cy="523220"/>
          </a:xfrm>
          <a:prstGeom prst="rect">
            <a:avLst/>
          </a:prstGeom>
          <a:noFill/>
        </p:spPr>
        <p:txBody>
          <a:bodyPr wrap="square" rtlCol="0">
            <a:spAutoFit/>
          </a:bodyPr>
          <a:lstStyle/>
          <a:p>
            <a:pPr lvl="0"/>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2:Tìm ý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dàn</a:t>
            </a:r>
            <a:r>
              <a:rPr lang="en-US" sz="2800" b="1" dirty="0">
                <a:solidFill>
                  <a:prstClr val="black"/>
                </a:solidFill>
                <a:latin typeface="Times New Roman" panose="02020603050405020304" pitchFamily="18" charset="0"/>
                <a:cs typeface="Times New Roman" panose="02020603050405020304" pitchFamily="18" charset="0"/>
              </a:rPr>
              <a:t> ý</a:t>
            </a:r>
          </a:p>
        </p:txBody>
      </p:sp>
      <p:pic>
        <p:nvPicPr>
          <p:cNvPr id="16" name="Picture 2" descr="Sắp tận thế do núi lửa? - BBC News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0200" y="1180601"/>
            <a:ext cx="2286000" cy="1257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2607310"/>
            <a:ext cx="57150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ở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2031365" y="3184525"/>
          <a:ext cx="9471660" cy="3035621"/>
        </p:xfrm>
        <a:graphic>
          <a:graphicData uri="http://schemas.openxmlformats.org/drawingml/2006/table">
            <a:tbl>
              <a:tblPr firstRow="1" firstCol="1" bandRow="1"/>
              <a:tblGrid>
                <a:gridCol w="6760845">
                  <a:extLst>
                    <a:ext uri="{9D8B030D-6E8A-4147-A177-3AD203B41FA5}">
                      <a16:colId xmlns:a16="http://schemas.microsoft.com/office/drawing/2014/main" val="20000"/>
                    </a:ext>
                  </a:extLst>
                </a:gridCol>
                <a:gridCol w="2710815">
                  <a:extLst>
                    <a:ext uri="{9D8B030D-6E8A-4147-A177-3AD203B41FA5}">
                      <a16:colId xmlns:a16="http://schemas.microsoft.com/office/drawing/2014/main" val="20001"/>
                    </a:ext>
                  </a:extLst>
                </a:gridCol>
              </a:tblGrid>
              <a:tr h="613423">
                <a:tc>
                  <a:txBody>
                    <a:bodyPr/>
                    <a:lstStyle/>
                    <a:p>
                      <a:pPr algn="just">
                        <a:lnSpc>
                          <a:spcPct val="150000"/>
                        </a:lnSpc>
                        <a:spcAft>
                          <a:spcPts val="0"/>
                        </a:spcAft>
                      </a:pPr>
                      <a:r>
                        <a:rPr lang="en-US" sz="2400" dirty="0" err="1">
                          <a:solidFill>
                            <a:srgbClr val="FF0000"/>
                          </a:solidFill>
                          <a:effectLst/>
                          <a:latin typeface="Times New Roman" panose="02020603050405020304"/>
                          <a:ea typeface="Calibri" panose="020F0502020204030204"/>
                          <a:cs typeface="Times New Roman" panose="02020603050405020304"/>
                        </a:rPr>
                        <a:t>Núi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lửa</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là</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gì</a:t>
                      </a:r>
                      <a:r>
                        <a:rPr lang="en-US" sz="2400" dirty="0">
                          <a:solidFill>
                            <a:srgbClr val="FF0000"/>
                          </a:solidFill>
                          <a:effectLst/>
                          <a:latin typeface="Times New Roman" panose="02020603050405020304"/>
                          <a:ea typeface="Calibri" panose="020F0502020204030204"/>
                          <a:cs typeface="Times New Roman" panose="02020603050405020304"/>
                        </a:rPr>
                        <a:t>?</a:t>
                      </a:r>
                      <a:endParaRPr lang="en-US" sz="2400" dirty="0">
                        <a:solidFill>
                          <a:srgbClr val="FF000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a:effectLst/>
                          <a:latin typeface="Times New Roman" panose="02020603050405020304"/>
                          <a:ea typeface="Calibri" panose="020F0502020204030204"/>
                          <a:cs typeface="Times New Roman" panose="02020603050405020304"/>
                        </a:rPr>
                        <a:t>……………………</a:t>
                      </a:r>
                      <a:endParaRPr lang="en-US" sz="1100">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7728">
                <a:tc>
                  <a:txBody>
                    <a:bodyPr/>
                    <a:lstStyle/>
                    <a:p>
                      <a:pPr algn="just">
                        <a:lnSpc>
                          <a:spcPct val="150000"/>
                        </a:lnSpc>
                        <a:spcAft>
                          <a:spcPts val="0"/>
                        </a:spcAft>
                      </a:pPr>
                      <a:r>
                        <a:rPr lang="en-US" sz="2400" dirty="0" err="1">
                          <a:solidFill>
                            <a:srgbClr val="FF0000"/>
                          </a:solidFill>
                          <a:effectLst/>
                          <a:latin typeface="Times New Roman" panose="02020603050405020304"/>
                          <a:ea typeface="Calibri" panose="020F0502020204030204"/>
                          <a:cs typeface="Times New Roman" panose="02020603050405020304"/>
                        </a:rPr>
                        <a:t>Có</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những</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loại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núi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lửa</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nào</a:t>
                      </a:r>
                      <a:r>
                        <a:rPr lang="en-US" sz="2400" dirty="0">
                          <a:solidFill>
                            <a:srgbClr val="FF0000"/>
                          </a:solidFill>
                          <a:effectLst/>
                          <a:latin typeface="Times New Roman" panose="02020603050405020304"/>
                          <a:ea typeface="Calibri" panose="020F0502020204030204"/>
                          <a:cs typeface="Times New Roman" panose="02020603050405020304"/>
                        </a:rPr>
                        <a:t>?</a:t>
                      </a:r>
                      <a:endParaRPr lang="en-US" sz="2400" dirty="0">
                        <a:solidFill>
                          <a:srgbClr val="FF000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a:effectLst/>
                          <a:latin typeface="Times New Roman" panose="02020603050405020304"/>
                          <a:ea typeface="Calibri" panose="020F0502020204030204"/>
                          <a:cs typeface="Times New Roman" panose="02020603050405020304"/>
                        </a:rPr>
                        <a:t>……………………</a:t>
                      </a:r>
                      <a:endParaRPr lang="en-US" sz="1100">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algn="just">
                        <a:lnSpc>
                          <a:spcPct val="150000"/>
                        </a:lnSpc>
                        <a:spcAft>
                          <a:spcPts val="0"/>
                        </a:spcAft>
                      </a:pPr>
                      <a:r>
                        <a:rPr lang="en-US" sz="2400" dirty="0" err="1">
                          <a:solidFill>
                            <a:srgbClr val="FF0000"/>
                          </a:solidFill>
                          <a:effectLst/>
                          <a:latin typeface="Times New Roman" panose="02020603050405020304"/>
                          <a:ea typeface="Calibri" panose="020F0502020204030204"/>
                          <a:cs typeface="Times New Roman" panose="02020603050405020304"/>
                        </a:rPr>
                        <a:t>Vì</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sao</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có</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hiện</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tượng</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núi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lửa</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phun</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trào</a:t>
                      </a:r>
                      <a:r>
                        <a:rPr lang="en-US" sz="2400" dirty="0">
                          <a:solidFill>
                            <a:srgbClr val="FF0000"/>
                          </a:solidFill>
                          <a:effectLst/>
                          <a:latin typeface="Times New Roman" panose="02020603050405020304"/>
                          <a:ea typeface="Calibri" panose="020F0502020204030204"/>
                          <a:cs typeface="Times New Roman" panose="02020603050405020304"/>
                        </a:rPr>
                        <a:t>?</a:t>
                      </a:r>
                      <a:endParaRPr lang="en-US" sz="2400" dirty="0">
                        <a:solidFill>
                          <a:srgbClr val="FF000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a:ea typeface="Calibri" panose="020F0502020204030204"/>
                          <a:cs typeface="Times New Roman" panose="02020603050405020304"/>
                        </a:rPr>
                        <a:t>……………………</a:t>
                      </a:r>
                      <a:endParaRPr lang="en-US" sz="1100" dirty="0">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5238">
                <a:tc>
                  <a:txBody>
                    <a:bodyPr/>
                    <a:lstStyle/>
                    <a:p>
                      <a:pPr algn="just">
                        <a:lnSpc>
                          <a:spcPct val="150000"/>
                        </a:lnSpc>
                        <a:spcAft>
                          <a:spcPts val="0"/>
                        </a:spcAft>
                      </a:pPr>
                      <a:r>
                        <a:rPr lang="en-US" sz="2400" dirty="0" err="1">
                          <a:solidFill>
                            <a:srgbClr val="FF0000"/>
                          </a:solidFill>
                          <a:effectLst/>
                          <a:latin typeface="Times New Roman" panose="02020603050405020304"/>
                          <a:ea typeface="Calibri" panose="020F0502020204030204"/>
                          <a:cs typeface="Times New Roman" panose="02020603050405020304"/>
                        </a:rPr>
                        <a:t>Núi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lửa</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phun</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trào</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mang</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lại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những</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lợi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ích</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và</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tác</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hại</a:t>
                      </a:r>
                      <a:r>
                        <a:rPr lang="en-US" sz="2400" dirty="0">
                          <a:solidFill>
                            <a:srgbClr val="FF0000"/>
                          </a:solidFill>
                          <a:effectLst/>
                          <a:latin typeface="Times New Roman" panose="02020603050405020304"/>
                          <a:ea typeface="Calibri" panose="020F0502020204030204"/>
                          <a:cs typeface="Times New Roman" panose="02020603050405020304"/>
                        </a:rPr>
                        <a:t> </a:t>
                      </a:r>
                      <a:r>
                        <a:rPr lang="en-US" sz="2400" dirty="0" err="1">
                          <a:solidFill>
                            <a:srgbClr val="FF0000"/>
                          </a:solidFill>
                          <a:effectLst/>
                          <a:latin typeface="Times New Roman" panose="02020603050405020304"/>
                          <a:ea typeface="Calibri" panose="020F0502020204030204"/>
                          <a:cs typeface="Times New Roman" panose="02020603050405020304"/>
                        </a:rPr>
                        <a:t>gì</a:t>
                      </a:r>
                      <a:r>
                        <a:rPr lang="en-US" sz="2400" dirty="0">
                          <a:solidFill>
                            <a:srgbClr val="FF0000"/>
                          </a:solidFill>
                          <a:effectLst/>
                          <a:latin typeface="Times New Roman" panose="02020603050405020304"/>
                          <a:ea typeface="Calibri" panose="020F0502020204030204"/>
                          <a:cs typeface="Times New Roman" panose="02020603050405020304"/>
                        </a:rPr>
                        <a:t>?</a:t>
                      </a:r>
                      <a:endParaRPr lang="en-US" sz="2400" dirty="0">
                        <a:solidFill>
                          <a:srgbClr val="FF000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400" dirty="0">
                          <a:effectLst/>
                          <a:latin typeface="Times New Roman" panose="02020603050405020304"/>
                          <a:ea typeface="Calibri" panose="020F0502020204030204"/>
                          <a:cs typeface="Times New Roman" panose="02020603050405020304"/>
                        </a:rPr>
                        <a:t>……………………</a:t>
                      </a:r>
                      <a:endParaRPr lang="en-US" sz="1100" dirty="0">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1" name="Rounded Rectangle 10"/>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76200" y="952092"/>
            <a:ext cx="12115800" cy="553443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533400" y="1219200"/>
            <a:ext cx="2597785" cy="737235"/>
          </a:xfrm>
          <a:prstGeom prst="rect">
            <a:avLst/>
          </a:prstGeom>
        </p:spPr>
        <p:txBody>
          <a:bodyPr wrap="square">
            <a:spAutoFit/>
          </a:bodyPr>
          <a:lstStyle/>
          <a:p>
            <a:pPr algn="just">
              <a:lnSpc>
                <a:spcPct val="150000"/>
              </a:lnSpc>
              <a:spcAft>
                <a:spcPts val="1200"/>
              </a:spcAft>
              <a:defRPr/>
            </a:pPr>
            <a:r>
              <a:rPr lang="en-US" sz="2800" b="1" dirty="0">
                <a:solidFill>
                  <a:schemeClr val="accent1">
                    <a:lumMod val="50000"/>
                  </a:schemeClr>
                </a:solidFill>
                <a:latin typeface="Times New Roman" panose="02020603050405020304" pitchFamily="18" charset="0"/>
                <a:ea typeface="MS Mincho"/>
              </a:rPr>
              <a:t>II. </a:t>
            </a:r>
            <a:r>
              <a:rPr lang="en-US" sz="2800" b="1" dirty="0" err="1">
                <a:solidFill>
                  <a:schemeClr val="accent1">
                    <a:lumMod val="50000"/>
                  </a:schemeClr>
                </a:solidFill>
                <a:latin typeface="Times New Roman" panose="02020603050405020304" pitchFamily="18" charset="0"/>
                <a:ea typeface="MS Mincho"/>
              </a:rPr>
              <a:t>Thực</a:t>
            </a:r>
            <a:r>
              <a:rPr lang="en-US" sz="2800" b="1" dirty="0">
                <a:solidFill>
                  <a:schemeClr val="accent1">
                    <a:lumMod val="50000"/>
                  </a:schemeClr>
                </a:solidFill>
                <a:latin typeface="Times New Roman" panose="02020603050405020304" pitchFamily="18" charset="0"/>
                <a:ea typeface="MS Mincho"/>
              </a:rPr>
              <a:t> </a:t>
            </a:r>
            <a:r>
              <a:rPr lang="en-US" sz="2800" b="1" dirty="0" err="1">
                <a:solidFill>
                  <a:schemeClr val="accent1">
                    <a:lumMod val="50000"/>
                  </a:schemeClr>
                </a:solidFill>
                <a:latin typeface="Times New Roman" panose="02020603050405020304" pitchFamily="18" charset="0"/>
                <a:ea typeface="MS Mincho"/>
              </a:rPr>
              <a:t>hành</a:t>
            </a:r>
            <a:r>
              <a:rPr lang="en-US" sz="2800" b="1" dirty="0">
                <a:solidFill>
                  <a:schemeClr val="accent1">
                    <a:lumMod val="50000"/>
                  </a:schemeClr>
                </a:solidFill>
                <a:latin typeface="Times New Roman" panose="02020603050405020304" pitchFamily="18" charset="0"/>
                <a:ea typeface="MS Mincho"/>
              </a:rPr>
              <a:t>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228340" y="4572000"/>
            <a:ext cx="1420756" cy="1379884"/>
          </a:xfrm>
          <a:prstGeom prst="rect">
            <a:avLst/>
          </a:prstGeom>
        </p:spPr>
      </p:pic>
      <p:sp>
        <p:nvSpPr>
          <p:cNvPr id="12" name="TextBox 11"/>
          <p:cNvSpPr txBox="1"/>
          <p:nvPr/>
        </p:nvSpPr>
        <p:spPr>
          <a:xfrm>
            <a:off x="1066800" y="2057400"/>
            <a:ext cx="3407410" cy="521970"/>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Chuẩn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66800" y="2754630"/>
            <a:ext cx="4932045" cy="521970"/>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2:Tìm ý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dàn</a:t>
            </a:r>
            <a:r>
              <a:rPr lang="en-US" sz="2800" b="1" dirty="0">
                <a:solidFill>
                  <a:prstClr val="black"/>
                </a:solidFill>
                <a:latin typeface="Times New Roman" panose="02020603050405020304" pitchFamily="18" charset="0"/>
                <a:cs typeface="Times New Roman" panose="02020603050405020304" pitchFamily="18" charset="0"/>
              </a:rPr>
              <a:t> ý</a:t>
            </a:r>
          </a:p>
        </p:txBody>
      </p:sp>
      <p:pic>
        <p:nvPicPr>
          <p:cNvPr id="16" name="Picture 2" descr="Sắp tận thế do núi lửa? - BBC News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0200" y="1104401"/>
            <a:ext cx="2743200" cy="2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3429020"/>
            <a:ext cx="5715000" cy="523220"/>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nghe</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126" name="Picture 6" descr="Núi lửa Chaparrastique phun trào, chính quyền El Salvador ra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6400" y="3719310"/>
            <a:ext cx="2667000" cy="2444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3" name="Rounded Rectangle 12"/>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47869"/>
            <a:ext cx="118872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3352540" y="5014595"/>
            <a:ext cx="1420756" cy="1379884"/>
          </a:xfrm>
          <a:prstGeom prst="rect">
            <a:avLst/>
          </a:prstGeom>
        </p:spPr>
      </p:pic>
      <p:sp>
        <p:nvSpPr>
          <p:cNvPr id="9" name="TextBox 8"/>
          <p:cNvSpPr txBox="1"/>
          <p:nvPr/>
        </p:nvSpPr>
        <p:spPr>
          <a:xfrm>
            <a:off x="2362200" y="2819400"/>
            <a:ext cx="4267200" cy="523220"/>
          </a:xfrm>
          <a:prstGeom prst="rect">
            <a:avLst/>
          </a:prstGeom>
          <a:noFill/>
        </p:spPr>
        <p:txBody>
          <a:bodyPr wrap="square" rtlCol="0">
            <a:spAutoFit/>
          </a:bodyPr>
          <a:lstStyle/>
          <a:p>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5" name="Right Arrow Callout 14"/>
          <p:cNvSpPr/>
          <p:nvPr/>
        </p:nvSpPr>
        <p:spPr>
          <a:xfrm>
            <a:off x="666750" y="1828800"/>
            <a:ext cx="4220845" cy="3543300"/>
          </a:xfrm>
          <a:prstGeom prst="rightArrowCallout">
            <a:avLst>
              <a:gd name="adj1" fmla="val 43962"/>
              <a:gd name="adj2" fmla="val 3298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err="1">
                <a:solidFill>
                  <a:srgbClr val="0D0D0D"/>
                </a:solidFill>
                <a:latin typeface="Times New Roman" panose="02020603050405020304" pitchFamily="18" charset="0"/>
                <a:ea typeface="MS Mincho"/>
              </a:rPr>
              <a:t>Xác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định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bày</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16" name="Freeform 15"/>
          <p:cNvSpPr/>
          <p:nvPr/>
        </p:nvSpPr>
        <p:spPr>
          <a:xfrm>
            <a:off x="5029200" y="1752631"/>
            <a:ext cx="5334000" cy="1014777"/>
          </a:xfrm>
          <a:custGeom>
            <a:avLst/>
            <a:gdLst>
              <a:gd name="connsiteX0" fmla="*/ 0 w 5527040"/>
              <a:gd name="connsiteY0" fmla="*/ 0 h 1337737"/>
              <a:gd name="connsiteX1" fmla="*/ 5527040 w 5527040"/>
              <a:gd name="connsiteY1" fmla="*/ 0 h 1337737"/>
              <a:gd name="connsiteX2" fmla="*/ 5527040 w 5527040"/>
              <a:gd name="connsiteY2" fmla="*/ 1337737 h 1337737"/>
              <a:gd name="connsiteX3" fmla="*/ 0 w 5527040"/>
              <a:gd name="connsiteY3" fmla="*/ 1337737 h 1337737"/>
              <a:gd name="connsiteX4" fmla="*/ 0 w 5527040"/>
              <a:gd name="connsiteY4" fmla="*/ 0 h 1337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1337737">
                <a:moveTo>
                  <a:pt x="0" y="0"/>
                </a:moveTo>
                <a:lnTo>
                  <a:pt x="5527040" y="0"/>
                </a:lnTo>
                <a:lnTo>
                  <a:pt x="5527040" y="1337737"/>
                </a:lnTo>
                <a:lnTo>
                  <a:pt x="0" y="133773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defTabSz="1244600">
              <a:lnSpc>
                <a:spcPct val="90000"/>
              </a:lnSpc>
              <a:spcBef>
                <a:spcPct val="0"/>
              </a:spcBef>
              <a:spcAft>
                <a:spcPct val="15000"/>
              </a:spcAft>
              <a:buChar char="•"/>
            </a:pP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Thuyết</a:t>
            </a:r>
            <a:r>
              <a:rPr lang="en-US" sz="2400" i="1" dirty="0">
                <a:latin typeface="Times New Roman" panose="02020603050405020304" pitchFamily="18" charset="0"/>
                <a:cs typeface="Times New Roman" panose="02020603050405020304" pitchFamily="18" charset="0"/>
              </a:rPr>
              <a:t> minh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núi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lửa</a:t>
            </a:r>
            <a:endParaRPr lang="en-US" sz="2400" dirty="0">
              <a:latin typeface="Times New Roman" panose="02020603050405020304" pitchFamily="18" charset="0"/>
              <a:cs typeface="Times New Roman" panose="02020603050405020304" pitchFamily="18" charset="0"/>
            </a:endParaRPr>
          </a:p>
        </p:txBody>
      </p:sp>
      <p:sp>
        <p:nvSpPr>
          <p:cNvPr id="18" name="Freeform 17"/>
          <p:cNvSpPr/>
          <p:nvPr/>
        </p:nvSpPr>
        <p:spPr>
          <a:xfrm>
            <a:off x="4953001" y="2971831"/>
            <a:ext cx="5410200" cy="910949"/>
          </a:xfrm>
          <a:custGeom>
            <a:avLst/>
            <a:gdLst>
              <a:gd name="connsiteX0" fmla="*/ 0 w 5527040"/>
              <a:gd name="connsiteY0" fmla="*/ 0 h 959681"/>
              <a:gd name="connsiteX1" fmla="*/ 5527040 w 5527040"/>
              <a:gd name="connsiteY1" fmla="*/ 0 h 959681"/>
              <a:gd name="connsiteX2" fmla="*/ 5527040 w 5527040"/>
              <a:gd name="connsiteY2" fmla="*/ 959681 h 959681"/>
              <a:gd name="connsiteX3" fmla="*/ 0 w 5527040"/>
              <a:gd name="connsiteY3" fmla="*/ 959681 h 959681"/>
              <a:gd name="connsiteX4" fmla="*/ 0 w 5527040"/>
              <a:gd name="connsiteY4" fmla="*/ 0 h 95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59681">
                <a:moveTo>
                  <a:pt x="0" y="0"/>
                </a:moveTo>
                <a:lnTo>
                  <a:pt x="5527040" y="0"/>
                </a:lnTo>
                <a:lnTo>
                  <a:pt x="5527040" y="959681"/>
                </a:lnTo>
                <a:lnTo>
                  <a:pt x="0" y="95968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defTabSz="1244600">
              <a:lnSpc>
                <a:spcPct val="90000"/>
              </a:lnSpc>
              <a:spcBef>
                <a:spcPct val="0"/>
              </a:spcBef>
              <a:spcAft>
                <a:spcPct val="15000"/>
              </a:spcAft>
              <a:buChar char="•"/>
            </a:pP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a:t>
            </a:r>
          </a:p>
        </p:txBody>
      </p:sp>
      <p:sp>
        <p:nvSpPr>
          <p:cNvPr id="21" name="Freeform 20"/>
          <p:cNvSpPr/>
          <p:nvPr/>
        </p:nvSpPr>
        <p:spPr>
          <a:xfrm>
            <a:off x="4953016" y="4191031"/>
            <a:ext cx="5423629" cy="823531"/>
          </a:xfrm>
          <a:custGeom>
            <a:avLst/>
            <a:gdLst>
              <a:gd name="connsiteX0" fmla="*/ 0 w 5527040"/>
              <a:gd name="connsiteY0" fmla="*/ 0 h 930600"/>
              <a:gd name="connsiteX1" fmla="*/ 5527040 w 5527040"/>
              <a:gd name="connsiteY1" fmla="*/ 0 h 930600"/>
              <a:gd name="connsiteX2" fmla="*/ 5527040 w 5527040"/>
              <a:gd name="connsiteY2" fmla="*/ 930600 h 930600"/>
              <a:gd name="connsiteX3" fmla="*/ 0 w 5527040"/>
              <a:gd name="connsiteY3" fmla="*/ 930600 h 930600"/>
              <a:gd name="connsiteX4" fmla="*/ 0 w 5527040"/>
              <a:gd name="connsiteY4" fmla="*/ 0 h 9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30600">
                <a:moveTo>
                  <a:pt x="0" y="0"/>
                </a:moveTo>
                <a:lnTo>
                  <a:pt x="5527040" y="0"/>
                </a:lnTo>
                <a:lnTo>
                  <a:pt x="5527040" y="930600"/>
                </a:lnTo>
                <a:lnTo>
                  <a:pt x="0" y="93060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defTabSz="1244600">
              <a:lnSpc>
                <a:spcPct val="90000"/>
              </a:lnSpc>
              <a:spcBef>
                <a:spcPct val="0"/>
              </a:spcBef>
              <a:spcAft>
                <a:spcPct val="15000"/>
              </a:spcAft>
              <a:buChar char="•"/>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
        <p:nvSpPr>
          <p:cNvPr id="22" name="Freeform 21"/>
          <p:cNvSpPr/>
          <p:nvPr/>
        </p:nvSpPr>
        <p:spPr>
          <a:xfrm>
            <a:off x="4953000" y="5328014"/>
            <a:ext cx="5410201" cy="920417"/>
          </a:xfrm>
          <a:custGeom>
            <a:avLst/>
            <a:gdLst>
              <a:gd name="connsiteX0" fmla="*/ 0 w 5527040"/>
              <a:gd name="connsiteY0" fmla="*/ 0 h 959681"/>
              <a:gd name="connsiteX1" fmla="*/ 5527040 w 5527040"/>
              <a:gd name="connsiteY1" fmla="*/ 0 h 959681"/>
              <a:gd name="connsiteX2" fmla="*/ 5527040 w 5527040"/>
              <a:gd name="connsiteY2" fmla="*/ 959681 h 959681"/>
              <a:gd name="connsiteX3" fmla="*/ 0 w 5527040"/>
              <a:gd name="connsiteY3" fmla="*/ 959681 h 959681"/>
              <a:gd name="connsiteX4" fmla="*/ 0 w 5527040"/>
              <a:gd name="connsiteY4" fmla="*/ 0 h 95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040" h="959681">
                <a:moveTo>
                  <a:pt x="0" y="0"/>
                </a:moveTo>
                <a:lnTo>
                  <a:pt x="5527040" y="0"/>
                </a:lnTo>
                <a:lnTo>
                  <a:pt x="5527040" y="959681"/>
                </a:lnTo>
                <a:lnTo>
                  <a:pt x="0" y="95968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285750" lvl="1" indent="-285750" defTabSz="1244600">
              <a:lnSpc>
                <a:spcPct val="90000"/>
              </a:lnSpc>
              <a:spcBef>
                <a:spcPct val="0"/>
              </a:spcBef>
              <a:spcAft>
                <a:spcPct val="15000"/>
              </a:spcAft>
              <a:buChar char="•"/>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05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057416" y="1143000"/>
            <a:ext cx="2579315" cy="400110"/>
          </a:xfrm>
          <a:prstGeom prst="rect">
            <a:avLst/>
          </a:prstGeom>
          <a:noFill/>
        </p:spPr>
        <p:txBody>
          <a:bodyPr wrap="square" rtlCol="0">
            <a:spAutoFit/>
          </a:bodyPr>
          <a:lstStyle/>
          <a:p>
            <a:r>
              <a:rPr lang="en-US" sz="2000" b="1" dirty="0">
                <a:solidFill>
                  <a:schemeClr val="accent1"/>
                </a:solidFill>
                <a:latin typeface="Times New Roman" panose="02020603050405020304" pitchFamily="18" charset="0"/>
                <a:cs typeface="Times New Roman" panose="02020603050405020304" pitchFamily="18" charset="0"/>
              </a:rPr>
              <a:t>PHẦN NGƯỜI NÓI</a:t>
            </a:r>
          </a:p>
        </p:txBody>
      </p:sp>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0" name="Rounded Rectangle 9"/>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animBg="1"/>
      <p:bldP spid="18"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47869"/>
            <a:ext cx="117348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304800" y="4953000"/>
            <a:ext cx="1420756" cy="1379884"/>
          </a:xfrm>
          <a:prstGeom prst="rect">
            <a:avLst/>
          </a:prstGeom>
        </p:spPr>
      </p:pic>
      <p:sp>
        <p:nvSpPr>
          <p:cNvPr id="9" name="TextBox 8"/>
          <p:cNvSpPr txBox="1"/>
          <p:nvPr/>
        </p:nvSpPr>
        <p:spPr>
          <a:xfrm>
            <a:off x="2362200" y="2819400"/>
            <a:ext cx="4267200" cy="523220"/>
          </a:xfrm>
          <a:prstGeom prst="rect">
            <a:avLst/>
          </a:prstGeom>
          <a:noFill/>
        </p:spPr>
        <p:txBody>
          <a:bodyPr wrap="square" rtlCol="0">
            <a:spAutoFit/>
          </a:bodyPr>
          <a:lstStyle/>
          <a:p>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57416" y="1143000"/>
            <a:ext cx="2579315" cy="400110"/>
          </a:xfrm>
          <a:prstGeom prst="rect">
            <a:avLst/>
          </a:prstGeom>
          <a:noFill/>
        </p:spPr>
        <p:txBody>
          <a:bodyPr wrap="square" rtlCol="0">
            <a:spAutoFit/>
          </a:bodyPr>
          <a:lstStyle/>
          <a:p>
            <a:r>
              <a:rPr lang="en-US" sz="2000" b="1" dirty="0">
                <a:solidFill>
                  <a:srgbClr val="5B9BD5"/>
                </a:solidFill>
                <a:latin typeface="Times New Roman" panose="02020603050405020304" pitchFamily="18" charset="0"/>
                <a:cs typeface="Times New Roman" panose="02020603050405020304" pitchFamily="18" charset="0"/>
              </a:rPr>
              <a:t>PHẦN NGƯỜI NÓI</a:t>
            </a:r>
          </a:p>
        </p:txBody>
      </p:sp>
      <p:sp>
        <p:nvSpPr>
          <p:cNvPr id="10"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1" name="Rounded Rectangle 10"/>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graphicFrame>
        <p:nvGraphicFramePr>
          <p:cNvPr id="12" name="Table 11"/>
          <p:cNvGraphicFramePr/>
          <p:nvPr/>
        </p:nvGraphicFramePr>
        <p:xfrm>
          <a:off x="1600200" y="1626870"/>
          <a:ext cx="9862185" cy="428942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20000"/>
                    </a:ext>
                  </a:extLst>
                </a:gridCol>
                <a:gridCol w="6109335">
                  <a:extLst>
                    <a:ext uri="{9D8B030D-6E8A-4147-A177-3AD203B41FA5}">
                      <a16:colId xmlns:a16="http://schemas.microsoft.com/office/drawing/2014/main" val="20001"/>
                    </a:ext>
                  </a:extLst>
                </a:gridCol>
              </a:tblGrid>
              <a:tr h="995045">
                <a:tc>
                  <a:txBody>
                    <a:bodyPr/>
                    <a:lstStyle/>
                    <a:p>
                      <a:pPr>
                        <a:buNone/>
                      </a:pPr>
                      <a:r>
                        <a:rPr lang="en-AU" altLang="en-US" sz="2800" dirty="0" err="1">
                          <a:gradFill>
                            <a:gsLst>
                              <a:gs pos="0">
                                <a:srgbClr val="E30000"/>
                              </a:gs>
                              <a:gs pos="100000">
                                <a:srgbClr val="760303"/>
                              </a:gs>
                            </a:gsLst>
                            <a:lin scaled="0"/>
                          </a:gradFill>
                          <a:latin typeface="Times New Roman" panose="02020603050405020304" pitchFamily="18" charset="0"/>
                          <a:ea typeface="MS Mincho"/>
                          <a:cs typeface="Times New Roman" panose="02020603050405020304" pitchFamily="18" charset="0"/>
                          <a:sym typeface="+mn-ea"/>
                        </a:rPr>
                        <a:t>               </a:t>
                      </a:r>
                      <a:r>
                        <a:rPr lang="en-US" sz="2800" dirty="0" err="1">
                          <a:gradFill>
                            <a:gsLst>
                              <a:gs pos="0">
                                <a:srgbClr val="E30000"/>
                              </a:gs>
                              <a:gs pos="100000">
                                <a:srgbClr val="760303"/>
                              </a:gs>
                            </a:gsLst>
                            <a:lin scaled="0"/>
                          </a:gradFill>
                          <a:latin typeface="Times New Roman" panose="02020603050405020304" pitchFamily="18" charset="0"/>
                          <a:ea typeface="MS Mincho"/>
                          <a:cs typeface="Times New Roman" panose="02020603050405020304" pitchFamily="18" charset="0"/>
                          <a:sym typeface="+mn-ea"/>
                        </a:rPr>
                        <a:t>Dàn</a:t>
                      </a:r>
                      <a:r>
                        <a:rPr lang="en-US" sz="2800" dirty="0">
                          <a:gradFill>
                            <a:gsLst>
                              <a:gs pos="0">
                                <a:srgbClr val="E30000"/>
                              </a:gs>
                              <a:gs pos="100000">
                                <a:srgbClr val="760303"/>
                              </a:gs>
                            </a:gsLst>
                            <a:lin scaled="0"/>
                          </a:gradFill>
                          <a:latin typeface="Times New Roman" panose="02020603050405020304" pitchFamily="18" charset="0"/>
                          <a:ea typeface="MS Mincho"/>
                          <a:cs typeface="Times New Roman" panose="02020603050405020304" pitchFamily="18" charset="0"/>
                          <a:sym typeface="+mn-ea"/>
                        </a:rPr>
                        <a:t> ý</a:t>
                      </a:r>
                      <a:r>
                        <a:rPr lang="en-AU" altLang="en-US" sz="2800" dirty="0">
                          <a:gradFill>
                            <a:gsLst>
                              <a:gs pos="0">
                                <a:srgbClr val="E30000"/>
                              </a:gs>
                              <a:gs pos="100000">
                                <a:srgbClr val="760303"/>
                              </a:gs>
                            </a:gsLst>
                            <a:lin scaled="0"/>
                          </a:gradFill>
                          <a:latin typeface="Times New Roman" panose="02020603050405020304" pitchFamily="18" charset="0"/>
                          <a:ea typeface="MS Mincho"/>
                          <a:cs typeface="Times New Roman" panose="02020603050405020304" pitchFamily="18" charset="0"/>
                          <a:sym typeface="+mn-ea"/>
                        </a:rPr>
                        <a:t> </a:t>
                      </a:r>
                      <a:endParaRPr lang="en-US" sz="2800" dirty="0">
                        <a:gradFill>
                          <a:gsLst>
                            <a:gs pos="0">
                              <a:srgbClr val="E30000"/>
                            </a:gs>
                            <a:gs pos="100000">
                              <a:srgbClr val="76030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sz="2800" dirty="0">
                        <a:gradFill>
                          <a:gsLst>
                            <a:gs pos="0">
                              <a:srgbClr val="E30000"/>
                            </a:gs>
                            <a:gs pos="100000">
                              <a:srgbClr val="760303"/>
                            </a:gs>
                          </a:gsLst>
                          <a:lin scaled="0"/>
                        </a:gra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en-AU" altLang="en-US">
                          <a:gradFill>
                            <a:gsLst>
                              <a:gs pos="0">
                                <a:srgbClr val="E30000"/>
                              </a:gs>
                              <a:gs pos="100000">
                                <a:srgbClr val="760303"/>
                              </a:gs>
                            </a:gsLst>
                            <a:lin scaled="0"/>
                          </a:gradFill>
                        </a:rPr>
                        <a:t>                     </a:t>
                      </a:r>
                      <a:r>
                        <a:rPr lang="en-AU" altLang="en-US" sz="28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Nội dung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0"/>
                  </a:ext>
                </a:extLst>
              </a:tr>
              <a:tr h="875030">
                <a:tc>
                  <a:txBody>
                    <a:bodyPr/>
                    <a:lstStyle/>
                    <a:p>
                      <a:pPr>
                        <a:buNone/>
                      </a:pPr>
                      <a:r>
                        <a:rPr lang="en-US" sz="2400" dirty="0" err="1">
                          <a:solidFill>
                            <a:srgbClr val="0D0D0D"/>
                          </a:solidFill>
                          <a:latin typeface="Times New Roman" panose="02020603050405020304" pitchFamily="18" charset="0"/>
                          <a:ea typeface="MS Mincho"/>
                          <a:cs typeface="Times New Roman" panose="02020603050405020304" pitchFamily="18" charset="0"/>
                          <a:sym typeface="+mn-ea"/>
                        </a:rPr>
                        <a:t>Lời</a:t>
                      </a:r>
                      <a:r>
                        <a:rPr lang="en-US" sz="2400" dirty="0">
                          <a:solidFill>
                            <a:srgbClr val="0D0D0D"/>
                          </a:solidFill>
                          <a:latin typeface="Times New Roman" panose="02020603050405020304" pitchFamily="18" charset="0"/>
                          <a:ea typeface="MS Mincho"/>
                          <a:cs typeface="Times New Roman" panose="02020603050405020304" pitchFamily="18" charset="0"/>
                          <a:sym typeface="+mn-ea"/>
                        </a:rPr>
                        <a:t> </a:t>
                      </a:r>
                      <a:r>
                        <a:rPr lang="en-US" sz="2400" dirty="0" err="1">
                          <a:solidFill>
                            <a:srgbClr val="0D0D0D"/>
                          </a:solidFill>
                          <a:latin typeface="Times New Roman" panose="02020603050405020304" pitchFamily="18" charset="0"/>
                          <a:ea typeface="MS Mincho"/>
                          <a:cs typeface="Times New Roman" panose="02020603050405020304" pitchFamily="18" charset="0"/>
                          <a:sym typeface="+mn-ea"/>
                        </a:rPr>
                        <a:t>chào</a:t>
                      </a:r>
                      <a:r>
                        <a:rPr lang="en-US" sz="2400" dirty="0">
                          <a:solidFill>
                            <a:srgbClr val="0D0D0D"/>
                          </a:solidFill>
                          <a:latin typeface="Times New Roman" panose="02020603050405020304" pitchFamily="18" charset="0"/>
                          <a:ea typeface="MS Mincho"/>
                          <a:cs typeface="Times New Roman" panose="02020603050405020304" pitchFamily="18" charset="0"/>
                          <a:sym typeface="+mn-ea"/>
                        </a:rPr>
                        <a:t> </a:t>
                      </a:r>
                      <a:endParaRPr 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vi-VN" sz="2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mn-ea"/>
                        </a:rPr>
                        <a:t>Xin chào Cô và các bạn. Tôi tên là......................, học lớp......., trường.............</a:t>
                      </a:r>
                      <a:endParaRPr lang="en-US" sz="22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1"/>
                  </a:ext>
                </a:extLst>
              </a:tr>
              <a:tr h="557530">
                <a:tc>
                  <a:txBody>
                    <a:bodyPr/>
                    <a:lstStyle/>
                    <a:p>
                      <a:pPr>
                        <a:buNone/>
                      </a:pPr>
                      <a:r>
                        <a:rPr lang="vi-VN" sz="2400" dirty="0">
                          <a:solidFill>
                            <a:srgbClr val="000000"/>
                          </a:solidFill>
                          <a:latin typeface="Times New Roman" panose="02020603050405020304" pitchFamily="18" charset="0"/>
                          <a:cs typeface="Times New Roman" panose="02020603050405020304" pitchFamily="18" charset="0"/>
                          <a:sym typeface="+mn-ea"/>
                        </a:rPr>
                        <a:t>Nêu v</a:t>
                      </a:r>
                      <a:r>
                        <a:rPr lang="en-US" sz="2400" dirty="0">
                          <a:solidFill>
                            <a:srgbClr val="000000"/>
                          </a:solidFill>
                          <a:latin typeface="Times New Roman" panose="02020603050405020304" pitchFamily="18" charset="0"/>
                          <a:cs typeface="Times New Roman" panose="02020603050405020304" pitchFamily="18" charset="0"/>
                          <a:sym typeface="+mn-ea"/>
                        </a:rPr>
                        <a:t>ấ</a:t>
                      </a:r>
                      <a:r>
                        <a:rPr lang="vi-VN" sz="2400" dirty="0">
                          <a:solidFill>
                            <a:srgbClr val="000000"/>
                          </a:solidFill>
                          <a:latin typeface="Times New Roman" panose="02020603050405020304" pitchFamily="18" charset="0"/>
                          <a:cs typeface="Times New Roman" panose="02020603050405020304" pitchFamily="18" charset="0"/>
                          <a:sym typeface="+mn-ea"/>
                        </a:rPr>
                        <a:t>n đề cần </a:t>
                      </a:r>
                      <a:r>
                        <a:rPr lang="en-US" sz="2400" dirty="0" err="1">
                          <a:solidFill>
                            <a:srgbClr val="000000"/>
                          </a:solidFill>
                          <a:latin typeface="Times New Roman" panose="02020603050405020304" pitchFamily="18" charset="0"/>
                          <a:cs typeface="Times New Roman" panose="02020603050405020304" pitchFamily="18" charset="0"/>
                          <a:sym typeface="+mn-ea"/>
                        </a:rPr>
                        <a:t>thuyết</a:t>
                      </a:r>
                      <a:r>
                        <a:rPr lang="en-US" sz="2400" dirty="0">
                          <a:solidFill>
                            <a:srgbClr val="000000"/>
                          </a:solidFill>
                          <a:latin typeface="Times New Roman" panose="02020603050405020304" pitchFamily="18" charset="0"/>
                          <a:cs typeface="Times New Roman" panose="02020603050405020304" pitchFamily="18" charset="0"/>
                          <a:sym typeface="+mn-ea"/>
                        </a:rPr>
                        <a:t> </a:t>
                      </a:r>
                      <a:r>
                        <a:rPr lang="en-US" sz="2400" dirty="0" err="1">
                          <a:solidFill>
                            <a:srgbClr val="000000"/>
                          </a:solidFill>
                          <a:latin typeface="Times New Roman" panose="02020603050405020304" pitchFamily="18" charset="0"/>
                          <a:cs typeface="Times New Roman" panose="02020603050405020304" pitchFamily="18" charset="0"/>
                          <a:sym typeface="+mn-ea"/>
                        </a:rPr>
                        <a:t>trình</a:t>
                      </a:r>
                      <a:endParaRPr 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en-AU" altLang="en-US" sz="2200"/>
                        <a:t>-</a:t>
                      </a:r>
                      <a:r>
                        <a:rPr lang="en-AU" altLang="en-US" sz="2200">
                          <a:latin typeface="Times New Roman" panose="02020603050405020304" pitchFamily="18" charset="0"/>
                          <a:cs typeface="Times New Roman" panose="02020603050405020304" pitchFamily="18" charset="0"/>
                        </a:rPr>
                        <a:t> Hiện tượng tự nhiên:Lũ lụt, sao băng, núi lửa...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2"/>
                  </a:ext>
                </a:extLst>
              </a:tr>
              <a:tr h="1861820">
                <a:tc>
                  <a:txBody>
                    <a:bodyPr/>
                    <a:lstStyle/>
                    <a:p>
                      <a:pPr>
                        <a:buNone/>
                      </a:pPr>
                      <a:r>
                        <a:rPr lang="en-AU" altLang="en-US" sz="2400">
                          <a:latin typeface="Times New Roman" panose="02020603050405020304" pitchFamily="18" charset="0"/>
                          <a:cs typeface="Times New Roman" panose="02020603050405020304" pitchFamily="18" charset="0"/>
                        </a:rPr>
                        <a:t>Nội dung chính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en-US" sz="2200" dirty="0" err="1">
                          <a:latin typeface="Times New Roman" panose="02020603050405020304" pitchFamily="18" charset="0"/>
                          <a:ea typeface="Calibri" panose="020F0502020204030204"/>
                          <a:cs typeface="Times New Roman" panose="02020603050405020304" pitchFamily="18" charset="0"/>
                          <a:sym typeface="+mn-ea"/>
                        </a:rPr>
                        <a:t>Đó</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là</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hiện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tượng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gì</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Biểu</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hiện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như</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thế</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nào</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Vì</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sao</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có</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hiện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tượng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này</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Những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tác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dụng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hoặc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tác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hại</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của</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hiện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tượng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thiên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nhiên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ấy</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là</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gì</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Tác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dụng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hoặc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phòng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chống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khắc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phục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tác</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động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của</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hiện</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tượng</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đó</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như</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thế</a:t>
                      </a:r>
                      <a:r>
                        <a:rPr lang="en-US" sz="2200" dirty="0">
                          <a:latin typeface="Times New Roman" panose="02020603050405020304" pitchFamily="18" charset="0"/>
                          <a:ea typeface="Calibri" panose="020F0502020204030204"/>
                          <a:cs typeface="Times New Roman" panose="02020603050405020304" pitchFamily="18" charset="0"/>
                          <a:sym typeface="+mn-ea"/>
                        </a:rPr>
                        <a:t> </a:t>
                      </a:r>
                      <a:r>
                        <a:rPr lang="en-US" sz="2200" dirty="0" err="1">
                          <a:latin typeface="Times New Roman" panose="02020603050405020304" pitchFamily="18" charset="0"/>
                          <a:ea typeface="Calibri" panose="020F0502020204030204"/>
                          <a:cs typeface="Times New Roman" panose="02020603050405020304" pitchFamily="18" charset="0"/>
                          <a:sym typeface="+mn-ea"/>
                        </a:rPr>
                        <a:t>nào</a:t>
                      </a:r>
                      <a:r>
                        <a:rPr lang="en-US" sz="2200" dirty="0">
                          <a:latin typeface="Times New Roman" panose="02020603050405020304" pitchFamily="18" charset="0"/>
                          <a:ea typeface="Calibri" panose="020F0502020204030204"/>
                          <a:cs typeface="Times New Roman" panose="02020603050405020304" pitchFamily="18" charset="0"/>
                          <a:sym typeface="+mn-ea"/>
                        </a:rPr>
                        <a:t>?,…</a:t>
                      </a:r>
                      <a:endParaRPr lang="en-US" sz="22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47869"/>
            <a:ext cx="119634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855845" y="4953000"/>
            <a:ext cx="1420756" cy="1379884"/>
          </a:xfrm>
          <a:prstGeom prst="rect">
            <a:avLst/>
          </a:prstGeom>
        </p:spPr>
      </p:pic>
      <p:sp>
        <p:nvSpPr>
          <p:cNvPr id="9" name="TextBox 8"/>
          <p:cNvSpPr txBox="1"/>
          <p:nvPr/>
        </p:nvSpPr>
        <p:spPr>
          <a:xfrm>
            <a:off x="2362200" y="2819400"/>
            <a:ext cx="4267200" cy="523220"/>
          </a:xfrm>
          <a:prstGeom prst="rect">
            <a:avLst/>
          </a:prstGeom>
          <a:noFill/>
        </p:spPr>
        <p:txBody>
          <a:bodyPr wrap="square" rtlCol="0">
            <a:spAutoFit/>
          </a:bodyPr>
          <a:lstStyle/>
          <a:p>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57416" y="990600"/>
            <a:ext cx="2579315" cy="400110"/>
          </a:xfrm>
          <a:prstGeom prst="rect">
            <a:avLst/>
          </a:prstGeom>
          <a:noFill/>
        </p:spPr>
        <p:txBody>
          <a:bodyPr wrap="square" rtlCol="0">
            <a:spAutoFit/>
          </a:bodyPr>
          <a:lstStyle/>
          <a:p>
            <a:r>
              <a:rPr lang="en-US" sz="2000" b="1" dirty="0">
                <a:solidFill>
                  <a:srgbClr val="5B9BD5"/>
                </a:solidFill>
                <a:latin typeface="Times New Roman" panose="02020603050405020304" pitchFamily="18" charset="0"/>
                <a:cs typeface="Times New Roman" panose="02020603050405020304" pitchFamily="18" charset="0"/>
              </a:rPr>
              <a:t>PHẦN NGƯỜI NÓI</a:t>
            </a:r>
          </a:p>
        </p:txBody>
      </p:sp>
      <p:pic>
        <p:nvPicPr>
          <p:cNvPr id="3" name="Khám Phá Hiện Tượng Núi Lửa Phun Trào Trong 3 Phút - Hoạt Hình Khoa Học Vui Nhộ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457200" y="1835785"/>
            <a:ext cx="11710035" cy="4351655"/>
          </a:xfrm>
          <a:prstGeom prst="rect">
            <a:avLst/>
          </a:prstGeom>
        </p:spPr>
      </p:pic>
      <p:sp>
        <p:nvSpPr>
          <p:cNvPr id="11"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2" name="Rounded Rectangle 11"/>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835822"/>
            <a:ext cx="119634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6940" y="4876800"/>
            <a:ext cx="1420756" cy="1379884"/>
          </a:xfrm>
          <a:prstGeom prst="rect">
            <a:avLst/>
          </a:prstGeom>
        </p:spPr>
      </p:pic>
      <p:sp>
        <p:nvSpPr>
          <p:cNvPr id="9" name="TextBox 8"/>
          <p:cNvSpPr txBox="1"/>
          <p:nvPr/>
        </p:nvSpPr>
        <p:spPr>
          <a:xfrm>
            <a:off x="2362200" y="2819400"/>
            <a:ext cx="4267200" cy="523220"/>
          </a:xfrm>
          <a:prstGeom prst="rect">
            <a:avLst/>
          </a:prstGeom>
          <a:noFill/>
        </p:spPr>
        <p:txBody>
          <a:bodyPr wrap="square" rtlCol="0">
            <a:spAutoFit/>
          </a:bodyPr>
          <a:lstStyle/>
          <a:p>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1966458" y="2001544"/>
            <a:ext cx="3367542" cy="2722887"/>
          </a:xfrm>
          <a:prstGeom prst="rect">
            <a:avLst/>
          </a:prstGeom>
        </p:spPr>
      </p:pic>
      <p:sp>
        <p:nvSpPr>
          <p:cNvPr id="20" name="Plaque 19"/>
          <p:cNvSpPr/>
          <p:nvPr/>
        </p:nvSpPr>
        <p:spPr>
          <a:xfrm>
            <a:off x="5638800" y="1371605"/>
            <a:ext cx="4648200" cy="1447799"/>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62626"/>
                </a:solidFill>
                <a:latin typeface="Times New Roman" panose="02020603050405020304" pitchFamily="18" charset="0"/>
                <a:ea typeface="MS Mincho"/>
              </a:rPr>
              <a:t>Mỗi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suy</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nghĩ</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endParaRPr lang="en-US" sz="2800" dirty="0">
              <a:solidFill>
                <a:prstClr val="white"/>
              </a:solidFill>
            </a:endParaRPr>
          </a:p>
        </p:txBody>
      </p:sp>
      <p:sp>
        <p:nvSpPr>
          <p:cNvPr id="17" name="TextBox 16"/>
          <p:cNvSpPr txBox="1"/>
          <p:nvPr/>
        </p:nvSpPr>
        <p:spPr>
          <a:xfrm>
            <a:off x="2378020" y="1443335"/>
            <a:ext cx="396240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THẢO LUẬN NHÓM</a:t>
            </a:r>
          </a:p>
        </p:txBody>
      </p:sp>
      <p:sp>
        <p:nvSpPr>
          <p:cNvPr id="23" name="Plaque 22"/>
          <p:cNvSpPr/>
          <p:nvPr/>
        </p:nvSpPr>
        <p:spPr>
          <a:xfrm>
            <a:off x="5638800" y="3081014"/>
            <a:ext cx="4648200" cy="1871989"/>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785">
              <a:lnSpc>
                <a:spcPct val="115000"/>
              </a:lnSpc>
            </a:pPr>
            <a:r>
              <a:rPr lang="en-US" sz="2800" dirty="0" err="1">
                <a:solidFill>
                  <a:srgbClr val="262626"/>
                </a:solidFill>
                <a:latin typeface="Times New Roman" panose="02020603050405020304" pitchFamily="18" charset="0"/>
                <a:ea typeface="MS Mincho"/>
              </a:rPr>
              <a:t>Nhóm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trưởng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điều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24" name="Plaque 23"/>
          <p:cNvSpPr/>
          <p:nvPr/>
        </p:nvSpPr>
        <p:spPr>
          <a:xfrm>
            <a:off x="3048027" y="5157460"/>
            <a:ext cx="7361887" cy="1090940"/>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62626"/>
                </a:solidFill>
                <a:latin typeface="Times New Roman" panose="02020603050405020304" pitchFamily="18" charset="0"/>
                <a:ea typeface="MS Mincho"/>
              </a:rPr>
              <a:t>Thư</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kí</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ghi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chép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tóm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tắt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a:t>
            </a:r>
            <a:endParaRPr lang="en-US" sz="2800" dirty="0">
              <a:solidFill>
                <a:prstClr val="white"/>
              </a:solidFill>
            </a:endParaRPr>
          </a:p>
        </p:txBody>
      </p:sp>
      <p:sp>
        <p:nvSpPr>
          <p:cNvPr id="2" name="TextBox 1"/>
          <p:cNvSpPr txBox="1"/>
          <p:nvPr/>
        </p:nvSpPr>
        <p:spPr>
          <a:xfrm>
            <a:off x="1966458" y="1143000"/>
            <a:ext cx="3596142"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PHẦN NGƯỜI NGHE</a:t>
            </a:r>
          </a:p>
        </p:txBody>
      </p:sp>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0" name="Rounded Rectangle 9"/>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835822"/>
            <a:ext cx="118872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9" name="TextBox 8"/>
          <p:cNvSpPr txBox="1"/>
          <p:nvPr/>
        </p:nvSpPr>
        <p:spPr>
          <a:xfrm>
            <a:off x="2362200" y="2819400"/>
            <a:ext cx="4267200" cy="523220"/>
          </a:xfrm>
          <a:prstGeom prst="rect">
            <a:avLst/>
          </a:prstGeom>
          <a:noFill/>
        </p:spPr>
        <p:txBody>
          <a:bodyPr wrap="square" rtlCol="0">
            <a:spAutoFit/>
          </a:bodyPr>
          <a:lstStyle/>
          <a:p>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364218" y="1219200"/>
            <a:ext cx="3596142" cy="369332"/>
          </a:xfrm>
          <a:prstGeom prst="rect">
            <a:avLst/>
          </a:prstGeom>
          <a:noFill/>
        </p:spPr>
        <p:txBody>
          <a:bodyPr wrap="square" rtlCol="0">
            <a:spAutoFit/>
          </a:bodyPr>
          <a:lstStyle/>
          <a:p>
            <a:pPr algn="ctr"/>
            <a:r>
              <a:rPr lang="en-US" b="1" dirty="0">
                <a:solidFill>
                  <a:srgbClr val="5B9BD5"/>
                </a:solidFill>
                <a:latin typeface="Times New Roman" panose="02020603050405020304" pitchFamily="18" charset="0"/>
                <a:cs typeface="Times New Roman" panose="02020603050405020304" pitchFamily="18" charset="0"/>
              </a:rPr>
              <a:t>PHẦN NGƯỜI NGHE</a:t>
            </a:r>
          </a:p>
        </p:txBody>
      </p:sp>
      <p:sp>
        <p:nvSpPr>
          <p:cNvPr id="3" name="Rectangle 2"/>
          <p:cNvSpPr/>
          <p:nvPr/>
        </p:nvSpPr>
        <p:spPr>
          <a:xfrm>
            <a:off x="614680" y="1869440"/>
            <a:ext cx="11094720" cy="4492625"/>
          </a:xfrm>
          <a:prstGeom prst="rect">
            <a:avLst/>
          </a:prstGeom>
        </p:spPr>
        <p:txBody>
          <a:bodyPr wrap="square">
            <a:spAutoFit/>
          </a:bodyPr>
          <a:lstStyle/>
          <a:p>
            <a:pPr algn="just"/>
            <a:r>
              <a:rPr lang="vi-VN" sz="2200" dirty="0">
                <a:solidFill>
                  <a:srgbClr val="333333"/>
                </a:solidFill>
                <a:latin typeface="+mj-lt"/>
              </a:rPr>
              <a:t>Núi lửa là ngọn núi có miệng ở đỉnh, các chất khoáng được nóng chảy với nhiệt độ và áp suất cao bị phun ra ngoài.</a:t>
            </a:r>
          </a:p>
          <a:p>
            <a:pPr algn="just"/>
            <a:r>
              <a:rPr lang="vi-VN" sz="2200" dirty="0">
                <a:solidFill>
                  <a:srgbClr val="333333"/>
                </a:solidFill>
                <a:latin typeface="+mj-lt"/>
              </a:rPr>
              <a:t>- Một ngọn núi lửa hoàn chỉnh sẽ có cấu tạo gồm 7 bộ phận.</a:t>
            </a:r>
          </a:p>
          <a:p>
            <a:pPr algn="just"/>
            <a:r>
              <a:rPr lang="vi-VN" sz="2200" dirty="0">
                <a:solidFill>
                  <a:srgbClr val="333333"/>
                </a:solidFill>
                <a:latin typeface="+mj-lt"/>
              </a:rPr>
              <a:t>- Phân loại núi lửa:</a:t>
            </a:r>
          </a:p>
          <a:p>
            <a:pPr algn="just"/>
            <a:r>
              <a:rPr lang="vi-VN" sz="2200" dirty="0">
                <a:solidFill>
                  <a:srgbClr val="333333"/>
                </a:solidFill>
                <a:latin typeface="+mj-lt"/>
              </a:rPr>
              <a:t>+ Dựa theo hình dáng: núi lửa hình chóp và núi lửa hình khiên</a:t>
            </a:r>
          </a:p>
          <a:p>
            <a:pPr algn="just"/>
            <a:r>
              <a:rPr lang="vi-VN" sz="2200" dirty="0">
                <a:solidFill>
                  <a:srgbClr val="333333"/>
                </a:solidFill>
                <a:latin typeface="+mj-lt"/>
              </a:rPr>
              <a:t>+ Dựa theo dạng thức hoạt động: núi lửa thức, núi lửa ngủ và núi lửa chết.</a:t>
            </a:r>
          </a:p>
          <a:p>
            <a:pPr algn="just"/>
            <a:r>
              <a:rPr lang="vi-VN" sz="2200" dirty="0">
                <a:solidFill>
                  <a:srgbClr val="333333"/>
                </a:solidFill>
                <a:latin typeface="+mj-lt"/>
              </a:rPr>
              <a:t>- Hoạt động của núi lửa: Đá nóng chảy liên tục được đẩy lên phía trên, những ngọn núi liên tục tăng về độ cao. Khi áp lực của các dòng chảy mắc ma phun trào lên trên qua miệng núi thì gây ra hiện tượng núi lửa phun trào.</a:t>
            </a:r>
          </a:p>
          <a:p>
            <a:pPr algn="just"/>
            <a:r>
              <a:rPr lang="vi-VN" sz="2200" dirty="0">
                <a:solidFill>
                  <a:srgbClr val="333333"/>
                </a:solidFill>
                <a:latin typeface="+mj-lt"/>
              </a:rPr>
              <a:t>- Tác hại của hiện tượng: mỏ khoáng sản phong phú, năng lượng địa nhiệt, đất đai tơi xốp, màu mỡ.</a:t>
            </a:r>
          </a:p>
          <a:p>
            <a:pPr algn="just"/>
            <a:r>
              <a:rPr lang="vi-VN" sz="2200" dirty="0">
                <a:solidFill>
                  <a:srgbClr val="333333"/>
                </a:solidFill>
                <a:latin typeface="+mj-lt"/>
              </a:rPr>
              <a:t>- Lợi ích của hiện tượng: làm biến đổi môi trường sinh thái, suy giảm tài nguyên sinh học của vùng bị ảnh hưởng, tăng tính nhạy cảm của những thiên tai nguy hiểm.</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947869"/>
            <a:ext cx="2286000" cy="95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1" name="Rounded Rectangle 10"/>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76200" y="947869"/>
            <a:ext cx="120396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2038353" y="1163313"/>
            <a:ext cx="8086725" cy="738664"/>
          </a:xfrm>
          <a:prstGeom prst="rect">
            <a:avLst/>
          </a:prstGeom>
        </p:spPr>
        <p:txBody>
          <a:bodyPr>
            <a:spAutoFit/>
          </a:bodyPr>
          <a:lstStyle/>
          <a:p>
            <a:pPr algn="just">
              <a:lnSpc>
                <a:spcPct val="150000"/>
              </a:lnSpc>
              <a:spcAft>
                <a:spcPts val="1200"/>
              </a:spcAft>
              <a:defRPr/>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855845" y="4953000"/>
            <a:ext cx="1420756" cy="1379884"/>
          </a:xfrm>
          <a:prstGeom prst="rect">
            <a:avLst/>
          </a:prstGeom>
        </p:spPr>
      </p:pic>
      <p:sp>
        <p:nvSpPr>
          <p:cNvPr id="12" name="TextBox 11"/>
          <p:cNvSpPr txBox="1"/>
          <p:nvPr/>
        </p:nvSpPr>
        <p:spPr>
          <a:xfrm>
            <a:off x="2362035" y="1752691"/>
            <a:ext cx="7731675" cy="1169551"/>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Chuẩn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endParaRPr lang="en-US" sz="2800" b="1" dirty="0">
              <a:solidFill>
                <a:prstClr val="black"/>
              </a:solidFill>
              <a:latin typeface="Times New Roman" panose="02020603050405020304" pitchFamily="18" charset="0"/>
              <a:cs typeface="Times New Roman" panose="02020603050405020304" pitchFamily="18" charset="0"/>
            </a:endParaRPr>
          </a:p>
          <a:p>
            <a:pPr algn="just">
              <a:lnSpc>
                <a:spcPct val="150000"/>
              </a:lnSpc>
              <a:tabLst>
                <a:tab pos="2381250" algn="l"/>
              </a:tabLst>
            </a:pPr>
            <a:r>
              <a:rPr lang="en-US" sz="2800" dirty="0">
                <a:solidFill>
                  <a:prstClr val="black"/>
                </a:solidFill>
                <a:latin typeface="Times New Roman" panose="02020603050405020304" pitchFamily="18" charset="0"/>
                <a:ea typeface="Calibri" panose="020F0502020204030204"/>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62249" y="2286000"/>
            <a:ext cx="6172201" cy="523220"/>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2:Tìm ý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dàn</a:t>
            </a:r>
            <a:r>
              <a:rPr lang="en-US" sz="2800" b="1" dirty="0">
                <a:solidFill>
                  <a:prstClr val="black"/>
                </a:solidFill>
                <a:latin typeface="Times New Roman" panose="02020603050405020304" pitchFamily="18" charset="0"/>
                <a:cs typeface="Times New Roman" panose="02020603050405020304" pitchFamily="18" charset="0"/>
              </a:rPr>
              <a:t> ý</a:t>
            </a:r>
          </a:p>
        </p:txBody>
      </p:sp>
      <p:pic>
        <p:nvPicPr>
          <p:cNvPr id="16" name="Picture 2" descr="Sắp tận thế do núi lửa? - BBC News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6550" y="1171419"/>
            <a:ext cx="2286000" cy="1257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2829580"/>
            <a:ext cx="5715000" cy="523220"/>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Bước</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nghe</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126" name="Picture 6" descr="Núi lửa Chaparrastique phun trào, chính quyền El Salvador ra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2218" y="4191000"/>
            <a:ext cx="2286000" cy="18208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62206" y="3352800"/>
            <a:ext cx="487679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a:t>
            </a:r>
            <a:endParaRPr lang="en-US" sz="2800" b="1" dirty="0">
              <a:latin typeface="Times New Roman" panose="02020603050405020304" pitchFamily="18" charset="0"/>
              <a:cs typeface="Times New Roman" panose="02020603050405020304" pitchFamily="18" charset="0"/>
            </a:endParaRPr>
          </a:p>
        </p:txBody>
      </p:sp>
      <p:sp>
        <p:nvSpPr>
          <p:cNvPr id="1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7" name="Rounded Rectangle 16"/>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39463"/>
            <a:ext cx="12039600" cy="554706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5" name="Rectangle 4"/>
          <p:cNvSpPr/>
          <p:nvPr/>
        </p:nvSpPr>
        <p:spPr>
          <a:xfrm>
            <a:off x="1775638" y="990683"/>
            <a:ext cx="4576894" cy="587853"/>
          </a:xfrm>
          <a:prstGeom prst="rect">
            <a:avLst/>
          </a:prstGeom>
        </p:spPr>
        <p:txBody>
          <a:bodyPr wrap="none">
            <a:spAutoFit/>
          </a:bodyPr>
          <a:lstStyle/>
          <a:p>
            <a:pPr>
              <a:lnSpc>
                <a:spcPct val="115000"/>
              </a:lnSpc>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nvGraphicFramePr>
        <p:xfrm>
          <a:off x="1915500" y="1676400"/>
          <a:ext cx="8142854" cy="4365689"/>
        </p:xfrm>
        <a:graphic>
          <a:graphicData uri="http://schemas.openxmlformats.org/drawingml/2006/table">
            <a:tbl>
              <a:tblPr firstRow="1" firstCol="1" bandRow="1" bandCol="1"/>
              <a:tblGrid>
                <a:gridCol w="5674360">
                  <a:extLst>
                    <a:ext uri="{9D8B030D-6E8A-4147-A177-3AD203B41FA5}">
                      <a16:colId xmlns:a16="http://schemas.microsoft.com/office/drawing/2014/main" val="20000"/>
                    </a:ext>
                  </a:extLst>
                </a:gridCol>
                <a:gridCol w="2468494">
                  <a:extLst>
                    <a:ext uri="{9D8B030D-6E8A-4147-A177-3AD203B41FA5}">
                      <a16:colId xmlns:a16="http://schemas.microsoft.com/office/drawing/2014/main" val="20001"/>
                    </a:ext>
                  </a:extLst>
                </a:gridCol>
              </a:tblGrid>
              <a:tr h="521762">
                <a:tc>
                  <a:txBody>
                    <a:bodyPr/>
                    <a:lstStyle/>
                    <a:p>
                      <a:pPr>
                        <a:lnSpc>
                          <a:spcPct val="115000"/>
                        </a:lnSpc>
                        <a:spcAft>
                          <a:spcPts val="0"/>
                        </a:spcAf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2639">
                <a:tc>
                  <a:txBody>
                    <a:bodyPr/>
                    <a:lstStyle/>
                    <a:p>
                      <a:pPr>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3335">
                <a:tc>
                  <a:txBody>
                    <a:bodyPr/>
                    <a:lstStyle/>
                    <a:p>
                      <a:pPr>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3335">
                <a:tc>
                  <a:txBody>
                    <a:bodyPr/>
                    <a:lstStyle/>
                    <a:p>
                      <a:pPr>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minh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aseline="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6671">
                <a:tc>
                  <a:txBody>
                    <a:bodyPr/>
                    <a:lstStyle/>
                    <a:p>
                      <a:pPr>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9268">
                <a:tc>
                  <a:txBody>
                    <a:bodyPr/>
                    <a:lstStyle/>
                    <a:p>
                      <a:pPr>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0" y="899160"/>
            <a:ext cx="12192000" cy="557784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2" name="Picture 1"/>
          <p:cNvPicPr>
            <a:picLocks noChangeAspect="1"/>
          </p:cNvPicPr>
          <p:nvPr/>
        </p:nvPicPr>
        <p:blipFill>
          <a:blip r:embed="rId2"/>
          <a:stretch>
            <a:fillRect/>
          </a:stretch>
        </p:blipFill>
        <p:spPr>
          <a:xfrm>
            <a:off x="4662842" y="1682820"/>
            <a:ext cx="2821169" cy="548042"/>
          </a:xfrm>
          <a:prstGeom prst="rect">
            <a:avLst/>
          </a:prstGeom>
        </p:spPr>
      </p:pic>
      <p:sp>
        <p:nvSpPr>
          <p:cNvPr id="11" name="Rectangle 10"/>
          <p:cNvSpPr/>
          <p:nvPr/>
        </p:nvSpPr>
        <p:spPr>
          <a:xfrm>
            <a:off x="4894025" y="1682820"/>
            <a:ext cx="2483372" cy="461665"/>
          </a:xfrm>
          <a:prstGeom prst="rect">
            <a:avLst/>
          </a:prstGeom>
        </p:spPr>
        <p:txBody>
          <a:bodyPr wrap="none">
            <a:spAutoFit/>
          </a:bodyPr>
          <a:lstStyle/>
          <a:p>
            <a:r>
              <a:rPr lang="fr-FR" sz="2400" b="1" dirty="0">
                <a:solidFill>
                  <a:prstClr val="black"/>
                </a:solidFill>
                <a:latin typeface="Times New Roman" panose="02020603050405020304" pitchFamily="18" charset="0"/>
                <a:ea typeface="Times New Roman" panose="02020603050405020304" pitchFamily="18" charset="0"/>
              </a:rPr>
              <a:t>     KHỞI ĐỘNG </a:t>
            </a:r>
            <a:endParaRPr lang="en-US" sz="2400" dirty="0">
              <a:solidFill>
                <a:prstClr val="black"/>
              </a:solidFill>
            </a:endParaRP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6720" t="12771" r="5692" b="15953"/>
          <a:stretch>
            <a:fillRect/>
          </a:stretch>
        </p:blipFill>
        <p:spPr>
          <a:xfrm>
            <a:off x="228564" y="2362441"/>
            <a:ext cx="2143452" cy="2325689"/>
          </a:xfrm>
          <a:prstGeom prst="ellipse">
            <a:avLst/>
          </a:prstGeom>
          <a:ln>
            <a:noFill/>
          </a:ln>
          <a:effectLst>
            <a:softEdge rad="112500"/>
          </a:effectLst>
        </p:spPr>
      </p:pic>
      <p:sp>
        <p:nvSpPr>
          <p:cNvPr id="16" name="Rectangle 15"/>
          <p:cNvSpPr/>
          <p:nvPr/>
        </p:nvSpPr>
        <p:spPr>
          <a:xfrm>
            <a:off x="2738755" y="2623820"/>
            <a:ext cx="8450580" cy="1576070"/>
          </a:xfrm>
          <a:prstGeom prst="rect">
            <a:avLst/>
          </a:prstGeom>
        </p:spPr>
        <p:txBody>
          <a:bodyPr wrap="square">
            <a:spAutoFit/>
          </a:bodyPr>
          <a:lstStyle/>
          <a:p>
            <a:pPr algn="just">
              <a:lnSpc>
                <a:spcPct val="115000"/>
              </a:lnSpc>
            </a:pP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5" name="Rectangle 2"/>
          <p:cNvSpPr/>
          <p:nvPr/>
        </p:nvSpPr>
        <p:spPr>
          <a:xfrm>
            <a:off x="76200" y="76200"/>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228600" y="141605"/>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1015666"/>
            <a:ext cx="11963400" cy="5470864"/>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6" name="Rectangle 5"/>
          <p:cNvSpPr/>
          <p:nvPr/>
        </p:nvSpPr>
        <p:spPr>
          <a:xfrm>
            <a:off x="3657637" y="1164820"/>
            <a:ext cx="5261377" cy="587853"/>
          </a:xfrm>
          <a:prstGeom prst="rect">
            <a:avLst/>
          </a:prstGeom>
        </p:spPr>
        <p:txBody>
          <a:bodyPr wrap="none">
            <a:spAutoFit/>
          </a:bodyPr>
          <a:lstStyle/>
          <a:p>
            <a:pPr>
              <a:lnSpc>
                <a:spcPct val="115000"/>
              </a:lnSpc>
            </a:pPr>
            <a:r>
              <a:rPr lang="en-US" sz="2800" dirty="0">
                <a:solidFill>
                  <a:srgbClr val="0D0D0D"/>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D0D0D"/>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nvGraphicFramePr>
        <p:xfrm>
          <a:off x="2019303" y="1981200"/>
          <a:ext cx="8143876" cy="3768344"/>
        </p:xfrm>
        <a:graphic>
          <a:graphicData uri="http://schemas.openxmlformats.org/drawingml/2006/table">
            <a:tbl>
              <a:tblPr firstRow="1" firstCol="1" bandRow="1" bandCol="1"/>
              <a:tblGrid>
                <a:gridCol w="5734646">
                  <a:extLst>
                    <a:ext uri="{9D8B030D-6E8A-4147-A177-3AD203B41FA5}">
                      <a16:colId xmlns:a16="http://schemas.microsoft.com/office/drawing/2014/main" val="20000"/>
                    </a:ext>
                  </a:extLst>
                </a:gridCol>
                <a:gridCol w="2409230">
                  <a:extLst>
                    <a:ext uri="{9D8B030D-6E8A-4147-A177-3AD203B41FA5}">
                      <a16:colId xmlns:a16="http://schemas.microsoft.com/office/drawing/2014/main" val="20001"/>
                    </a:ext>
                  </a:extLst>
                </a:gridCol>
              </a:tblGrid>
              <a:tr h="263736">
                <a:tc>
                  <a:txBody>
                    <a:bodyPr/>
                    <a:lstStyle/>
                    <a:p>
                      <a:pP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6354">
                <a:tc>
                  <a:txBody>
                    <a:bodyPr/>
                    <a:lstStyle/>
                    <a:p>
                      <a:pP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N</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 và hiểu được nội dung chính phần trình bày bài nói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805">
                <a:tc>
                  <a:txBody>
                    <a:bodyPr/>
                    <a:lstStyle/>
                    <a:p>
                      <a:pP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 ra được những nhận xét được về ưu điểm hay điểm hạn chế của trong phần trình bày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252">
                <a:tc>
                  <a:txBody>
                    <a:bodyPr/>
                    <a:lstStyle/>
                    <a:p>
                      <a:pP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trình bày.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22"/>
            <a:ext cx="118872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1" name="Pentagon 10"/>
          <p:cNvSpPr/>
          <p:nvPr/>
        </p:nvSpPr>
        <p:spPr>
          <a:xfrm>
            <a:off x="1904682" y="2667000"/>
            <a:ext cx="2713967" cy="7620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b="1" dirty="0">
                <a:solidFill>
                  <a:srgbClr val="FF0000"/>
                </a:solidFill>
                <a:latin typeface="Times New Roman" panose="02020603050405020304" pitchFamily="18" charset="0"/>
                <a:ea typeface="MS Mincho"/>
              </a:rPr>
              <a:t>THẢO LUẬN THEO CẶP:</a:t>
            </a:r>
            <a:endParaRPr lang="en-US" sz="1600" dirty="0">
              <a:solidFill>
                <a:prstClr val="white"/>
              </a:solidFill>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nvGraphicFramePr>
        <p:xfrm>
          <a:off x="2057400" y="4065064"/>
          <a:ext cx="7391400" cy="2158413"/>
        </p:xfrm>
        <a:graphic>
          <a:graphicData uri="http://schemas.openxmlformats.org/drawingml/2006/table">
            <a:tbl>
              <a:tblPr firstRow="1" firstCol="1" bandRow="1"/>
              <a:tblGrid>
                <a:gridCol w="2628851">
                  <a:extLst>
                    <a:ext uri="{9D8B030D-6E8A-4147-A177-3AD203B41FA5}">
                      <a16:colId xmlns:a16="http://schemas.microsoft.com/office/drawing/2014/main" val="20000"/>
                    </a:ext>
                  </a:extLst>
                </a:gridCol>
                <a:gridCol w="4762549">
                  <a:extLst>
                    <a:ext uri="{9D8B030D-6E8A-4147-A177-3AD203B41FA5}">
                      <a16:colId xmlns:a16="http://schemas.microsoft.com/office/drawing/2014/main" val="20001"/>
                    </a:ext>
                  </a:extLst>
                </a:gridCol>
              </a:tblGrid>
              <a:tr h="385757">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5757">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9140">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3234">
                <a:tc>
                  <a:txBody>
                    <a:bodyPr/>
                    <a:lstStyle/>
                    <a:p>
                      <a:pPr algn="ct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0789">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p:cNvSpPr/>
          <p:nvPr/>
        </p:nvSpPr>
        <p:spPr>
          <a:xfrm>
            <a:off x="2057401" y="1524003"/>
            <a:ext cx="8089052" cy="954107"/>
          </a:xfrm>
          <a:prstGeom prst="rect">
            <a:avLst/>
          </a:prstGeom>
        </p:spPr>
        <p:txBody>
          <a:bodyPr wrap="square">
            <a:spAutoFit/>
          </a:bodyPr>
          <a:lstStyle/>
          <a:p>
            <a:pPr lvl="0"/>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18" name="TextBox 17"/>
          <p:cNvSpPr txBox="1"/>
          <p:nvPr/>
        </p:nvSpPr>
        <p:spPr>
          <a:xfrm>
            <a:off x="2133600" y="914431"/>
            <a:ext cx="7315200" cy="517065"/>
          </a:xfrm>
          <a:prstGeom prst="rect">
            <a:avLst/>
          </a:prstGeom>
          <a:noFill/>
        </p:spPr>
        <p:txBody>
          <a:bodyPr wrap="square" rtlCol="0">
            <a:spAutoFit/>
          </a:bodyPr>
          <a:lstStyle/>
          <a:p>
            <a:pPr lvl="0">
              <a:lnSpc>
                <a:spcPct val="115000"/>
              </a:lnSpc>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vụ</a:t>
            </a:r>
            <a:r>
              <a:rPr lang="en-US" sz="2400" b="1" dirty="0">
                <a:solidFill>
                  <a:srgbClr val="FF0000"/>
                </a:solidFill>
                <a:latin typeface="Times New Roman" panose="02020603050405020304" pitchFamily="18" charset="0"/>
                <a:ea typeface="Times New Roman" panose="02020603050405020304" pitchFamily="18" charset="0"/>
              </a:rPr>
              <a:t> 1: </a:t>
            </a:r>
            <a:r>
              <a:rPr lang="en-US" sz="2400" b="1" dirty="0" err="1">
                <a:solidFill>
                  <a:srgbClr val="FF0000"/>
                </a:solidFill>
                <a:latin typeface="Times New Roman" panose="02020603050405020304" pitchFamily="18" charset="0"/>
                <a:ea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đánh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giá</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0" y="914431"/>
            <a:ext cx="12192000" cy="5572098"/>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1331893"/>
            <a:ext cx="8143875" cy="892552"/>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Tìm</a:t>
            </a:r>
            <a:r>
              <a:rPr lang="en-US" sz="24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hiểu</a:t>
            </a:r>
            <a:r>
              <a:rPr lang="en-US" sz="24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văn</a:t>
            </a:r>
            <a:r>
              <a:rPr lang="en-US" sz="24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bản</a:t>
            </a:r>
            <a:r>
              <a:rPr lang="en-US" sz="2400" b="1" dirty="0">
                <a:solidFill>
                  <a:srgbClr val="0070C0"/>
                </a:solidFill>
                <a:latin typeface="Times New Roman" panose="02020603050405020304" pitchFamily="18" charset="0"/>
                <a:ea typeface="MS Mincho"/>
              </a:rPr>
              <a:t> “</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F0000"/>
                </a:solidFill>
                <a:latin typeface="Times New Roman" panose="02020603050405020304" pitchFamily="18" charset="0"/>
                <a:ea typeface="MS Mincho"/>
              </a:rPr>
              <a:t> </a:t>
            </a:r>
            <a:r>
              <a:rPr lang="en-US" sz="2400" dirty="0">
                <a:solidFill>
                  <a:srgbClr val="0070C0"/>
                </a:solidFill>
                <a:latin typeface="Times New Roman" panose="02020603050405020304" pitchFamily="18" charset="0"/>
                <a:ea typeface="MS Mincho"/>
              </a:rPr>
              <a:t>- </a:t>
            </a:r>
            <a:r>
              <a:rPr lang="en-US" sz="2400" dirty="0" err="1">
                <a:solidFill>
                  <a:srgbClr val="0070C0"/>
                </a:solidFill>
                <a:latin typeface="Times New Roman" panose="02020603050405020304" pitchFamily="18" charset="0"/>
                <a:ea typeface="MS Mincho"/>
              </a:rPr>
              <a:t>trang</a:t>
            </a:r>
            <a:r>
              <a:rPr lang="en-US" sz="2400" dirty="0">
                <a:solidFill>
                  <a:srgbClr val="0070C0"/>
                </a:solidFill>
                <a:latin typeface="Times New Roman" panose="02020603050405020304" pitchFamily="18" charset="0"/>
                <a:ea typeface="MS Mincho"/>
              </a:rPr>
              <a:t> 81/SGK</a:t>
            </a:r>
            <a:endParaRPr lang="en-US" sz="2400" dirty="0">
              <a:solidFill>
                <a:srgbClr val="0070C0"/>
              </a:solidFill>
            </a:endParaRPr>
          </a:p>
        </p:txBody>
      </p:sp>
      <p:graphicFrame>
        <p:nvGraphicFramePr>
          <p:cNvPr id="6" name="Table 5"/>
          <p:cNvGraphicFramePr>
            <a:graphicFrameLocks noGrp="1"/>
          </p:cNvGraphicFramePr>
          <p:nvPr/>
        </p:nvGraphicFramePr>
        <p:xfrm>
          <a:off x="1995729" y="2468686"/>
          <a:ext cx="8167450" cy="2944368"/>
        </p:xfrm>
        <a:graphic>
          <a:graphicData uri="http://schemas.openxmlformats.org/drawingml/2006/table">
            <a:tbl>
              <a:tblPr firstRow="1" firstCol="1" bandRow="1"/>
              <a:tblGrid>
                <a:gridCol w="1187993">
                  <a:extLst>
                    <a:ext uri="{9D8B030D-6E8A-4147-A177-3AD203B41FA5}">
                      <a16:colId xmlns:a16="http://schemas.microsoft.com/office/drawing/2014/main" val="20000"/>
                    </a:ext>
                  </a:extLst>
                </a:gridCol>
                <a:gridCol w="6979457">
                  <a:extLst>
                    <a:ext uri="{9D8B030D-6E8A-4147-A177-3AD203B41FA5}">
                      <a16:colId xmlns:a16="http://schemas.microsoft.com/office/drawing/2014/main" val="20001"/>
                    </a:ext>
                  </a:extLst>
                </a:gridCol>
              </a:tblGrid>
              <a:tr h="357015">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7015">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7015">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7015">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7015">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7015">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Rectangle 1"/>
          <p:cNvSpPr/>
          <p:nvPr/>
        </p:nvSpPr>
        <p:spPr>
          <a:xfrm>
            <a:off x="3810000" y="2887328"/>
            <a:ext cx="4572000" cy="1083374"/>
          </a:xfrm>
          <a:prstGeom prst="rect">
            <a:avLst/>
          </a:prstGeom>
        </p:spPr>
        <p:txBody>
          <a:bodyPr>
            <a:spAutoFit/>
          </a:bodyPr>
          <a:lstStyle/>
          <a:p>
            <a:pPr algn="ctr">
              <a:lnSpc>
                <a:spcPct val="115000"/>
              </a:lnSpc>
              <a:tabLst>
                <a:tab pos="1028700" algn="l"/>
              </a:tabLst>
            </a:pPr>
            <a:r>
              <a:rPr lang="en-US" sz="2800" b="1" dirty="0">
                <a:solidFill>
                  <a:prstClr val="white"/>
                </a:solidFill>
                <a:latin typeface="Times New Roman" panose="02020603050405020304" pitchFamily="18" charset="0"/>
                <a:ea typeface="Times New Roman" panose="02020603050405020304" pitchFamily="18" charset="0"/>
              </a:rPr>
              <a:t>LUYỆN TẬP CẢ BÀI HỌC 6</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33600" y="914431"/>
            <a:ext cx="7315200" cy="517065"/>
          </a:xfrm>
          <a:prstGeom prst="rect">
            <a:avLst/>
          </a:prstGeom>
          <a:noFill/>
        </p:spPr>
        <p:txBody>
          <a:bodyPr wrap="square" rtlCol="0">
            <a:spAutoFit/>
          </a:bodyPr>
          <a:lstStyle/>
          <a:p>
            <a:pPr lvl="0">
              <a:lnSpc>
                <a:spcPct val="115000"/>
              </a:lnSpc>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Nhiệm</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vụ</a:t>
            </a:r>
            <a:r>
              <a:rPr lang="en-US" sz="2400" b="1" dirty="0">
                <a:solidFill>
                  <a:srgbClr val="FF0000"/>
                </a:solidFill>
                <a:latin typeface="Times New Roman" panose="02020603050405020304" pitchFamily="18" charset="0"/>
                <a:ea typeface="Times New Roman" panose="02020603050405020304" pitchFamily="18" charset="0"/>
              </a:rPr>
              <a:t> 1: </a:t>
            </a:r>
            <a:r>
              <a:rPr lang="en-US" sz="2400" b="1" dirty="0" err="1">
                <a:solidFill>
                  <a:srgbClr val="FF0000"/>
                </a:solidFill>
                <a:latin typeface="Times New Roman" panose="02020603050405020304" pitchFamily="18" charset="0"/>
                <a:ea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đánh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giá</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0" name="Rounded Rectangle 9"/>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76200" y="762000"/>
            <a:ext cx="12115800" cy="572452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874740"/>
            <a:ext cx="8143875" cy="954107"/>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FF0000"/>
                </a:solidFill>
                <a:latin typeface="Times New Roman" panose="02020603050405020304" pitchFamily="18" charset="0"/>
                <a:ea typeface="MS Mincho"/>
              </a:rPr>
              <a:t>“</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a:solidFill>
                  <a:srgbClr val="0070C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2" name="TextBox 1"/>
          <p:cNvSpPr txBox="1"/>
          <p:nvPr/>
        </p:nvSpPr>
        <p:spPr>
          <a:xfrm>
            <a:off x="2281136" y="2551140"/>
            <a:ext cx="7865316" cy="954107"/>
          </a:xfrm>
          <a:prstGeom prst="rect">
            <a:avLst/>
          </a:prstGeom>
          <a:noFill/>
        </p:spPr>
        <p:txBody>
          <a:bodyPr wrap="square" rtlCol="0">
            <a:spAutoFit/>
          </a:bodyPr>
          <a:lstStyle/>
          <a:p>
            <a:r>
              <a:rPr lang="en-US" sz="2800" dirty="0" err="1">
                <a:solidFill>
                  <a:srgbClr val="FF0000"/>
                </a:solidFill>
                <a:latin typeface="Times New Roman" panose="02020603050405020304"/>
                <a:ea typeface="Calibri" panose="020F0502020204030204"/>
              </a:rPr>
              <a:t>Câu</a:t>
            </a:r>
            <a:r>
              <a:rPr lang="en-US" sz="2800" dirty="0">
                <a:solidFill>
                  <a:srgbClr val="FF0000"/>
                </a:solidFill>
                <a:latin typeface="Times New Roman" panose="02020603050405020304"/>
                <a:ea typeface="Calibri" panose="020F0502020204030204"/>
              </a:rPr>
              <a:t> 6: </a:t>
            </a:r>
            <a:r>
              <a:rPr lang="en-US" sz="2800" dirty="0" err="1">
                <a:solidFill>
                  <a:srgbClr val="FF0000"/>
                </a:solidFill>
                <a:latin typeface="Times New Roman" panose="02020603050405020304"/>
                <a:ea typeface="Calibri" panose="020F0502020204030204"/>
              </a:rPr>
              <a:t>Vì</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sao</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văn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bản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trên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được</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coi</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là</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văn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bản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giải</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thích</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một</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hiện</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tượng</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tự</a:t>
            </a:r>
            <a:r>
              <a:rPr lang="en-US" sz="2800" dirty="0">
                <a:solidFill>
                  <a:srgbClr val="FF0000"/>
                </a:solidFill>
                <a:latin typeface="Times New Roman" panose="02020603050405020304"/>
                <a:ea typeface="Calibri" panose="020F0502020204030204"/>
              </a:rPr>
              <a:t> </a:t>
            </a:r>
            <a:r>
              <a:rPr lang="en-US" sz="2800" dirty="0" err="1">
                <a:solidFill>
                  <a:srgbClr val="FF0000"/>
                </a:solidFill>
                <a:latin typeface="Times New Roman" panose="02020603050405020304"/>
                <a:ea typeface="Calibri" panose="020F0502020204030204"/>
              </a:rPr>
              <a:t>nhiên</a:t>
            </a:r>
            <a:r>
              <a:rPr lang="en-US" sz="2800" dirty="0">
                <a:solidFill>
                  <a:srgbClr val="FF0000"/>
                </a:solidFill>
                <a:latin typeface="Times New Roman" panose="02020603050405020304"/>
                <a:ea typeface="Calibri" panose="020F0502020204030204"/>
              </a:rPr>
              <a:t>? </a:t>
            </a:r>
            <a:endParaRPr lang="en-US" sz="2800" dirty="0">
              <a:solidFill>
                <a:srgbClr val="FF0000"/>
              </a:solidFill>
            </a:endParaRPr>
          </a:p>
        </p:txBody>
      </p:sp>
      <p:sp>
        <p:nvSpPr>
          <p:cNvPr id="9" name="Rectangle 8"/>
          <p:cNvSpPr/>
          <p:nvPr/>
        </p:nvSpPr>
        <p:spPr>
          <a:xfrm>
            <a:off x="2362224" y="3429004"/>
            <a:ext cx="8023733" cy="1815882"/>
          </a:xfrm>
          <a:prstGeom prst="rect">
            <a:avLst/>
          </a:prstGeom>
        </p:spPr>
        <p:txBody>
          <a:bodyPr wrap="square">
            <a:spAutoFit/>
          </a:bodyPr>
          <a:lstStyle/>
          <a:p>
            <a:r>
              <a:rPr lang="en-US" sz="2800" dirty="0" err="1">
                <a:latin typeface="Times New Roman" panose="02020603050405020304"/>
                <a:ea typeface="Calibri" panose="020F0502020204030204"/>
              </a:rPr>
              <a:t>Văn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bản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trên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được</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coi</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là</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văn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bản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giải</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thích</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một</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hiện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tượng</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tự</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nhiên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vì</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nó</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đưa</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ra</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các</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kiến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thức</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khoa</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học</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cơ</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sở</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để</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giải</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thích</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cụ</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thể</a:t>
            </a:r>
            <a:r>
              <a:rPr lang="en-US" sz="2800" dirty="0">
                <a:latin typeface="Times New Roman" panose="02020603050405020304"/>
                <a:ea typeface="Calibri" panose="020F0502020204030204"/>
              </a:rPr>
              <a:t>, chi </a:t>
            </a:r>
            <a:r>
              <a:rPr lang="en-US" sz="2800" dirty="0" err="1">
                <a:latin typeface="Times New Roman" panose="02020603050405020304"/>
                <a:ea typeface="Calibri" panose="020F0502020204030204"/>
              </a:rPr>
              <a:t>tiết</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về</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hiện</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tượng</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chim</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bồ</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câu</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không</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bị</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lạc</a:t>
            </a:r>
            <a:r>
              <a:rPr lang="en-US" sz="2800" dirty="0">
                <a:latin typeface="Times New Roman" panose="02020603050405020304"/>
                <a:ea typeface="Calibri" panose="020F0502020204030204"/>
              </a:rPr>
              <a:t> </a:t>
            </a:r>
            <a:r>
              <a:rPr lang="en-US" sz="2800" dirty="0" err="1">
                <a:latin typeface="Times New Roman" panose="02020603050405020304"/>
                <a:ea typeface="Calibri" panose="020F0502020204030204"/>
              </a:rPr>
              <a:t>đường</a:t>
            </a:r>
            <a:r>
              <a:rPr lang="en-US" sz="2800" dirty="0">
                <a:latin typeface="Times New Roman" panose="02020603050405020304"/>
                <a:ea typeface="Calibri" panose="020F0502020204030204"/>
              </a:rPr>
              <a:t>.</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1855854" y="1828800"/>
            <a:ext cx="2713959" cy="7620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b="1" dirty="0">
                <a:solidFill>
                  <a:srgbClr val="FF0000"/>
                </a:solidFill>
                <a:latin typeface="Times New Roman" panose="02020603050405020304" pitchFamily="18" charset="0"/>
                <a:ea typeface="MS Mincho"/>
              </a:rPr>
              <a:t>THẢO LUẬN THEO CẶP:</a:t>
            </a:r>
            <a:endParaRPr lang="en-US" sz="1600" dirty="0">
              <a:solidFill>
                <a:prstClr val="white"/>
              </a:solidFill>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0" y="762000"/>
            <a:ext cx="12192000" cy="572452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874740"/>
            <a:ext cx="8143875" cy="954107"/>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FF0000"/>
                </a:solidFill>
                <a:latin typeface="Times New Roman" panose="02020603050405020304" pitchFamily="18" charset="0"/>
                <a:ea typeface="MS Mincho"/>
              </a:rPr>
              <a:t>“</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a:solidFill>
                  <a:srgbClr val="0070C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2" name="TextBox 1"/>
          <p:cNvSpPr txBox="1"/>
          <p:nvPr/>
        </p:nvSpPr>
        <p:spPr>
          <a:xfrm>
            <a:off x="2281137" y="2551117"/>
            <a:ext cx="8104797"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7: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1855854" y="1828800"/>
            <a:ext cx="2713959" cy="7620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b="1" dirty="0">
                <a:solidFill>
                  <a:srgbClr val="FF0000"/>
                </a:solidFill>
                <a:latin typeface="Times New Roman" panose="02020603050405020304" pitchFamily="18" charset="0"/>
                <a:ea typeface="MS Mincho"/>
              </a:rPr>
              <a:t>THẢO LUẬN THEO CẶP:</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6" name="Rectangle 5"/>
          <p:cNvSpPr/>
          <p:nvPr/>
        </p:nvSpPr>
        <p:spPr>
          <a:xfrm>
            <a:off x="2281137" y="3352800"/>
            <a:ext cx="7624864" cy="2862322"/>
          </a:xfrm>
          <a:prstGeom prst="rect">
            <a:avLst/>
          </a:prstGeom>
        </p:spPr>
        <p:txBody>
          <a:bodyPr wrap="square">
            <a:spAutoFit/>
          </a:bodyPr>
          <a:lstStyle/>
          <a:p>
            <a:pPr algn="just">
              <a:lnSpc>
                <a:spcPct val="150000"/>
              </a:lnSpc>
            </a:pPr>
            <a:r>
              <a:rPr lang="en-US" sz="2400" dirty="0" err="1">
                <a:latin typeface="Times New Roman" panose="02020603050405020304" pitchFamily="18" charset="0"/>
                <a:ea typeface="Calibri" panose="020F0502020204030204"/>
                <a:cs typeface="Times New Roman" panose="02020603050405020304" pitchFamily="18" charset="0"/>
              </a:rPr>
              <a:t>Hiện</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tượng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mà</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văn</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bản</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nói</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tới</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nhằm</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giải</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thích</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khả</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năng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tuyệt</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diệu</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của</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chim</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bồ</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câu</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mà</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không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phải</a:t>
            </a:r>
            <a:r>
              <a:rPr lang="en-US" sz="2400" dirty="0">
                <a:latin typeface="Times New Roman" panose="02020603050405020304" pitchFamily="18" charset="0"/>
                <a:ea typeface="Calibri" panose="020F0502020204030204"/>
                <a:cs typeface="Times New Roman" panose="02020603050405020304" pitchFamily="18" charset="0"/>
              </a:rPr>
              <a:t> con </a:t>
            </a:r>
            <a:r>
              <a:rPr lang="en-US" sz="2400" dirty="0" err="1">
                <a:latin typeface="Times New Roman" panose="02020603050405020304" pitchFamily="18" charset="0"/>
                <a:ea typeface="Calibri" panose="020F0502020204030204"/>
                <a:cs typeface="Times New Roman" panose="02020603050405020304" pitchFamily="18" charset="0"/>
              </a:rPr>
              <a:t>vật</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nào</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cũng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có</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được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Nhờ</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khả</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năng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đó</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mà</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các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nhà</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khoa</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học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Ốc-xpho</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phát</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hiện</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ra</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rằng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thông</a:t>
            </a:r>
            <a:r>
              <a:rPr lang="en-US" sz="2400" dirty="0">
                <a:latin typeface="Times New Roman" panose="02020603050405020304" pitchFamily="18" charset="0"/>
                <a:ea typeface="Calibri" panose="020F0502020204030204"/>
                <a:cs typeface="Times New Roman" panose="02020603050405020304" pitchFamily="18" charset="0"/>
              </a:rPr>
              <a:t> qua </a:t>
            </a:r>
            <a:r>
              <a:rPr lang="en-US" sz="2400" dirty="0" err="1">
                <a:latin typeface="Times New Roman" panose="02020603050405020304" pitchFamily="18" charset="0"/>
                <a:ea typeface="Calibri" panose="020F0502020204030204"/>
                <a:cs typeface="Times New Roman" panose="02020603050405020304" pitchFamily="18" charset="0"/>
              </a:rPr>
              <a:t>đường</a:t>
            </a:r>
            <a:r>
              <a:rPr lang="en-US" sz="2400" dirty="0">
                <a:latin typeface="Times New Roman" panose="02020603050405020304" pitchFamily="18" charset="0"/>
                <a:ea typeface="Calibri" panose="020F0502020204030204"/>
                <a:cs typeface="Times New Roman" panose="02020603050405020304" pitchFamily="18" charset="0"/>
              </a:rPr>
              <a:t> bay </a:t>
            </a:r>
            <a:r>
              <a:rPr lang="en-US" sz="2400" dirty="0" err="1">
                <a:latin typeface="Times New Roman" panose="02020603050405020304" pitchFamily="18" charset="0"/>
                <a:ea typeface="Calibri" panose="020F0502020204030204"/>
                <a:cs typeface="Times New Roman" panose="02020603050405020304" pitchFamily="18" charset="0"/>
              </a:rPr>
              <a:t>mà</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chim</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bồ</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câu</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có</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thể</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nhớ</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được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các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kiến</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trúc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tiêu</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biểu</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để</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tìm</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được</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đường</a:t>
            </a:r>
            <a:r>
              <a:rPr lang="en-US" sz="2400" dirty="0">
                <a:latin typeface="Times New Roman" panose="02020603050405020304" pitchFamily="18" charset="0"/>
                <a:ea typeface="Calibri" panose="020F0502020204030204"/>
                <a:cs typeface="Times New Roman" panose="02020603050405020304" pitchFamily="18" charset="0"/>
              </a:rPr>
              <a:t> </a:t>
            </a:r>
            <a:r>
              <a:rPr lang="en-US" sz="2400" dirty="0" err="1">
                <a:latin typeface="Times New Roman" panose="02020603050405020304" pitchFamily="18" charset="0"/>
                <a:ea typeface="Calibri" panose="020F0502020204030204"/>
                <a:cs typeface="Times New Roman" panose="02020603050405020304" pitchFamily="18" charset="0"/>
              </a:rPr>
              <a:t>về</a:t>
            </a:r>
            <a:r>
              <a:rPr lang="en-US" sz="2400" dirty="0">
                <a:latin typeface="Times New Roman" panose="02020603050405020304" pitchFamily="18" charset="0"/>
                <a:ea typeface="Calibri" panose="020F0502020204030204"/>
                <a:cs typeface="Times New Roman" panose="02020603050405020304" pitchFamily="18" charset="0"/>
              </a:rPr>
              <a:t>.</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835822"/>
            <a:ext cx="118110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874740"/>
            <a:ext cx="8143875" cy="954107"/>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FF0000"/>
                </a:solidFill>
                <a:latin typeface="Times New Roman" panose="02020603050405020304" pitchFamily="18" charset="0"/>
                <a:ea typeface="MS Mincho"/>
              </a:rPr>
              <a:t>“</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a:solidFill>
                  <a:srgbClr val="0070C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2" name="TextBox 1"/>
          <p:cNvSpPr txBox="1"/>
          <p:nvPr/>
        </p:nvSpPr>
        <p:spPr>
          <a:xfrm>
            <a:off x="2057403" y="2362224"/>
            <a:ext cx="8328532"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8: </a:t>
            </a:r>
            <a:r>
              <a:rPr lang="en-US" sz="2800" dirty="0" err="1">
                <a:solidFill>
                  <a:srgbClr val="FF0000"/>
                </a:solidFill>
                <a:latin typeface="Times New Roman" panose="02020603050405020304" pitchFamily="18" charset="0"/>
                <a:cs typeface="Times New Roman" panose="02020603050405020304" pitchFamily="18" charset="0"/>
              </a:rPr>
              <a:t>Bố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1855854" y="1828800"/>
            <a:ext cx="2713959" cy="6096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600" b="1" dirty="0">
                <a:solidFill>
                  <a:srgbClr val="FF0000"/>
                </a:solidFill>
                <a:latin typeface="Times New Roman" panose="02020603050405020304" pitchFamily="18" charset="0"/>
                <a:ea typeface="MS Mincho"/>
              </a:rPr>
              <a:t>THẢO LUẬN THEO CẶP:</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7" name="Rectangle 6"/>
          <p:cNvSpPr/>
          <p:nvPr/>
        </p:nvSpPr>
        <p:spPr>
          <a:xfrm>
            <a:off x="1995729" y="3124224"/>
            <a:ext cx="8390205" cy="3323987"/>
          </a:xfrm>
          <a:prstGeom prst="rect">
            <a:avLst/>
          </a:prstGeom>
        </p:spPr>
        <p:txBody>
          <a:bodyPr wrap="square">
            <a:spAutoFit/>
          </a:bodyPr>
          <a:lstStyle/>
          <a:p>
            <a:pPr algn="just">
              <a:lnSpc>
                <a:spcPct val="150000"/>
              </a:lnSpc>
            </a:pPr>
            <a:r>
              <a:rPr lang="en-US" sz="2000" dirty="0" err="1">
                <a:latin typeface="Times New Roman" panose="02020603050405020304"/>
                <a:ea typeface="Calibri" panose="020F0502020204030204"/>
                <a:cs typeface="Times New Roman" panose="02020603050405020304"/>
              </a:rPr>
              <a:t>Bố</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cục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văn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bản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gồm</a:t>
            </a:r>
            <a:r>
              <a:rPr lang="en-US" sz="2000" dirty="0">
                <a:latin typeface="Times New Roman" panose="02020603050405020304"/>
                <a:ea typeface="Calibri" panose="020F0502020204030204"/>
                <a:cs typeface="Times New Roman" panose="02020603050405020304"/>
              </a:rPr>
              <a:t> 3 </a:t>
            </a:r>
            <a:r>
              <a:rPr lang="en-US" sz="2000" dirty="0" err="1">
                <a:latin typeface="Times New Roman" panose="02020603050405020304"/>
                <a:ea typeface="Calibri" panose="020F0502020204030204"/>
                <a:cs typeface="Times New Roman" panose="02020603050405020304"/>
              </a:rPr>
              <a:t>phần</a:t>
            </a:r>
            <a:r>
              <a:rPr lang="en-US" sz="2000"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a:p>
            <a:pPr algn="just">
              <a:lnSpc>
                <a:spcPct val="150000"/>
              </a:lnSpc>
            </a:pP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Phần</a:t>
            </a:r>
            <a:r>
              <a:rPr lang="en-US" sz="2000" dirty="0">
                <a:latin typeface="Times New Roman" panose="02020603050405020304"/>
                <a:ea typeface="Calibri" panose="020F0502020204030204"/>
                <a:cs typeface="Times New Roman" panose="02020603050405020304"/>
              </a:rPr>
              <a:t> 1 (</a:t>
            </a:r>
            <a:r>
              <a:rPr lang="en-US" sz="2000" dirty="0" err="1">
                <a:latin typeface="Times New Roman" panose="02020603050405020304"/>
                <a:ea typeface="Calibri" panose="020F0502020204030204"/>
                <a:cs typeface="Times New Roman" panose="02020603050405020304"/>
              </a:rPr>
              <a:t>từ</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đầu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đến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khả</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năng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tuyệt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diệu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này</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giới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thiệu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khái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quát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về</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khả</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năng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của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bồ</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câu</a:t>
            </a:r>
            <a:r>
              <a:rPr lang="en-US" sz="2000"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a:p>
            <a:pPr algn="just">
              <a:lnSpc>
                <a:spcPct val="150000"/>
              </a:lnSpc>
            </a:pP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Phần</a:t>
            </a:r>
            <a:r>
              <a:rPr lang="en-US" sz="2000" dirty="0">
                <a:latin typeface="Times New Roman" panose="02020603050405020304"/>
                <a:ea typeface="Calibri" panose="020F0502020204030204"/>
                <a:cs typeface="Times New Roman" panose="02020603050405020304"/>
              </a:rPr>
              <a:t> 2 (</a:t>
            </a:r>
            <a:r>
              <a:rPr lang="en-US" sz="2000" dirty="0" err="1">
                <a:latin typeface="Times New Roman" panose="02020603050405020304"/>
                <a:ea typeface="Calibri" panose="020F0502020204030204"/>
                <a:cs typeface="Times New Roman" panose="02020603050405020304"/>
              </a:rPr>
              <a:t>tiếp</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đến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một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cự</a:t>
            </a:r>
            <a:r>
              <a:rPr lang="en-US" sz="2000" dirty="0">
                <a:latin typeface="Times New Roman" panose="02020603050405020304"/>
                <a:ea typeface="Calibri" panose="020F0502020204030204"/>
                <a:cs typeface="Times New Roman" panose="02020603050405020304"/>
              </a:rPr>
              <a:t> li </a:t>
            </a:r>
            <a:r>
              <a:rPr lang="en-US" sz="2000" dirty="0" err="1">
                <a:latin typeface="Times New Roman" panose="02020603050405020304"/>
                <a:ea typeface="Calibri" panose="020F0502020204030204"/>
                <a:cs typeface="Times New Roman" panose="02020603050405020304"/>
              </a:rPr>
              <a:t>xa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các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khả</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năng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xác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định</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được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về</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của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bồ</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câu</a:t>
            </a:r>
            <a:r>
              <a:rPr lang="en-US" sz="2000"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a:p>
            <a:pPr algn="just">
              <a:lnSpc>
                <a:spcPct val="150000"/>
              </a:lnSpc>
            </a:pP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Phần</a:t>
            </a:r>
            <a:r>
              <a:rPr lang="en-US" sz="2000" dirty="0">
                <a:latin typeface="Times New Roman" panose="02020603050405020304"/>
                <a:ea typeface="Calibri" panose="020F0502020204030204"/>
                <a:cs typeface="Times New Roman" panose="02020603050405020304"/>
              </a:rPr>
              <a:t> 3 (</a:t>
            </a:r>
            <a:r>
              <a:rPr lang="en-US" sz="2000" dirty="0" err="1">
                <a:latin typeface="Times New Roman" panose="02020603050405020304"/>
                <a:ea typeface="Calibri" panose="020F0502020204030204"/>
                <a:cs typeface="Times New Roman" panose="02020603050405020304"/>
              </a:rPr>
              <a:t>phần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còn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lại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phát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hiện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mới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lạ</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của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các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khoa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học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Ốc-xpho</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về</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bồ</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câu</a:t>
            </a:r>
            <a:r>
              <a:rPr lang="en-US" sz="2000"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76200" y="835822"/>
            <a:ext cx="120396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874740"/>
            <a:ext cx="8143875" cy="954107"/>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FF0000"/>
                </a:solidFill>
                <a:latin typeface="Times New Roman" panose="02020603050405020304" pitchFamily="18" charset="0"/>
                <a:ea typeface="MS Mincho"/>
              </a:rPr>
              <a:t>“</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a:solidFill>
                  <a:srgbClr val="0070C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2" name="TextBox 1"/>
          <p:cNvSpPr txBox="1"/>
          <p:nvPr/>
        </p:nvSpPr>
        <p:spPr>
          <a:xfrm>
            <a:off x="1904667" y="2600980"/>
            <a:ext cx="8610933"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9:Em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1855854" y="1828800"/>
            <a:ext cx="2713959" cy="6096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600" b="1" dirty="0">
                <a:solidFill>
                  <a:srgbClr val="FF0000"/>
                </a:solidFill>
                <a:latin typeface="Times New Roman" panose="02020603050405020304" pitchFamily="18" charset="0"/>
                <a:ea typeface="Times New Roman" panose="02020603050405020304" pitchFamily="18" charset="0"/>
              </a:rPr>
              <a:t>LÀM VIỆC CÁ NHÂN</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6" name="Rectangle 5"/>
          <p:cNvSpPr/>
          <p:nvPr/>
        </p:nvSpPr>
        <p:spPr>
          <a:xfrm>
            <a:off x="1995729" y="3004573"/>
            <a:ext cx="8143875" cy="2031325"/>
          </a:xfrm>
          <a:prstGeom prst="rect">
            <a:avLst/>
          </a:prstGeom>
        </p:spPr>
        <p:txBody>
          <a:bodyPr wrap="square">
            <a:spAutoFit/>
          </a:bodyPr>
          <a:lstStyle/>
          <a:p>
            <a:pPr algn="just">
              <a:lnSpc>
                <a:spcPct val="150000"/>
              </a:lnSpc>
            </a:pPr>
            <a:r>
              <a:rPr lang="en-US" sz="2800" dirty="0" err="1">
                <a:latin typeface="Times New Roman" panose="02020603050405020304"/>
                <a:ea typeface="Calibri" panose="020F0502020204030204"/>
                <a:cs typeface="Times New Roman" panose="02020603050405020304"/>
              </a:rPr>
              <a:t>Thông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quan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văn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bản</a:t>
            </a:r>
            <a:r>
              <a:rPr lang="en-US" sz="2800" dirty="0">
                <a:latin typeface="Times New Roman" panose="02020603050405020304"/>
                <a:ea typeface="Calibri" panose="020F0502020204030204"/>
                <a:cs typeface="Times New Roman" panose="02020603050405020304"/>
              </a:rPr>
              <a:t>, ta </a:t>
            </a:r>
            <a:r>
              <a:rPr lang="en-US" sz="2800" dirty="0" err="1">
                <a:latin typeface="Times New Roman" panose="02020603050405020304"/>
                <a:ea typeface="Calibri" panose="020F0502020204030204"/>
                <a:cs typeface="Times New Roman" panose="02020603050405020304"/>
              </a:rPr>
              <a:t>biết</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thêm</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được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những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kiến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thức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về</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khả</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năng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xác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định</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đường</a:t>
            </a:r>
            <a:r>
              <a:rPr lang="en-US" sz="2800" dirty="0">
                <a:latin typeface="Times New Roman" panose="02020603050405020304"/>
                <a:ea typeface="Calibri" panose="020F0502020204030204"/>
                <a:cs typeface="Times New Roman" panose="02020603050405020304"/>
              </a:rPr>
              <a:t> bay </a:t>
            </a:r>
            <a:r>
              <a:rPr lang="en-US" sz="2800" dirty="0" err="1">
                <a:latin typeface="Times New Roman" panose="02020603050405020304"/>
                <a:ea typeface="Calibri" panose="020F0502020204030204"/>
                <a:cs typeface="Times New Roman" panose="02020603050405020304"/>
              </a:rPr>
              <a:t>của</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loài</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bồ</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câu</a:t>
            </a:r>
            <a:r>
              <a:rPr lang="en-US" sz="2800" dirty="0">
                <a:latin typeface="Times New Roman" panose="02020603050405020304"/>
                <a:ea typeface="Calibri" panose="020F0502020204030204"/>
                <a:cs typeface="Times New Roman" panose="02020603050405020304"/>
              </a:rPr>
              <a:t>.</a:t>
            </a:r>
            <a:endParaRPr lang="en-US" sz="2800" dirty="0">
              <a:ea typeface="Calibri" panose="020F0502020204030204"/>
              <a:cs typeface="Times New Roman" panose="02020603050405020304"/>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874740"/>
            <a:ext cx="11887200" cy="561178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687159" y="1027093"/>
            <a:ext cx="9971441" cy="954107"/>
          </a:xfrm>
          <a:prstGeom prst="rect">
            <a:avLst/>
          </a:prstGeom>
        </p:spPr>
        <p:txBody>
          <a:bodyPr wrap="square">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a:solidFill>
                  <a:srgbClr val="FF0000"/>
                </a:solidFill>
                <a:latin typeface="Times New Roman" panose="02020603050405020304" pitchFamily="18" charset="0"/>
                <a:ea typeface="MS Mincho"/>
              </a:rPr>
              <a:t>“</a:t>
            </a:r>
            <a:r>
              <a:rPr lang="en-US" sz="2400" b="1" dirty="0">
                <a:solidFill>
                  <a:srgbClr val="FF0000"/>
                </a:solidFill>
                <a:latin typeface="Times New Roman" panose="02020603050405020304" pitchFamily="18" charset="0"/>
                <a:cs typeface="Times New Roman" panose="02020603050405020304" pitchFamily="18" charset="0"/>
              </a:rPr>
              <a:t>VÌ SAO CHIM BỒ CÂU KHÔNG BỊ LẠC ĐƯỜNG</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a:solidFill>
                  <a:srgbClr val="0070C0"/>
                </a:solidFill>
                <a:latin typeface="Times New Roman" panose="02020603050405020304" pitchFamily="18" charset="0"/>
                <a:ea typeface="MS Mincho"/>
              </a:rPr>
              <a:t> </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trang</a:t>
            </a:r>
            <a:r>
              <a:rPr lang="en-US" sz="2800" dirty="0">
                <a:solidFill>
                  <a:srgbClr val="0070C0"/>
                </a:solidFill>
                <a:latin typeface="Times New Roman" panose="02020603050405020304" pitchFamily="18" charset="0"/>
                <a:ea typeface="MS Mincho"/>
              </a:rPr>
              <a:t> 81/SGK</a:t>
            </a:r>
            <a:endParaRPr lang="en-US" sz="2800" dirty="0">
              <a:solidFill>
                <a:srgbClr val="0070C0"/>
              </a:solidFill>
            </a:endParaRPr>
          </a:p>
        </p:txBody>
      </p:sp>
      <p:sp>
        <p:nvSpPr>
          <p:cNvPr id="2" name="TextBox 1"/>
          <p:cNvSpPr txBox="1"/>
          <p:nvPr/>
        </p:nvSpPr>
        <p:spPr>
          <a:xfrm>
            <a:off x="1904667" y="2551117"/>
            <a:ext cx="8610933"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10:Viết </a:t>
            </a: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8-10 </a:t>
            </a:r>
            <a:r>
              <a:rPr lang="en-US" sz="2800" dirty="0" err="1">
                <a:solidFill>
                  <a:srgbClr val="FF0000"/>
                </a:solidFill>
                <a:latin typeface="Times New Roman" panose="02020603050405020304" pitchFamily="18" charset="0"/>
                <a:cs typeface="Times New Roman" panose="02020603050405020304" pitchFamily="18" charset="0"/>
              </a:rPr>
              <a:t>dòng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1855854" y="1905000"/>
            <a:ext cx="2713959" cy="609600"/>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600" b="1" dirty="0">
                <a:solidFill>
                  <a:srgbClr val="FF0000"/>
                </a:solidFill>
                <a:latin typeface="Times New Roman" panose="02020603050405020304" pitchFamily="18" charset="0"/>
                <a:ea typeface="Times New Roman" panose="02020603050405020304" pitchFamily="18" charset="0"/>
              </a:rPr>
              <a:t>LÀM VIỆC CÁ NHÂN</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6" name="Rectangle 5"/>
          <p:cNvSpPr/>
          <p:nvPr/>
        </p:nvSpPr>
        <p:spPr>
          <a:xfrm>
            <a:off x="1995729" y="3004573"/>
            <a:ext cx="8143875" cy="738664"/>
          </a:xfrm>
          <a:prstGeom prst="rect">
            <a:avLst/>
          </a:prstGeom>
        </p:spPr>
        <p:txBody>
          <a:bodyPr wrap="square">
            <a:spAutoFit/>
          </a:bodyPr>
          <a:lstStyle/>
          <a:p>
            <a:pPr algn="just">
              <a:lnSpc>
                <a:spcPct val="150000"/>
              </a:lnSpc>
            </a:pPr>
            <a:endParaRPr lang="en-US" sz="2800" dirty="0">
              <a:solidFill>
                <a:prstClr val="black"/>
              </a:solidFill>
              <a:ea typeface="Calibri" panose="020F0502020204030204"/>
              <a:cs typeface="Times New Roman" panose="02020603050405020304"/>
            </a:endParaRPr>
          </a:p>
        </p:txBody>
      </p:sp>
      <p:sp>
        <p:nvSpPr>
          <p:cNvPr id="7" name="TextBox 6"/>
          <p:cNvSpPr txBox="1"/>
          <p:nvPr/>
        </p:nvSpPr>
        <p:spPr>
          <a:xfrm>
            <a:off x="4569834" y="4589891"/>
            <a:ext cx="184731" cy="369332"/>
          </a:xfrm>
          <a:prstGeom prst="rect">
            <a:avLst/>
          </a:prstGeom>
          <a:noFill/>
        </p:spPr>
        <p:txBody>
          <a:bodyPr wrap="none" rtlCol="0">
            <a:spAutoFit/>
          </a:bodyPr>
          <a:lstStyle/>
          <a:p>
            <a:endParaRPr lang="en-US" dirty="0"/>
          </a:p>
        </p:txBody>
      </p:sp>
      <p:pic>
        <p:nvPicPr>
          <p:cNvPr id="9" name="Picture 2" descr="Tại sao chim bồ câu lại mang biểu tượng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135" y="3373936"/>
            <a:ext cx="4175800" cy="27711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04800" y="874693"/>
            <a:ext cx="11582400" cy="561183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 name="Rectangle 2"/>
          <p:cNvSpPr/>
          <p:nvPr/>
        </p:nvSpPr>
        <p:spPr>
          <a:xfrm>
            <a:off x="1995729" y="874693"/>
            <a:ext cx="8143875" cy="523220"/>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endParaRPr lang="en-US" sz="28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95729" y="3004573"/>
            <a:ext cx="8143875" cy="738664"/>
          </a:xfrm>
          <a:prstGeom prst="rect">
            <a:avLst/>
          </a:prstGeom>
        </p:spPr>
        <p:txBody>
          <a:bodyPr wrap="square">
            <a:spAutoFit/>
          </a:bodyPr>
          <a:lstStyle/>
          <a:p>
            <a:pPr algn="just">
              <a:lnSpc>
                <a:spcPct val="150000"/>
              </a:lnSpc>
            </a:pPr>
            <a:endParaRPr lang="en-US" sz="2800" dirty="0">
              <a:solidFill>
                <a:prstClr val="black"/>
              </a:solidFill>
              <a:ea typeface="Calibri" panose="020F0502020204030204"/>
              <a:cs typeface="Times New Roman" panose="02020603050405020304"/>
            </a:endParaRPr>
          </a:p>
        </p:txBody>
      </p:sp>
      <p:sp>
        <p:nvSpPr>
          <p:cNvPr id="7" name="TextBox 6"/>
          <p:cNvSpPr txBox="1"/>
          <p:nvPr/>
        </p:nvSpPr>
        <p:spPr>
          <a:xfrm>
            <a:off x="4569834" y="4589891"/>
            <a:ext cx="184731" cy="369332"/>
          </a:xfrm>
          <a:prstGeom prst="rect">
            <a:avLst/>
          </a:prstGeom>
          <a:noFill/>
        </p:spPr>
        <p:txBody>
          <a:bodyPr wrap="none" rtlCol="0">
            <a:spAutoFit/>
          </a:bodyPr>
          <a:lstStyle/>
          <a:p>
            <a:endParaRPr lang="en-US" dirty="0">
              <a:solidFill>
                <a:prstClr val="black"/>
              </a:solidFill>
            </a:endParaRPr>
          </a:p>
        </p:txBody>
      </p:sp>
      <p:sp>
        <p:nvSpPr>
          <p:cNvPr id="9" name="Rectangle 8"/>
          <p:cNvSpPr/>
          <p:nvPr/>
        </p:nvSpPr>
        <p:spPr>
          <a:xfrm>
            <a:off x="457200" y="914439"/>
            <a:ext cx="10744199" cy="4247317"/>
          </a:xfrm>
          <a:prstGeom prst="rect">
            <a:avLst/>
          </a:prstGeom>
        </p:spPr>
        <p:txBody>
          <a:bodyPr wrap="square">
            <a:spAutoFit/>
          </a:bodyPr>
          <a:lstStyle/>
          <a:p>
            <a:pPr algn="just">
              <a:lnSpc>
                <a:spcPct val="150000"/>
              </a:lnSpc>
            </a:pPr>
            <a:r>
              <a:rPr lang="en-US" sz="2000" b="1" i="1" dirty="0" err="1">
                <a:latin typeface="Times New Roman" panose="02020603050405020304"/>
                <a:ea typeface="Calibri" panose="020F0502020204030204"/>
                <a:cs typeface="Times New Roman" panose="02020603050405020304"/>
              </a:rPr>
              <a:t>Đoạn</a:t>
            </a:r>
            <a:r>
              <a:rPr lang="en-US" sz="2000" b="1" i="1" dirty="0">
                <a:latin typeface="Times New Roman" panose="02020603050405020304"/>
                <a:ea typeface="Calibri" panose="020F0502020204030204"/>
                <a:cs typeface="Times New Roman" panose="02020603050405020304"/>
              </a:rPr>
              <a:t> </a:t>
            </a:r>
            <a:r>
              <a:rPr lang="en-US" sz="2000" b="1" i="1" dirty="0" err="1">
                <a:latin typeface="Times New Roman" panose="02020603050405020304"/>
                <a:ea typeface="Calibri" panose="020F0502020204030204"/>
                <a:cs typeface="Times New Roman" panose="02020603050405020304"/>
              </a:rPr>
              <a:t>văn</a:t>
            </a:r>
            <a:r>
              <a:rPr lang="en-US" sz="2000" b="1" i="1" dirty="0">
                <a:latin typeface="Times New Roman" panose="02020603050405020304"/>
                <a:ea typeface="Calibri" panose="020F0502020204030204"/>
                <a:cs typeface="Times New Roman" panose="02020603050405020304"/>
              </a:rPr>
              <a:t> </a:t>
            </a:r>
            <a:r>
              <a:rPr lang="en-US" sz="2000" b="1" i="1" dirty="0" err="1">
                <a:latin typeface="Times New Roman" panose="02020603050405020304"/>
                <a:ea typeface="Calibri" panose="020F0502020204030204"/>
                <a:cs typeface="Times New Roman" panose="02020603050405020304"/>
              </a:rPr>
              <a:t>tham</a:t>
            </a:r>
            <a:r>
              <a:rPr lang="en-US" sz="2000" b="1" i="1" dirty="0">
                <a:latin typeface="Times New Roman" panose="02020603050405020304"/>
                <a:ea typeface="Calibri" panose="020F0502020204030204"/>
                <a:cs typeface="Times New Roman" panose="02020603050405020304"/>
              </a:rPr>
              <a:t> </a:t>
            </a:r>
            <a:r>
              <a:rPr lang="en-US" sz="2000" b="1" i="1" dirty="0" err="1">
                <a:latin typeface="Times New Roman" panose="02020603050405020304"/>
                <a:ea typeface="Calibri" panose="020F0502020204030204"/>
                <a:cs typeface="Times New Roman" panose="02020603050405020304"/>
              </a:rPr>
              <a:t>khảo</a:t>
            </a:r>
            <a:r>
              <a:rPr lang="en-US" sz="2000" b="1" i="1"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a:p>
            <a:pPr indent="457200" algn="just">
              <a:lnSpc>
                <a:spcPct val="150000"/>
              </a:lnSpc>
            </a:pPr>
            <a:r>
              <a:rPr lang="vi-VN" sz="2000" dirty="0">
                <a:latin typeface="Times New Roman" panose="02020603050405020304"/>
                <a:ea typeface="Calibri" panose="020F0502020204030204"/>
                <a:cs typeface="Times New Roman" panose="02020603050405020304"/>
              </a:rPr>
              <a:t>Thế giới loài vật xung quanh ta thật phong phú và đa dạng. Hầu hết, chúng đã trở thành người bạn thân thiết với con người, được yêu mến.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chim</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bồ</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câu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một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trong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số</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vật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đó</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Chúng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không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còn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xa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lạ</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gì</a:t>
            </a:r>
            <a:r>
              <a:rPr lang="en-US" sz="2000" dirty="0">
                <a:latin typeface="Times New Roman" panose="02020603050405020304"/>
                <a:ea typeface="Calibri" panose="020F0502020204030204"/>
                <a:cs typeface="Times New Roman" panose="02020603050405020304"/>
              </a:rPr>
              <a:t> ở </a:t>
            </a:r>
            <a:r>
              <a:rPr lang="en-US" sz="2000" dirty="0" err="1">
                <a:latin typeface="Times New Roman" panose="02020603050405020304"/>
                <a:ea typeface="Calibri" panose="020F0502020204030204"/>
                <a:cs typeface="Times New Roman" panose="02020603050405020304"/>
              </a:rPr>
              <a:t>cuộc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sống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đời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thường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nhất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vào</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những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thời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kì</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cổ</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đại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ngày</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xưa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người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đã</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mượn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trí</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thông</a:t>
            </a:r>
            <a:r>
              <a:rPr lang="en-US" sz="2000" dirty="0">
                <a:latin typeface="Times New Roman" panose="02020603050405020304"/>
                <a:ea typeface="Calibri" panose="020F0502020204030204"/>
                <a:cs typeface="Times New Roman" panose="02020603050405020304"/>
              </a:rPr>
              <a:t> minh” </a:t>
            </a:r>
            <a:r>
              <a:rPr lang="en-US" sz="2000" dirty="0" err="1">
                <a:latin typeface="Times New Roman" panose="02020603050405020304"/>
                <a:ea typeface="Calibri" panose="020F0502020204030204"/>
                <a:cs typeface="Times New Roman" panose="02020603050405020304"/>
              </a:rPr>
              <a:t>của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chúng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để</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làm</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phương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tiện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liên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lạc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hữu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ích</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Điều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em</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vô</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cùng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ấn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tượng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với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chim</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này</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đó</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cách</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chúng</a:t>
            </a:r>
            <a:r>
              <a:rPr lang="en-US" sz="2000" dirty="0">
                <a:latin typeface="Times New Roman" panose="02020603050405020304"/>
                <a:ea typeface="Calibri" panose="020F0502020204030204"/>
                <a:cs typeface="Times New Roman" panose="02020603050405020304"/>
              </a:rPr>
              <a:t> bay </a:t>
            </a:r>
            <a:r>
              <a:rPr lang="en-US" sz="2000" dirty="0" err="1">
                <a:latin typeface="Times New Roman" panose="02020603050405020304"/>
                <a:ea typeface="Calibri" panose="020F0502020204030204"/>
                <a:cs typeface="Times New Roman" panose="02020603050405020304"/>
              </a:rPr>
              <a:t>đi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đưa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thư</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Bởi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chúng</a:t>
            </a:r>
            <a:r>
              <a:rPr lang="vi-VN" sz="2000" dirty="0">
                <a:latin typeface="Times New Roman" panose="02020603050405020304"/>
                <a:ea typeface="Calibri" panose="020F0502020204030204"/>
                <a:cs typeface="Times New Roman" panose="02020603050405020304"/>
              </a:rPr>
              <a:t> biết định vị và bay về nhà ở một khoảng cách khá xa, có khi lên đến cả hàng ngàn cây số.</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Ngoài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ra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chúng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còn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được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coi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biểu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tượng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cho</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hòa</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bình</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cho</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tình</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thân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ái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Cũng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bởi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vậy</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mỗi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nhắc</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đến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loài</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bồ</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câu</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không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chỉ</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riêng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em</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mà</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rất</a:t>
            </a:r>
            <a:r>
              <a:rPr lang="en-US" sz="2000" dirty="0">
                <a:latin typeface="Times New Roman" panose="02020603050405020304"/>
                <a:ea typeface="Calibri" panose="020F0502020204030204"/>
                <a:cs typeface="Times New Roman" panose="02020603050405020304"/>
              </a:rPr>
              <a:t> </a:t>
            </a:r>
            <a:r>
              <a:rPr lang="vi-VN" sz="2000" dirty="0">
                <a:latin typeface="Times New Roman" panose="02020603050405020304"/>
                <a:ea typeface="Calibri" panose="020F0502020204030204"/>
                <a:cs typeface="Times New Roman" panose="02020603050405020304"/>
              </a:rPr>
              <a:t>nhiều người yêu mến bởi </a:t>
            </a:r>
            <a:r>
              <a:rPr lang="en-US" sz="2000" dirty="0" err="1">
                <a:latin typeface="Times New Roman" panose="02020603050405020304"/>
                <a:ea typeface="Calibri" panose="020F0502020204030204"/>
                <a:cs typeface="Times New Roman" panose="02020603050405020304"/>
              </a:rPr>
              <a:t>khả</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năng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tuyệt</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diệu</a:t>
            </a:r>
            <a:r>
              <a:rPr lang="en-US" sz="2000" dirty="0">
                <a:latin typeface="Times New Roman" panose="02020603050405020304"/>
                <a:ea typeface="Calibri" panose="020F0502020204030204"/>
                <a:cs typeface="Times New Roman" panose="02020603050405020304"/>
              </a:rPr>
              <a:t>, </a:t>
            </a:r>
            <a:r>
              <a:rPr lang="vi-VN" sz="2000" dirty="0">
                <a:latin typeface="Times New Roman" panose="02020603050405020304"/>
                <a:ea typeface="Calibri" panose="020F0502020204030204"/>
                <a:cs typeface="Times New Roman" panose="02020603050405020304"/>
              </a:rPr>
              <a:t>sự hiền lành và dễ thương của nó.</a:t>
            </a:r>
            <a:endParaRPr lang="en-US" sz="2000" dirty="0">
              <a:ea typeface="Calibri" panose="020F0502020204030204"/>
              <a:cs typeface="Times New Roman" panose="02020603050405020304"/>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76200" y="914399"/>
            <a:ext cx="11963400" cy="557212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95729" y="3004573"/>
            <a:ext cx="8143875" cy="738664"/>
          </a:xfrm>
          <a:prstGeom prst="rect">
            <a:avLst/>
          </a:prstGeom>
        </p:spPr>
        <p:txBody>
          <a:bodyPr wrap="square">
            <a:spAutoFit/>
          </a:bodyPr>
          <a:lstStyle/>
          <a:p>
            <a:pPr algn="just">
              <a:lnSpc>
                <a:spcPct val="150000"/>
              </a:lnSpc>
            </a:pPr>
            <a:endParaRPr lang="en-US" sz="2800" dirty="0">
              <a:solidFill>
                <a:prstClr val="black"/>
              </a:solidFill>
              <a:ea typeface="Calibri" panose="020F0502020204030204"/>
              <a:cs typeface="Times New Roman" panose="02020603050405020304"/>
            </a:endParaRPr>
          </a:p>
        </p:txBody>
      </p:sp>
      <p:sp>
        <p:nvSpPr>
          <p:cNvPr id="7" name="TextBox 6"/>
          <p:cNvSpPr txBox="1"/>
          <p:nvPr/>
        </p:nvSpPr>
        <p:spPr>
          <a:xfrm>
            <a:off x="4569834" y="4589891"/>
            <a:ext cx="184731" cy="369332"/>
          </a:xfrm>
          <a:prstGeom prst="rect">
            <a:avLst/>
          </a:prstGeom>
          <a:noFill/>
        </p:spPr>
        <p:txBody>
          <a:bodyPr wrap="none" rtlCol="0">
            <a:spAutoFit/>
          </a:bodyPr>
          <a:lstStyle/>
          <a:p>
            <a:endParaRPr lang="en-US" dirty="0">
              <a:solidFill>
                <a:prstClr val="black"/>
              </a:solidFill>
            </a:endParaRPr>
          </a:p>
        </p:txBody>
      </p:sp>
      <p:sp>
        <p:nvSpPr>
          <p:cNvPr id="17" name="Rectangle 16"/>
          <p:cNvSpPr/>
          <p:nvPr/>
        </p:nvSpPr>
        <p:spPr>
          <a:xfrm>
            <a:off x="1972391" y="1066831"/>
            <a:ext cx="6946132" cy="587853"/>
          </a:xfrm>
          <a:prstGeom prst="rect">
            <a:avLst/>
          </a:prstGeom>
        </p:spPr>
        <p:txBody>
          <a:bodyPr wrap="none">
            <a:spAutoFit/>
          </a:body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kê</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mẫu</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nvGraphicFramePr>
        <p:xfrm>
          <a:off x="1995732" y="1905000"/>
          <a:ext cx="8291271" cy="4126992"/>
        </p:xfrm>
        <a:graphic>
          <a:graphicData uri="http://schemas.openxmlformats.org/drawingml/2006/table">
            <a:tbl>
              <a:tblPr firstRow="1" firstCol="1" bandRow="1"/>
              <a:tblGrid>
                <a:gridCol w="4259775">
                  <a:extLst>
                    <a:ext uri="{9D8B030D-6E8A-4147-A177-3AD203B41FA5}">
                      <a16:colId xmlns:a16="http://schemas.microsoft.com/office/drawing/2014/main" val="20000"/>
                    </a:ext>
                  </a:extLst>
                </a:gridCol>
                <a:gridCol w="2015748">
                  <a:extLst>
                    <a:ext uri="{9D8B030D-6E8A-4147-A177-3AD203B41FA5}">
                      <a16:colId xmlns:a16="http://schemas.microsoft.com/office/drawing/2014/main" val="20001"/>
                    </a:ext>
                  </a:extLst>
                </a:gridCol>
                <a:gridCol w="2015748">
                  <a:extLst>
                    <a:ext uri="{9D8B030D-6E8A-4147-A177-3AD203B41FA5}">
                      <a16:colId xmlns:a16="http://schemas.microsoft.com/office/drawing/2014/main" val="20002"/>
                    </a:ext>
                  </a:extLst>
                </a:gridCol>
              </a:tblGrid>
              <a:tr h="829056">
                <a:tc>
                  <a:txBody>
                    <a:bodyPr/>
                    <a:lstStyle/>
                    <a:p>
                      <a:pPr algn="ctr">
                        <a:lnSpc>
                          <a:spcPct val="115000"/>
                        </a:lnSpc>
                        <a:spcAft>
                          <a:spcPts val="0"/>
                        </a:spcAft>
                      </a:pP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Tên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văn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Đặc</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sắc</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nội</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Đặc</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sắc</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nghệ</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8744">
                <a:tc>
                  <a:txBody>
                    <a:bodyPr/>
                    <a:lstStyle/>
                    <a:p>
                      <a:pPr marR="548640" algn="just">
                        <a:lnSpc>
                          <a:spcPct val="115000"/>
                        </a:lnSpc>
                        <a:spcAft>
                          <a:spcPts val="0"/>
                        </a:spcAft>
                      </a:pPr>
                      <a:r>
                        <a:rPr lang="en-US" sz="2000" b="1" i="0" dirty="0">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b="1" i="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000" b="0" i="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baseline="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0" i="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Nhung</a:t>
                      </a:r>
                      <a:r>
                        <a:rPr lang="en-US" sz="2000" b="0" i="0" baseline="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nSpc>
                          <a:spcPct val="115000"/>
                        </a:lnSpc>
                        <a:spcAft>
                          <a:spcPts val="0"/>
                        </a:spcAft>
                      </a:pP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Nước</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biển</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dâng</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bài</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toán</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khó</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cần</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giải</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trong</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thế</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kỉ</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XXI </a:t>
                      </a:r>
                      <a:r>
                        <a:rPr lang="en-US" sz="2000" b="0" dirty="0">
                          <a:solidFill>
                            <a:schemeClr val="tx1"/>
                          </a:solidFill>
                          <a:effectLst/>
                          <a:latin typeface="Times New Roman" panose="02020603050405020304" pitchFamily="18" charset="0"/>
                          <a:ea typeface="Calibri" panose="020F0502020204030204"/>
                          <a:cs typeface="Times New Roman" panose="02020603050405020304" pitchFamily="18" charset="0"/>
                        </a:rPr>
                        <a:t>(</a:t>
                      </a:r>
                      <a:r>
                        <a:rPr lang="en-US" sz="2000" dirty="0" err="1">
                          <a:effectLst/>
                          <a:latin typeface="Times New Roman" panose="02020603050405020304" pitchFamily="18" charset="0"/>
                          <a:ea typeface="Calibri" panose="020F0502020204030204"/>
                          <a:cs typeface="Times New Roman" panose="02020603050405020304" pitchFamily="18" charset="0"/>
                        </a:rPr>
                        <a:t>Lưu</a:t>
                      </a:r>
                      <a:r>
                        <a:rPr lang="en-US" sz="2000" dirty="0">
                          <a:effectLst/>
                          <a:latin typeface="Times New Roman" panose="02020603050405020304" pitchFamily="18" charset="0"/>
                          <a:ea typeface="Calibri" panose="020F0502020204030204"/>
                          <a:cs typeface="Times New Roman" panose="02020603050405020304" pitchFamily="18" charset="0"/>
                        </a:rPr>
                        <a:t> </a:t>
                      </a:r>
                      <a:r>
                        <a:rPr lang="en-US" sz="2000" dirty="0" err="1">
                          <a:effectLst/>
                          <a:latin typeface="Times New Roman" panose="02020603050405020304" pitchFamily="18" charset="0"/>
                          <a:ea typeface="Calibri" panose="020F0502020204030204"/>
                          <a:cs typeface="Times New Roman" panose="02020603050405020304" pitchFamily="18" charset="0"/>
                        </a:rPr>
                        <a:t>Quang</a:t>
                      </a:r>
                      <a:r>
                        <a:rPr lang="en-US" sz="2000" dirty="0">
                          <a:effectLst/>
                          <a:latin typeface="Times New Roman" panose="02020603050405020304" pitchFamily="18" charset="0"/>
                          <a:ea typeface="Calibri" panose="020F0502020204030204"/>
                          <a:cs typeface="Times New Roman" panose="02020603050405020304" pitchFamily="18" charset="0"/>
                        </a:rPr>
                        <a:t> </a:t>
                      </a:r>
                      <a:r>
                        <a:rPr lang="en-US" sz="2000" dirty="0" err="1">
                          <a:effectLst/>
                          <a:latin typeface="Times New Roman" panose="02020603050405020304" pitchFamily="18" charset="0"/>
                          <a:ea typeface="Calibri" panose="020F0502020204030204"/>
                          <a:cs typeface="Times New Roman" panose="02020603050405020304" pitchFamily="18" charset="0"/>
                        </a:rPr>
                        <a:t>Hưng</a:t>
                      </a:r>
                      <a:r>
                        <a:rPr lang="en-US" sz="2000" dirty="0">
                          <a:effectLst/>
                          <a:latin typeface="Times New Roman" panose="02020603050405020304" pitchFamily="18" charset="0"/>
                          <a:ea typeface="Calibri" panose="020F0502020204030204"/>
                          <a:cs typeface="Times New Roman" panose="02020603050405020304" pitchFamily="18" charset="0"/>
                        </a:rPr>
                        <a:t>.)</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b="0" i="1" dirty="0">
                          <a:solidFill>
                            <a:schemeClr val="tx1"/>
                          </a:solidFill>
                          <a:effectLst/>
                          <a:latin typeface="Times New Roman" panose="02020603050405020304" pitchFamily="18" charset="0"/>
                          <a:ea typeface="MS Mincho"/>
                          <a:cs typeface="Times New Roman" panose="02020603050405020304" pitchFamily="18" charset="0"/>
                        </a:rPr>
                        <a:t> </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3584">
                <a:tc>
                  <a:txBody>
                    <a:bodyPr/>
                    <a:lstStyle/>
                    <a:p>
                      <a:pPr algn="ctr">
                        <a:lnSpc>
                          <a:spcPct val="150000"/>
                        </a:lnSpc>
                        <a:spcAft>
                          <a:spcPts val="0"/>
                        </a:spcAft>
                      </a:pP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Lũ</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lụt</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là</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gì</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Nguyên</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nhân</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và</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tác</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a:cs typeface="Times New Roman" panose="02020603050405020304" pitchFamily="18" charset="0"/>
                        </a:rPr>
                        <a:t>hại</a:t>
                      </a:r>
                      <a:r>
                        <a:rPr lang="en-US" sz="2000" b="1"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000" dirty="0" err="1">
                          <a:effectLst/>
                          <a:latin typeface="Times New Roman" panose="02020603050405020304" pitchFamily="18" charset="0"/>
                          <a:ea typeface="Calibri" panose="020F0502020204030204"/>
                          <a:cs typeface="Times New Roman" panose="02020603050405020304" pitchFamily="18" charset="0"/>
                        </a:rPr>
                        <a:t>Mơ</a:t>
                      </a:r>
                      <a:r>
                        <a:rPr lang="en-US" sz="2000" dirty="0">
                          <a:effectLst/>
                          <a:latin typeface="Times New Roman" panose="02020603050405020304" pitchFamily="18" charset="0"/>
                          <a:ea typeface="Calibri" panose="020F0502020204030204"/>
                          <a:cs typeface="Times New Roman" panose="02020603050405020304" pitchFamily="18" charset="0"/>
                        </a:rPr>
                        <a:t> </a:t>
                      </a:r>
                      <a:r>
                        <a:rPr lang="en-US" sz="2000" dirty="0" err="1">
                          <a:effectLst/>
                          <a:latin typeface="Times New Roman" panose="02020603050405020304" pitchFamily="18" charset="0"/>
                          <a:ea typeface="Calibri" panose="020F0502020204030204"/>
                          <a:cs typeface="Times New Roman" panose="02020603050405020304" pitchFamily="18" charset="0"/>
                        </a:rPr>
                        <a:t>Kiều</a:t>
                      </a:r>
                      <a:r>
                        <a:rPr lang="en-US" sz="2000" dirty="0">
                          <a:effectLst/>
                          <a:latin typeface="Times New Roman" panose="02020603050405020304" pitchFamily="18" charset="0"/>
                          <a:ea typeface="Calibri" panose="020F0502020204030204"/>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marR="54864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836" y="926068"/>
            <a:ext cx="12112963" cy="5460854"/>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2" name="Picture 1"/>
          <p:cNvPicPr>
            <a:picLocks noChangeAspect="1"/>
          </p:cNvPicPr>
          <p:nvPr/>
        </p:nvPicPr>
        <p:blipFill>
          <a:blip r:embed="rId2"/>
          <a:stretch>
            <a:fillRect/>
          </a:stretch>
        </p:blipFill>
        <p:spPr>
          <a:xfrm>
            <a:off x="4680663" y="1143000"/>
            <a:ext cx="2821169" cy="548042"/>
          </a:xfrm>
          <a:prstGeom prst="rect">
            <a:avLst/>
          </a:prstGeom>
        </p:spPr>
      </p:pic>
      <p:sp>
        <p:nvSpPr>
          <p:cNvPr id="11" name="Rectangle 10"/>
          <p:cNvSpPr/>
          <p:nvPr/>
        </p:nvSpPr>
        <p:spPr>
          <a:xfrm>
            <a:off x="4662842" y="1143017"/>
            <a:ext cx="2483372" cy="461665"/>
          </a:xfrm>
          <a:prstGeom prst="rect">
            <a:avLst/>
          </a:prstGeom>
        </p:spPr>
        <p:txBody>
          <a:bodyPr wrap="none">
            <a:spAutoFit/>
          </a:bodyPr>
          <a:lstStyle/>
          <a:p>
            <a:r>
              <a:rPr lang="fr-FR" sz="2400" b="1" dirty="0">
                <a:solidFill>
                  <a:prstClr val="black"/>
                </a:solidFill>
                <a:latin typeface="Times New Roman" panose="02020603050405020304" pitchFamily="18" charset="0"/>
                <a:ea typeface="Times New Roman" panose="02020603050405020304" pitchFamily="18" charset="0"/>
              </a:rPr>
              <a:t>     KHỞI ĐỘNG </a:t>
            </a:r>
            <a:endParaRPr lang="en-US" sz="2400" dirty="0">
              <a:solidFill>
                <a:prstClr val="black"/>
              </a:solidFill>
            </a:endParaRPr>
          </a:p>
        </p:txBody>
      </p:sp>
      <p:sp>
        <p:nvSpPr>
          <p:cNvPr id="3"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ectangle 4"/>
          <p:cNvSpPr/>
          <p:nvPr/>
        </p:nvSpPr>
        <p:spPr>
          <a:xfrm>
            <a:off x="381000" y="1676400"/>
            <a:ext cx="11353800" cy="4072910"/>
          </a:xfrm>
          <a:prstGeom prst="rect">
            <a:avLst/>
          </a:prstGeom>
        </p:spPr>
        <p:txBody>
          <a:bodyPr wrap="square">
            <a:spAutoFit/>
          </a:bodyPr>
          <a:lstStyle/>
          <a:p>
            <a:pPr algn="just">
              <a:lnSpc>
                <a:spcPct val="150000"/>
              </a:lnSpc>
              <a:spcAft>
                <a:spcPts val="800"/>
              </a:spcAft>
            </a:pP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Văn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bản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thuyết</a:t>
            </a:r>
            <a:r>
              <a:rPr lang="en-US" sz="2800" dirty="0">
                <a:latin typeface="Times New Roman" panose="02020603050405020304"/>
                <a:ea typeface="Calibri" panose="020F0502020204030204"/>
                <a:cs typeface="Times New Roman" panose="02020603050405020304"/>
              </a:rPr>
              <a:t> minh </a:t>
            </a:r>
            <a:r>
              <a:rPr lang="en-US" sz="2800" dirty="0" err="1">
                <a:latin typeface="Times New Roman" panose="02020603050405020304"/>
                <a:ea typeface="Calibri" panose="020F0502020204030204"/>
                <a:cs typeface="Times New Roman" panose="02020603050405020304"/>
              </a:rPr>
              <a:t>giải</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thích</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một</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tự</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nhiên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là</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loại</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văn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bản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thông</a:t>
            </a:r>
            <a:r>
              <a:rPr lang="en-US" sz="2800" dirty="0">
                <a:latin typeface="Times New Roman" panose="02020603050405020304"/>
                <a:ea typeface="Calibri" panose="020F0502020204030204"/>
                <a:cs typeface="Times New Roman" panose="02020603050405020304"/>
              </a:rPr>
              <a:t> tin </a:t>
            </a:r>
            <a:r>
              <a:rPr lang="en-US" sz="2800" dirty="0" err="1">
                <a:latin typeface="Times New Roman" panose="02020603050405020304"/>
                <a:ea typeface="Calibri" panose="020F0502020204030204"/>
                <a:cs typeface="Times New Roman" panose="02020603050405020304"/>
              </a:rPr>
              <a:t>nhằm</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giới</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thiệu</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những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hiểu</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biết</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khoa</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học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cơ</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bản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về</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đó</a:t>
            </a:r>
            <a:r>
              <a:rPr lang="en-US" sz="2800" dirty="0">
                <a:latin typeface="Times New Roman" panose="02020603050405020304"/>
                <a:ea typeface="Calibri" panose="020F0502020204030204"/>
                <a:cs typeface="Times New Roman" panose="02020603050405020304"/>
              </a:rPr>
              <a:t>.</a:t>
            </a:r>
            <a:endParaRPr lang="en-US" sz="2800" dirty="0">
              <a:ea typeface="Calibri" panose="020F0502020204030204"/>
              <a:cs typeface="Times New Roman" panose="02020603050405020304"/>
            </a:endParaRPr>
          </a:p>
          <a:p>
            <a:pPr algn="just">
              <a:lnSpc>
                <a:spcPct val="150000"/>
              </a:lnSpc>
              <a:spcAft>
                <a:spcPts val="800"/>
              </a:spcAft>
            </a:pP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Nội</a:t>
            </a:r>
            <a:r>
              <a:rPr lang="en-US" sz="2800" dirty="0">
                <a:latin typeface="Times New Roman" panose="02020603050405020304"/>
                <a:ea typeface="Calibri" panose="020F0502020204030204"/>
                <a:cs typeface="Times New Roman" panose="02020603050405020304"/>
              </a:rPr>
              <a:t> dung </a:t>
            </a:r>
            <a:r>
              <a:rPr lang="en-US" sz="2800" dirty="0" err="1">
                <a:latin typeface="Times New Roman" panose="02020603050405020304"/>
                <a:ea typeface="Calibri" panose="020F0502020204030204"/>
                <a:cs typeface="Times New Roman" panose="02020603050405020304"/>
              </a:rPr>
              <a:t>chính</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Đó</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là</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gì</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Biểu</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như</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thế</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nào</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Vì</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sao</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có</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này</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Những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dụng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hoặc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hại</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của</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thiên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nhiên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ấy</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là</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gì</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dụng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hoặc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phòng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chống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khắc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phục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tác</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động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của</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hiện</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tượng</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đó</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như</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thế</a:t>
            </a:r>
            <a:r>
              <a:rPr lang="en-US" sz="2800" dirty="0">
                <a:latin typeface="Times New Roman" panose="02020603050405020304"/>
                <a:ea typeface="Calibri" panose="020F0502020204030204"/>
                <a:cs typeface="Times New Roman" panose="02020603050405020304"/>
              </a:rPr>
              <a:t> </a:t>
            </a:r>
            <a:r>
              <a:rPr lang="en-US" sz="2800" dirty="0" err="1">
                <a:latin typeface="Times New Roman" panose="02020603050405020304"/>
                <a:ea typeface="Calibri" panose="020F0502020204030204"/>
                <a:cs typeface="Times New Roman" panose="02020603050405020304"/>
              </a:rPr>
              <a:t>nào</a:t>
            </a:r>
            <a:r>
              <a:rPr lang="en-US" sz="2800" dirty="0">
                <a:latin typeface="Times New Roman" panose="02020603050405020304"/>
                <a:ea typeface="Calibri" panose="020F0502020204030204"/>
                <a:cs typeface="Times New Roman" panose="02020603050405020304"/>
              </a:rPr>
              <a:t>?,…</a:t>
            </a:r>
            <a:endParaRPr lang="en-US" sz="2800" dirty="0">
              <a:ea typeface="Calibri" panose="020F0502020204030204"/>
              <a:cs typeface="Times New Roman" panose="02020603050405020304"/>
            </a:endParaRP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14" name="Rounded Rectangle 1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74694"/>
            <a:ext cx="11963400" cy="561183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5181600"/>
            <a:ext cx="142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95729" y="3004573"/>
            <a:ext cx="8143875" cy="738664"/>
          </a:xfrm>
          <a:prstGeom prst="rect">
            <a:avLst/>
          </a:prstGeom>
        </p:spPr>
        <p:txBody>
          <a:bodyPr wrap="square">
            <a:spAutoFit/>
          </a:bodyPr>
          <a:lstStyle/>
          <a:p>
            <a:pPr algn="just">
              <a:lnSpc>
                <a:spcPct val="150000"/>
              </a:lnSpc>
            </a:pPr>
            <a:endParaRPr lang="en-US" sz="2800" dirty="0">
              <a:solidFill>
                <a:prstClr val="black"/>
              </a:solidFill>
              <a:ea typeface="Calibri" panose="020F0502020204030204"/>
              <a:cs typeface="Times New Roman" panose="02020603050405020304"/>
            </a:endParaRPr>
          </a:p>
        </p:txBody>
      </p:sp>
      <p:sp>
        <p:nvSpPr>
          <p:cNvPr id="7" name="TextBox 6"/>
          <p:cNvSpPr txBox="1"/>
          <p:nvPr/>
        </p:nvSpPr>
        <p:spPr>
          <a:xfrm>
            <a:off x="4569834" y="4589891"/>
            <a:ext cx="184731" cy="369332"/>
          </a:xfrm>
          <a:prstGeom prst="rect">
            <a:avLst/>
          </a:prstGeom>
          <a:noFill/>
        </p:spPr>
        <p:txBody>
          <a:bodyPr wrap="none" rtlCol="0">
            <a:spAutoFit/>
          </a:bodyPr>
          <a:lstStyle/>
          <a:p>
            <a:endParaRPr lang="en-US" dirty="0">
              <a:solidFill>
                <a:prstClr val="black"/>
              </a:solidFill>
            </a:endParaRPr>
          </a:p>
        </p:txBody>
      </p:sp>
      <p:sp>
        <p:nvSpPr>
          <p:cNvPr id="11" name="Rectangle 10"/>
          <p:cNvSpPr/>
          <p:nvPr/>
        </p:nvSpPr>
        <p:spPr>
          <a:xfrm>
            <a:off x="1904681" y="1219215"/>
            <a:ext cx="8193673" cy="2677656"/>
          </a:xfrm>
          <a:prstGeom prst="rect">
            <a:avLst/>
          </a:prstGeom>
        </p:spPr>
        <p:txBody>
          <a:bodyPr wrap="square">
            <a:spAutoFit/>
          </a:bodyPr>
          <a:lstStyle/>
          <a:p>
            <a:pPr marL="457200" indent="-457200">
              <a:buAutoNum type="arabicPeriod"/>
            </a:pPr>
            <a:r>
              <a:rPr lang="vi-VN" sz="2800" dirty="0">
                <a:solidFill>
                  <a:srgbClr val="0D0D0D"/>
                </a:solidFill>
                <a:latin typeface="Times New Roman" panose="02020603050405020304" pitchFamily="18" charset="0"/>
                <a:ea typeface="Times New Roman" panose="02020603050405020304" pitchFamily="18" charset="0"/>
              </a:rPr>
              <a:t>Sưu tầm các bài viết, hình ảnh, video,...</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vi-VN" sz="2800"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bè</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ấy</a:t>
            </a:r>
            <a:endParaRPr lang="en-US" sz="2800" dirty="0">
              <a:solidFill>
                <a:srgbClr val="0D0D0D"/>
              </a:solidFill>
              <a:latin typeface="Times New Roman" panose="02020603050405020304" pitchFamily="18" charset="0"/>
              <a:ea typeface="Times New Roman" panose="02020603050405020304" pitchFamily="18" charset="0"/>
            </a:endParaRPr>
          </a:p>
          <a:p>
            <a:pPr marL="342900" indent="-342900">
              <a:buAutoNum type="arabicPeriod"/>
            </a:pPr>
            <a:r>
              <a:rPr lang="en-US" sz="2800" dirty="0" err="1">
                <a:solidFill>
                  <a:srgbClr val="0D0D0D"/>
                </a:solidFill>
                <a:latin typeface="Times New Roman" panose="02020603050405020304" pitchFamily="18" charset="0"/>
              </a:rPr>
              <a:t>Đọc</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thêm</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một</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số</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văn</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bản</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thông</a:t>
            </a:r>
            <a:r>
              <a:rPr lang="en-US" sz="2800" dirty="0">
                <a:solidFill>
                  <a:srgbClr val="0D0D0D"/>
                </a:solidFill>
                <a:latin typeface="Times New Roman" panose="02020603050405020304" pitchFamily="18" charset="0"/>
              </a:rPr>
              <a:t> tin </a:t>
            </a:r>
            <a:r>
              <a:rPr lang="en-US" sz="2800" dirty="0" err="1">
                <a:solidFill>
                  <a:srgbClr val="0D0D0D"/>
                </a:solidFill>
                <a:latin typeface="Times New Roman" panose="02020603050405020304" pitchFamily="18" charset="0"/>
              </a:rPr>
              <a:t>viết</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về</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các</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hiện</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tượng</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tự</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nhiên</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lí</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thú</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hấp</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dẫn</a:t>
            </a:r>
            <a:r>
              <a:rPr lang="en-US" sz="2800" dirty="0">
                <a:solidFill>
                  <a:srgbClr val="0D0D0D"/>
                </a:solidFill>
                <a:latin typeface="Times New Roman" panose="02020603050405020304" pitchFamily="18" charset="0"/>
              </a:rPr>
              <a:t>.</a:t>
            </a:r>
          </a:p>
          <a:p>
            <a:pPr marL="342900" indent="-342900">
              <a:buAutoNum type="arabicPeriod"/>
            </a:pPr>
            <a:r>
              <a:rPr lang="en-US" sz="2800" dirty="0" err="1">
                <a:solidFill>
                  <a:srgbClr val="0D0D0D"/>
                </a:solidFill>
                <a:latin typeface="Times New Roman" panose="02020603050405020304" pitchFamily="18" charset="0"/>
              </a:rPr>
              <a:t>Chuẩn</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bị</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bài</a:t>
            </a:r>
            <a:r>
              <a:rPr lang="en-US" sz="2800" dirty="0">
                <a:solidFill>
                  <a:srgbClr val="0D0D0D"/>
                </a:solidFill>
                <a:latin typeface="Times New Roman" panose="02020603050405020304" pitchFamily="18" charset="0"/>
              </a:rPr>
              <a:t> 4</a:t>
            </a:r>
            <a:endParaRPr lang="en-US" sz="2800" dirty="0"/>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0" y="1072515"/>
            <a:ext cx="12192000" cy="541401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2" name="Picture 1"/>
          <p:cNvPicPr>
            <a:picLocks noChangeAspect="1"/>
          </p:cNvPicPr>
          <p:nvPr/>
        </p:nvPicPr>
        <p:blipFill>
          <a:blip r:embed="rId2"/>
          <a:stretch>
            <a:fillRect/>
          </a:stretch>
        </p:blipFill>
        <p:spPr>
          <a:xfrm>
            <a:off x="4680663" y="1295400"/>
            <a:ext cx="2821169" cy="548042"/>
          </a:xfrm>
          <a:prstGeom prst="rect">
            <a:avLst/>
          </a:prstGeom>
        </p:spPr>
      </p:pic>
      <p:sp>
        <p:nvSpPr>
          <p:cNvPr id="11" name="Rectangle 10"/>
          <p:cNvSpPr/>
          <p:nvPr/>
        </p:nvSpPr>
        <p:spPr>
          <a:xfrm>
            <a:off x="4662842" y="1295417"/>
            <a:ext cx="2483372" cy="461665"/>
          </a:xfrm>
          <a:prstGeom prst="rect">
            <a:avLst/>
          </a:prstGeom>
        </p:spPr>
        <p:txBody>
          <a:bodyPr wrap="none">
            <a:spAutoFit/>
          </a:bodyPr>
          <a:lstStyle/>
          <a:p>
            <a:r>
              <a:rPr lang="fr-FR" sz="2400" b="1" dirty="0">
                <a:solidFill>
                  <a:prstClr val="black"/>
                </a:solidFill>
                <a:latin typeface="Times New Roman" panose="02020603050405020304" pitchFamily="18" charset="0"/>
                <a:ea typeface="Times New Roman" panose="02020603050405020304" pitchFamily="18" charset="0"/>
              </a:rPr>
              <a:t>     KHỞI ĐỘNG </a:t>
            </a:r>
            <a:endParaRPr lang="en-US" sz="2400" dirty="0">
              <a:solidFill>
                <a:prstClr val="black"/>
              </a:solidFill>
            </a:endParaRP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6720" t="12771" r="5692" b="15953"/>
          <a:stretch>
            <a:fillRect/>
          </a:stretch>
        </p:blipFill>
        <p:spPr>
          <a:xfrm>
            <a:off x="92039" y="2514916"/>
            <a:ext cx="2143452" cy="2325689"/>
          </a:xfrm>
          <a:prstGeom prst="ellipse">
            <a:avLst/>
          </a:prstGeom>
          <a:ln>
            <a:noFill/>
          </a:ln>
          <a:effectLst>
            <a:softEdge rad="112500"/>
          </a:effectLst>
        </p:spPr>
      </p:pic>
      <p:sp>
        <p:nvSpPr>
          <p:cNvPr id="16" name="Rectangle 15"/>
          <p:cNvSpPr/>
          <p:nvPr/>
        </p:nvSpPr>
        <p:spPr>
          <a:xfrm>
            <a:off x="2362200" y="2286000"/>
            <a:ext cx="9488170" cy="1081405"/>
          </a:xfrm>
          <a:prstGeom prst="rect">
            <a:avLst/>
          </a:prstGeom>
        </p:spPr>
        <p:txBody>
          <a:bodyPr wrap="square">
            <a:spAutoFit/>
          </a:bodyPr>
          <a:lstStyle/>
          <a:p>
            <a:pPr algn="just">
              <a:lnSpc>
                <a:spcPct val="115000"/>
              </a:lnSpc>
            </a:pP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F1E16"/>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F1E16"/>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5" name="Rounded Rectangle 4"/>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0" y="926068"/>
            <a:ext cx="12039600" cy="5560461"/>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2" name="Picture 1"/>
          <p:cNvPicPr>
            <a:picLocks noChangeAspect="1"/>
          </p:cNvPicPr>
          <p:nvPr/>
        </p:nvPicPr>
        <p:blipFill>
          <a:blip r:embed="rId2"/>
          <a:stretch>
            <a:fillRect/>
          </a:stretch>
        </p:blipFill>
        <p:spPr>
          <a:xfrm>
            <a:off x="4680663" y="1066800"/>
            <a:ext cx="2821169" cy="548042"/>
          </a:xfrm>
          <a:prstGeom prst="rect">
            <a:avLst/>
          </a:prstGeom>
        </p:spPr>
      </p:pic>
      <p:sp>
        <p:nvSpPr>
          <p:cNvPr id="11" name="Rectangle 10"/>
          <p:cNvSpPr/>
          <p:nvPr/>
        </p:nvSpPr>
        <p:spPr>
          <a:xfrm>
            <a:off x="4662842" y="1066817"/>
            <a:ext cx="2483372" cy="461665"/>
          </a:xfrm>
          <a:prstGeom prst="rect">
            <a:avLst/>
          </a:prstGeom>
        </p:spPr>
        <p:txBody>
          <a:bodyPr wrap="none">
            <a:spAutoFit/>
          </a:bodyPr>
          <a:lstStyle/>
          <a:p>
            <a:r>
              <a:rPr lang="fr-FR" sz="2400" b="1" dirty="0">
                <a:solidFill>
                  <a:prstClr val="black"/>
                </a:solidFill>
                <a:latin typeface="Times New Roman" panose="02020603050405020304" pitchFamily="18" charset="0"/>
                <a:ea typeface="Times New Roman" panose="02020603050405020304" pitchFamily="18" charset="0"/>
              </a:rPr>
              <a:t>     KHỞI ĐỘNG </a:t>
            </a:r>
            <a:endParaRPr lang="en-US" sz="2400" dirty="0">
              <a:solidFill>
                <a:prstClr val="black"/>
              </a:solidFill>
            </a:endParaRPr>
          </a:p>
        </p:txBody>
      </p:sp>
      <p:pic>
        <p:nvPicPr>
          <p:cNvPr id="17" name="Picture 16"/>
          <p:cNvPicPr/>
          <p:nvPr/>
        </p:nvPicPr>
        <p:blipFill>
          <a:blip r:embed="rId3"/>
          <a:stretch>
            <a:fillRect/>
          </a:stretch>
        </p:blipFill>
        <p:spPr>
          <a:xfrm>
            <a:off x="1993752" y="1543056"/>
            <a:ext cx="3168171" cy="1890358"/>
          </a:xfrm>
          <a:prstGeom prst="rect">
            <a:avLst/>
          </a:prstGeom>
        </p:spPr>
      </p:pic>
      <p:sp>
        <p:nvSpPr>
          <p:cNvPr id="5" name="TextBox 4"/>
          <p:cNvSpPr txBox="1"/>
          <p:nvPr/>
        </p:nvSpPr>
        <p:spPr>
          <a:xfrm>
            <a:off x="2895600" y="3429000"/>
            <a:ext cx="1341755" cy="46037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Sao </a:t>
            </a:r>
            <a:r>
              <a:rPr lang="en-US" sz="2400" dirty="0" err="1">
                <a:latin typeface="Times New Roman" panose="02020603050405020304" pitchFamily="18" charset="0"/>
                <a:cs typeface="Times New Roman" panose="02020603050405020304" pitchFamily="18" charset="0"/>
              </a:rPr>
              <a:t>băng</a:t>
            </a:r>
            <a:endParaRPr lang="en-US" sz="2400" dirty="0">
              <a:latin typeface="Times New Roman" panose="02020603050405020304" pitchFamily="18" charset="0"/>
              <a:cs typeface="Times New Roman" panose="02020603050405020304" pitchFamily="18" charset="0"/>
            </a:endParaRPr>
          </a:p>
        </p:txBody>
      </p:sp>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a:xfrm>
            <a:off x="6134100" y="1600217"/>
            <a:ext cx="3695700" cy="1898015"/>
          </a:xfrm>
          <a:prstGeom prst="rect">
            <a:avLst/>
          </a:prstGeom>
        </p:spPr>
      </p:pic>
      <p:sp>
        <p:nvSpPr>
          <p:cNvPr id="6" name="TextBox 5"/>
          <p:cNvSpPr txBox="1"/>
          <p:nvPr/>
        </p:nvSpPr>
        <p:spPr>
          <a:xfrm>
            <a:off x="6865842" y="3429000"/>
            <a:ext cx="2278158" cy="46037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endParaRPr lang="en-US" sz="2400" dirty="0">
              <a:latin typeface="Times New Roman" panose="02020603050405020304" pitchFamily="18" charset="0"/>
              <a:cs typeface="Times New Roman" panose="02020603050405020304" pitchFamily="18" charset="0"/>
            </a:endParaRPr>
          </a:p>
        </p:txBody>
      </p:sp>
      <p:pic>
        <p:nvPicPr>
          <p:cNvPr id="19" name="Picture 18"/>
          <p:cNvPicPr/>
          <p:nvPr/>
        </p:nvPicPr>
        <p:blipFill>
          <a:blip r:embed="rId5">
            <a:extLst>
              <a:ext uri="{28A0092B-C50C-407E-A947-70E740481C1C}">
                <a14:useLocalDpi xmlns:a14="http://schemas.microsoft.com/office/drawing/2010/main" val="0"/>
              </a:ext>
            </a:extLst>
          </a:blip>
          <a:stretch>
            <a:fillRect/>
          </a:stretch>
        </p:blipFill>
        <p:spPr>
          <a:xfrm>
            <a:off x="1981209" y="3810000"/>
            <a:ext cx="3180715" cy="2032000"/>
          </a:xfrm>
          <a:prstGeom prst="rect">
            <a:avLst/>
          </a:prstGeom>
        </p:spPr>
      </p:pic>
      <p:sp>
        <p:nvSpPr>
          <p:cNvPr id="7" name="TextBox 6"/>
          <p:cNvSpPr txBox="1"/>
          <p:nvPr/>
        </p:nvSpPr>
        <p:spPr>
          <a:xfrm>
            <a:off x="2890520" y="5943600"/>
            <a:ext cx="1323975" cy="46037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lụt</a:t>
            </a:r>
            <a:endParaRPr lang="en-US" sz="2400" dirty="0">
              <a:latin typeface="Times New Roman" panose="02020603050405020304" pitchFamily="18" charset="0"/>
              <a:cs typeface="Times New Roman" panose="02020603050405020304" pitchFamily="18" charset="0"/>
            </a:endParaRPr>
          </a:p>
        </p:txBody>
      </p:sp>
      <p:pic>
        <p:nvPicPr>
          <p:cNvPr id="20" name="Picture 2" descr="Sắp tận thế do núi lửa? - BBC News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9" y="3886216"/>
            <a:ext cx="3782203" cy="2042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91400" y="5943600"/>
            <a:ext cx="1310005" cy="46037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en-US" sz="24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4"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0" name="Rounded Rectangle 9"/>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2400" y="947869"/>
            <a:ext cx="120396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3" name="Rectangle 2"/>
          <p:cNvSpPr/>
          <p:nvPr/>
        </p:nvSpPr>
        <p:spPr>
          <a:xfrm>
            <a:off x="533400" y="1371600"/>
            <a:ext cx="2957195" cy="661207"/>
          </a:xfrm>
          <a:prstGeom prst="rect">
            <a:avLst/>
          </a:prstGeom>
        </p:spPr>
        <p:txBody>
          <a:bodyPr wrap="square">
            <a:spAutoFit/>
          </a:bodyPr>
          <a:lstStyle/>
          <a:p>
            <a:pPr algn="just">
              <a:lnSpc>
                <a:spcPct val="150000"/>
              </a:lnSpc>
              <a:spcAft>
                <a:spcPts val="1200"/>
              </a:spcAft>
              <a:defRPr/>
            </a:pPr>
            <a:r>
              <a:rPr lang="en-US" sz="2800" b="1" dirty="0">
                <a:solidFill>
                  <a:schemeClr val="accent1">
                    <a:lumMod val="50000"/>
                  </a:schemeClr>
                </a:solidFill>
                <a:latin typeface="Times New Roman" panose="02020603050405020304" pitchFamily="18" charset="0"/>
                <a:ea typeface="MS Mincho"/>
              </a:rPr>
              <a:t>I. </a:t>
            </a:r>
            <a:r>
              <a:rPr lang="en-US" sz="2800" b="1" u="sng" dirty="0" err="1">
                <a:solidFill>
                  <a:schemeClr val="accent1">
                    <a:lumMod val="50000"/>
                  </a:schemeClr>
                </a:solidFill>
                <a:latin typeface="Times New Roman" panose="02020603050405020304" pitchFamily="18" charset="0"/>
                <a:ea typeface="MS Mincho"/>
              </a:rPr>
              <a:t>Định</a:t>
            </a:r>
            <a:r>
              <a:rPr lang="en-US" sz="2800" b="1" u="sng" dirty="0">
                <a:solidFill>
                  <a:schemeClr val="accent1">
                    <a:lumMod val="50000"/>
                  </a:schemeClr>
                </a:solidFill>
                <a:latin typeface="Times New Roman" panose="02020603050405020304" pitchFamily="18" charset="0"/>
                <a:ea typeface="MS Mincho"/>
              </a:rPr>
              <a:t> </a:t>
            </a:r>
            <a:r>
              <a:rPr lang="en-US" sz="2800" b="1" u="sng" dirty="0" err="1">
                <a:solidFill>
                  <a:schemeClr val="accent1">
                    <a:lumMod val="50000"/>
                  </a:schemeClr>
                </a:solidFill>
                <a:latin typeface="Times New Roman" panose="02020603050405020304" pitchFamily="18" charset="0"/>
                <a:ea typeface="MS Mincho"/>
              </a:rPr>
              <a:t>hướng</a:t>
            </a:r>
            <a:r>
              <a:rPr lang="en-US" sz="2800" b="1" dirty="0">
                <a:solidFill>
                  <a:schemeClr val="accent1">
                    <a:lumMod val="50000"/>
                  </a:schemeClr>
                </a:solidFill>
                <a:latin typeface="Times New Roman" panose="02020603050405020304" pitchFamily="18" charset="0"/>
                <a:ea typeface="MS Mincho"/>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7201" y="3657542"/>
            <a:ext cx="1803836" cy="2365559"/>
          </a:xfrm>
          <a:prstGeom prst="rect">
            <a:avLst/>
          </a:prstGeom>
        </p:spPr>
      </p:pic>
      <p:sp>
        <p:nvSpPr>
          <p:cNvPr id="9" name="Rounded Rectangular Callout 8"/>
          <p:cNvSpPr/>
          <p:nvPr/>
        </p:nvSpPr>
        <p:spPr>
          <a:xfrm>
            <a:off x="3200400" y="2430780"/>
            <a:ext cx="8688705" cy="3088005"/>
          </a:xfrm>
          <a:prstGeom prst="wedgeRoundRectCallout">
            <a:avLst>
              <a:gd name="adj1" fmla="val -64455"/>
              <a:gd name="adj2" fmla="val 28470"/>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tabLst>
                <a:tab pos="1386840" algn="l"/>
              </a:tabLst>
            </a:pPr>
            <a:r>
              <a:rPr lang="en-US" sz="2800"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Mục</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đích</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của</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việc</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tóm</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tắt</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nội</a:t>
            </a:r>
            <a:r>
              <a:rPr lang="en-US" sz="2800" i="1" dirty="0">
                <a:solidFill>
                  <a:prstClr val="black"/>
                </a:solidFill>
                <a:latin typeface="Times New Roman" panose="02020603050405020304" pitchFamily="18" charset="0"/>
                <a:ea typeface="MS Mincho"/>
              </a:rPr>
              <a:t> dung </a:t>
            </a:r>
            <a:r>
              <a:rPr lang="en-US" sz="2800" i="1" dirty="0" err="1">
                <a:solidFill>
                  <a:prstClr val="black"/>
                </a:solidFill>
                <a:latin typeface="Times New Roman" panose="02020603050405020304" pitchFamily="18" charset="0"/>
                <a:ea typeface="MS Mincho"/>
              </a:rPr>
              <a:t>thuyết</a:t>
            </a:r>
            <a:r>
              <a:rPr lang="en-US" sz="2800" i="1" dirty="0">
                <a:solidFill>
                  <a:prstClr val="black"/>
                </a:solidFill>
                <a:latin typeface="Times New Roman" panose="02020603050405020304" pitchFamily="18" charset="0"/>
                <a:ea typeface="MS Mincho"/>
              </a:rPr>
              <a:t> minh </a:t>
            </a:r>
            <a:r>
              <a:rPr lang="en-US" sz="2800" i="1" dirty="0" err="1">
                <a:solidFill>
                  <a:prstClr val="black"/>
                </a:solidFill>
                <a:latin typeface="Times New Roman" panose="02020603050405020304" pitchFamily="18" charset="0"/>
                <a:ea typeface="MS Mincho"/>
              </a:rPr>
              <a:t>giải</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thích</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về</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một</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hiện</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tượng</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tự</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nhiên</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là</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gì</a:t>
            </a:r>
            <a:r>
              <a:rPr lang="en-US" sz="2800" i="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a:p>
            <a:r>
              <a:rPr lang="en-US" sz="2800" i="1" dirty="0">
                <a:solidFill>
                  <a:srgbClr val="0D0D0D"/>
                </a:solidFill>
                <a:latin typeface="Times New Roman" panose="02020603050405020304" pitchFamily="18" charset="0"/>
                <a:ea typeface="MS Mincho"/>
              </a:rPr>
              <a:t>+ 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các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thể</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tóm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tắt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nào</a:t>
            </a:r>
            <a:r>
              <a:rPr lang="en-US" sz="2800" i="1" dirty="0">
                <a:solidFill>
                  <a:srgbClr val="0D0D0D"/>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a:p>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Cần</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chú</a:t>
            </a:r>
            <a:r>
              <a:rPr lang="en-US" sz="2800" i="1" dirty="0">
                <a:solidFill>
                  <a:prstClr val="black"/>
                </a:solidFill>
                <a:latin typeface="Times New Roman" panose="02020603050405020304" pitchFamily="18" charset="0"/>
                <a:ea typeface="MS Mincho"/>
              </a:rPr>
              <a:t> ý </a:t>
            </a:r>
            <a:r>
              <a:rPr lang="en-US" sz="2800" i="1" dirty="0" err="1">
                <a:solidFill>
                  <a:prstClr val="black"/>
                </a:solidFill>
                <a:latin typeface="Times New Roman" panose="02020603050405020304" pitchFamily="18" charset="0"/>
                <a:ea typeface="MS Mincho"/>
              </a:rPr>
              <a:t>những</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yêu</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cầu</a:t>
            </a:r>
            <a:r>
              <a:rPr lang="en-US" sz="2800" i="1" dirty="0">
                <a:solidFill>
                  <a:prstClr val="black"/>
                </a:solidFill>
                <a:latin typeface="Times New Roman" panose="02020603050405020304" pitchFamily="18" charset="0"/>
                <a:ea typeface="MS Mincho"/>
              </a:rPr>
              <a:t> </a:t>
            </a:r>
            <a:r>
              <a:rPr lang="en-US" sz="2800" i="1" dirty="0" err="1">
                <a:solidFill>
                  <a:prstClr val="black"/>
                </a:solidFill>
                <a:latin typeface="Times New Roman" panose="02020603050405020304" pitchFamily="18" charset="0"/>
                <a:ea typeface="MS Mincho"/>
              </a:rPr>
              <a:t>nào</a:t>
            </a:r>
            <a:r>
              <a:rPr lang="en-US" sz="2800" i="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4951240" y="1066800"/>
            <a:ext cx="2973569" cy="548042"/>
          </a:xfrm>
          <a:prstGeom prst="rect">
            <a:avLst/>
          </a:prstGeom>
        </p:spPr>
      </p:pic>
      <p:sp>
        <p:nvSpPr>
          <p:cNvPr id="2" name="TextBox 1"/>
          <p:cNvSpPr txBox="1"/>
          <p:nvPr/>
        </p:nvSpPr>
        <p:spPr>
          <a:xfrm>
            <a:off x="4953000" y="1143000"/>
            <a:ext cx="34290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HÌNH THÀNH KIẾN THỨC</a:t>
            </a:r>
          </a:p>
        </p:txBody>
      </p:sp>
      <p:sp>
        <p:nvSpPr>
          <p:cNvPr id="10"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1" name="Rounded Rectangle 10"/>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22"/>
            <a:ext cx="11811000"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85540" y="4876800"/>
            <a:ext cx="1420756" cy="1456084"/>
          </a:xfrm>
          <a:prstGeom prst="rect">
            <a:avLst/>
          </a:prstGeom>
        </p:spPr>
      </p:pic>
      <p:sp>
        <p:nvSpPr>
          <p:cNvPr id="10" name="TextBox 9"/>
          <p:cNvSpPr txBox="1"/>
          <p:nvPr/>
        </p:nvSpPr>
        <p:spPr>
          <a:xfrm>
            <a:off x="899160" y="2057400"/>
            <a:ext cx="10819765" cy="310769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đích</a:t>
            </a:r>
            <a:r>
              <a:rPr lang="en-US" sz="2800" b="1" dirty="0">
                <a:latin typeface="Times New Roman" panose="02020603050405020304" pitchFamily="18" charset="0"/>
                <a:cs typeface="Times New Roman" panose="02020603050405020304" pitchFamily="18" charset="0"/>
              </a:rPr>
              <a:t>: </a:t>
            </a:r>
          </a:p>
          <a:p>
            <a:pPr algn="just">
              <a:lnSpc>
                <a:spcPct val="150000"/>
              </a:lnSpc>
            </a:pPr>
            <a:r>
              <a:rPr lang="en-US" sz="2800" dirty="0">
                <a:latin typeface="Times New Roman" panose="02020603050405020304" pitchFamily="18" charset="0"/>
                <a:ea typeface="Calibri" panose="020F0502020204030204"/>
                <a:cs typeface="Times New Roman" panose="02020603050405020304" pitchFamily="18" charset="0"/>
              </a:rPr>
              <a:t>- HS </a:t>
            </a:r>
            <a:r>
              <a:rPr lang="en-US" sz="2800" dirty="0" err="1">
                <a:latin typeface="Times New Roman" panose="02020603050405020304" pitchFamily="18" charset="0"/>
                <a:ea typeface="Calibri" panose="020F0502020204030204"/>
                <a:cs typeface="Times New Roman" panose="02020603050405020304" pitchFamily="18" charset="0"/>
              </a:rPr>
              <a:t>biết</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cách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tóm</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tắt</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nội</a:t>
            </a:r>
            <a:r>
              <a:rPr lang="en-US" sz="2800" dirty="0">
                <a:latin typeface="Times New Roman" panose="02020603050405020304" pitchFamily="18" charset="0"/>
                <a:ea typeface="Calibri" panose="020F0502020204030204"/>
                <a:cs typeface="Times New Roman" panose="02020603050405020304" pitchFamily="18" charset="0"/>
              </a:rPr>
              <a:t> dung </a:t>
            </a:r>
            <a:r>
              <a:rPr lang="en-US" sz="2800" dirty="0" err="1">
                <a:latin typeface="Times New Roman" panose="02020603050405020304" pitchFamily="18" charset="0"/>
                <a:ea typeface="Calibri" panose="020F0502020204030204"/>
                <a:cs typeface="Times New Roman" panose="02020603050405020304" pitchFamily="18" charset="0"/>
              </a:rPr>
              <a:t>bài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thuyết</a:t>
            </a:r>
            <a:r>
              <a:rPr lang="en-US" sz="2800" dirty="0">
                <a:latin typeface="Times New Roman" panose="02020603050405020304" pitchFamily="18" charset="0"/>
                <a:ea typeface="Calibri" panose="020F0502020204030204"/>
                <a:cs typeface="Times New Roman" panose="02020603050405020304" pitchFamily="18" charset="0"/>
              </a:rPr>
              <a:t> minh </a:t>
            </a:r>
            <a:r>
              <a:rPr lang="en-US" sz="2800" dirty="0" err="1">
                <a:latin typeface="Times New Roman" panose="02020603050405020304" pitchFamily="18" charset="0"/>
                <a:ea typeface="Calibri" panose="020F0502020204030204"/>
                <a:cs typeface="Times New Roman" panose="02020603050405020304" pitchFamily="18" charset="0"/>
              </a:rPr>
              <a:t>giải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thích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một</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hiện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tượng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tự</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nhiên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theo</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yêu</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cầu</a:t>
            </a:r>
            <a:r>
              <a:rPr lang="en-US" sz="2800" dirty="0">
                <a:latin typeface="Times New Roman" panose="02020603050405020304" pitchFamily="18" charset="0"/>
                <a:ea typeface="Calibri" panose="020F0502020204030204"/>
                <a:cs typeface="Times New Roman" panose="02020603050405020304" pitchFamily="18" charset="0"/>
              </a:rPr>
              <a:t>.</a:t>
            </a:r>
          </a:p>
          <a:p>
            <a:pPr algn="just">
              <a:lnSpc>
                <a:spcPct val="150000"/>
              </a:lnSpc>
            </a:pP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Biết</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cách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nói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và</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nghe</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phù</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hợp</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người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nói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thể</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hiện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được</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khả</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năng</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trình</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diễn</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một</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bài</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tự</a:t>
            </a:r>
            <a:r>
              <a:rPr lang="en-US" sz="2800" dirty="0">
                <a:latin typeface="Times New Roman" panose="02020603050405020304" pitchFamily="18" charset="0"/>
                <a:ea typeface="Calibri" panose="020F0502020204030204"/>
                <a:cs typeface="Times New Roman" panose="02020603050405020304" pitchFamily="18" charset="0"/>
              </a:rPr>
              <a:t> </a:t>
            </a:r>
            <a:r>
              <a:rPr lang="en-US" sz="2800" dirty="0" err="1">
                <a:latin typeface="Times New Roman" panose="02020603050405020304" pitchFamily="18" charset="0"/>
                <a:ea typeface="Calibri" panose="020F0502020204030204"/>
                <a:cs typeface="Times New Roman" panose="02020603050405020304" pitchFamily="18" charset="0"/>
              </a:rPr>
              <a:t>thuật</a:t>
            </a:r>
            <a:r>
              <a:rPr lang="en-US" sz="2800" dirty="0">
                <a:latin typeface="Times New Roman" panose="02020603050405020304" pitchFamily="18" charset="0"/>
                <a:ea typeface="Calibri" panose="020F0502020204030204"/>
                <a:cs typeface="Times New Roman" panose="02020603050405020304" pitchFamily="18" charset="0"/>
              </a:rPr>
              <a:t>.</a:t>
            </a:r>
            <a:endParaRPr lang="en-US" sz="2800" dirty="0"/>
          </a:p>
        </p:txBody>
      </p:sp>
      <p:pic>
        <p:nvPicPr>
          <p:cNvPr id="11" name="Picture 10"/>
          <p:cNvPicPr>
            <a:picLocks noChangeAspect="1"/>
          </p:cNvPicPr>
          <p:nvPr/>
        </p:nvPicPr>
        <p:blipFill>
          <a:blip r:embed="rId6"/>
          <a:stretch>
            <a:fillRect/>
          </a:stretch>
        </p:blipFill>
        <p:spPr>
          <a:xfrm>
            <a:off x="4951240" y="1066800"/>
            <a:ext cx="2973569" cy="548042"/>
          </a:xfrm>
          <a:prstGeom prst="rect">
            <a:avLst/>
          </a:prstGeom>
        </p:spPr>
      </p:pic>
      <p:sp>
        <p:nvSpPr>
          <p:cNvPr id="2" name="Rectangle 1"/>
          <p:cNvSpPr/>
          <p:nvPr/>
        </p:nvSpPr>
        <p:spPr>
          <a:xfrm>
            <a:off x="4915228" y="1143000"/>
            <a:ext cx="308578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HÌNH THÀNH KIẾN THỨC</a:t>
            </a:r>
          </a:p>
        </p:txBody>
      </p:sp>
      <p:sp>
        <p:nvSpPr>
          <p:cNvPr id="9"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12" name="Rounded Rectangle 11"/>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04800" y="947869"/>
            <a:ext cx="11658600" cy="553866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37914" y="4724400"/>
            <a:ext cx="1371935" cy="1303684"/>
          </a:xfrm>
          <a:prstGeom prst="rect">
            <a:avLst/>
          </a:prstGeom>
        </p:spPr>
      </p:pic>
      <p:sp>
        <p:nvSpPr>
          <p:cNvPr id="10" name="TextBox 9"/>
          <p:cNvSpPr txBox="1"/>
          <p:nvPr/>
        </p:nvSpPr>
        <p:spPr>
          <a:xfrm>
            <a:off x="822325" y="2057400"/>
            <a:ext cx="11042650" cy="2676525"/>
          </a:xfrm>
          <a:prstGeom prst="rect">
            <a:avLst/>
          </a:prstGeom>
          <a:noFill/>
        </p:spPr>
        <p:txBody>
          <a:bodyPr wrap="square" rtlCol="0">
            <a:spAutoFit/>
          </a:bodyPr>
          <a:lstStyle/>
          <a:p>
            <a:pPr>
              <a:lnSpc>
                <a:spcPct val="150000"/>
              </a:lnSpc>
            </a:pPr>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Yêu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cầu</a:t>
            </a:r>
            <a:r>
              <a:rPr lang="en-US" sz="2800" b="1" dirty="0">
                <a:solidFill>
                  <a:prstClr val="black"/>
                </a:solidFill>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en-US" sz="2800" dirty="0" err="1">
                <a:solidFill>
                  <a:prstClr val="black"/>
                </a:solidFill>
                <a:latin typeface="Times New Roman" panose="02020603050405020304" pitchFamily="18" charset="0"/>
                <a:cs typeface="Times New Roman" panose="02020603050405020304" pitchFamily="18" charset="0"/>
              </a:rPr>
              <a:t>Chú</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nghe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thuyết</a:t>
            </a:r>
            <a:r>
              <a:rPr lang="en-US" sz="2800" dirty="0">
                <a:solidFill>
                  <a:prstClr val="black"/>
                </a:solidFill>
                <a:latin typeface="Times New Roman" panose="02020603050405020304" pitchFamily="18" charset="0"/>
                <a:cs typeface="Times New Roman" panose="02020603050405020304" pitchFamily="18" charset="0"/>
              </a:rPr>
              <a:t> minh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endParaRPr lang="en-US" sz="2800" dirty="0">
              <a:solidFill>
                <a:prstClr val="black"/>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800" dirty="0" err="1">
                <a:solidFill>
                  <a:prstClr val="black"/>
                </a:solidFill>
                <a:latin typeface="Times New Roman" panose="02020603050405020304" pitchFamily="18" charset="0"/>
                <a:cs typeface="Times New Roman" panose="02020603050405020304" pitchFamily="18" charset="0"/>
              </a:rPr>
              <a:t>Lựa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thống</a:t>
            </a:r>
            <a:endParaRPr lang="en-US" sz="2800" dirty="0">
              <a:solidFill>
                <a:prstClr val="black"/>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tóm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4951240" y="1066800"/>
            <a:ext cx="2973569" cy="548042"/>
          </a:xfrm>
          <a:prstGeom prst="rect">
            <a:avLst/>
          </a:prstGeom>
        </p:spPr>
      </p:pic>
      <p:sp>
        <p:nvSpPr>
          <p:cNvPr id="16" name="Rectangle 15"/>
          <p:cNvSpPr/>
          <p:nvPr/>
        </p:nvSpPr>
        <p:spPr>
          <a:xfrm>
            <a:off x="4915228" y="1143000"/>
            <a:ext cx="308578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HÌNH THÀNH KIẾN THỨC</a:t>
            </a:r>
          </a:p>
        </p:txBody>
      </p:sp>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9" name="Rounded Rectangle 8"/>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015666"/>
            <a:ext cx="11811000" cy="547086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25" name="Freeform 24"/>
          <p:cNvSpPr/>
          <p:nvPr/>
        </p:nvSpPr>
        <p:spPr>
          <a:xfrm>
            <a:off x="4569810" y="3034746"/>
            <a:ext cx="2626450"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1"/>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0" name="Rectangle 9"/>
          <p:cNvSpPr/>
          <p:nvPr/>
        </p:nvSpPr>
        <p:spPr>
          <a:xfrm>
            <a:off x="305435" y="1143000"/>
            <a:ext cx="3145790" cy="727710"/>
          </a:xfrm>
          <a:prstGeom prst="rect">
            <a:avLst/>
          </a:prstGeom>
        </p:spPr>
        <p:txBody>
          <a:bodyPr wrap="square">
            <a:spAutoFit/>
          </a:bodyPr>
          <a:lstStyle/>
          <a:p>
            <a:pPr algn="ctr">
              <a:lnSpc>
                <a:spcPct val="115000"/>
              </a:lnSpc>
              <a:tabLst>
                <a:tab pos="1386840" algn="l"/>
              </a:tabLst>
            </a:pPr>
            <a:r>
              <a:rPr lang="en-US" sz="3600" b="1" dirty="0">
                <a:solidFill>
                  <a:schemeClr val="accent1">
                    <a:lumMod val="50000"/>
                  </a:schemeClr>
                </a:solidFill>
                <a:latin typeface="Times New Roman" panose="02020603050405020304" pitchFamily="18" charset="0"/>
                <a:ea typeface="MS Mincho"/>
              </a:rPr>
              <a:t>II. </a:t>
            </a:r>
            <a:r>
              <a:rPr lang="en-US" sz="3600" b="1" dirty="0" err="1">
                <a:solidFill>
                  <a:schemeClr val="accent1">
                    <a:lumMod val="50000"/>
                  </a:schemeClr>
                </a:solidFill>
                <a:latin typeface="Times New Roman" panose="02020603050405020304" pitchFamily="18" charset="0"/>
                <a:ea typeface="MS Mincho"/>
              </a:rPr>
              <a:t>Thực</a:t>
            </a:r>
            <a:r>
              <a:rPr lang="en-US" sz="3600" b="1" dirty="0">
                <a:solidFill>
                  <a:schemeClr val="accent1">
                    <a:lumMod val="50000"/>
                  </a:schemeClr>
                </a:solidFill>
                <a:latin typeface="Times New Roman" panose="02020603050405020304" pitchFamily="18" charset="0"/>
                <a:ea typeface="MS Mincho"/>
              </a:rPr>
              <a:t> </a:t>
            </a:r>
            <a:r>
              <a:rPr lang="en-US" sz="3600" b="1" dirty="0" err="1">
                <a:solidFill>
                  <a:schemeClr val="accent1">
                    <a:lumMod val="50000"/>
                  </a:schemeClr>
                </a:solidFill>
                <a:latin typeface="Times New Roman" panose="02020603050405020304" pitchFamily="18" charset="0"/>
                <a:ea typeface="MS Mincho"/>
              </a:rPr>
              <a:t>hành</a:t>
            </a:r>
          </a:p>
        </p:txBody>
      </p:sp>
      <p:pic>
        <p:nvPicPr>
          <p:cNvPr id="11" name="Picture 10"/>
          <p:cNvPicPr>
            <a:picLocks noChangeAspect="1"/>
          </p:cNvPicPr>
          <p:nvPr/>
        </p:nvPicPr>
        <p:blipFill>
          <a:blip r:embed="rId2"/>
          <a:stretch>
            <a:fillRect/>
          </a:stretch>
        </p:blipFill>
        <p:spPr>
          <a:xfrm>
            <a:off x="1685925" y="1798320"/>
            <a:ext cx="4980305" cy="3729355"/>
          </a:xfrm>
          <a:prstGeom prst="rect">
            <a:avLst/>
          </a:prstGeom>
        </p:spPr>
      </p:pic>
      <p:pic>
        <p:nvPicPr>
          <p:cNvPr id="1026" name="Picture 2" descr="Sắp tận thế do núi lửa? - BBC News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843" y="1798180"/>
            <a:ext cx="3782203" cy="40692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69770" y="2209800"/>
            <a:ext cx="3480435" cy="2245360"/>
          </a:xfrm>
          <a:prstGeom prst="rect">
            <a:avLst/>
          </a:prstGeom>
        </p:spPr>
        <p:txBody>
          <a:bodyPr wrap="square">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Nghe</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thuyết</a:t>
            </a:r>
            <a:r>
              <a:rPr lang="en-US" sz="2800" dirty="0">
                <a:solidFill>
                  <a:srgbClr val="00B050"/>
                </a:solidFill>
                <a:latin typeface="Times New Roman" panose="02020603050405020304" pitchFamily="18" charset="0"/>
                <a:cs typeface="Times New Roman" panose="02020603050405020304" pitchFamily="18" charset="0"/>
              </a:rPr>
              <a:t> minh </a:t>
            </a:r>
            <a:r>
              <a:rPr lang="en-US" sz="2800" dirty="0" err="1">
                <a:solidFill>
                  <a:srgbClr val="00B050"/>
                </a:solidFill>
                <a:latin typeface="Times New Roman" panose="02020603050405020304" pitchFamily="18" charset="0"/>
                <a:cs typeface="Times New Roman" panose="02020603050405020304" pitchFamily="18" charset="0"/>
              </a:rPr>
              <a:t>giải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thích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hiện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tượng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núi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lửa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ý </a:t>
            </a:r>
            <a:r>
              <a:rPr lang="en-US" sz="2800" dirty="0" err="1">
                <a:solidFill>
                  <a:srgbClr val="00B050"/>
                </a:solidFill>
                <a:latin typeface="Times New Roman" panose="02020603050405020304" pitchFamily="18" charset="0"/>
                <a:cs typeface="Times New Roman" panose="02020603050405020304" pitchFamily="18" charset="0"/>
              </a:rPr>
              <a:t>chính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thuyết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trình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đó</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a:fillRect/>
          </a:stretch>
        </p:blipFill>
        <p:spPr>
          <a:xfrm>
            <a:off x="4636731" y="6332875"/>
            <a:ext cx="2909119" cy="457200"/>
          </a:xfrm>
          <a:prstGeom prst="rect">
            <a:avLst/>
          </a:prstGeom>
        </p:spPr>
      </p:pic>
      <p:sp>
        <p:nvSpPr>
          <p:cNvPr id="2" name="Rectangle 2"/>
          <p:cNvSpPr/>
          <p:nvPr/>
        </p:nvSpPr>
        <p:spPr>
          <a:xfrm>
            <a:off x="92075" y="86995"/>
            <a:ext cx="11998325" cy="768350"/>
          </a:xfrm>
          <a:prstGeom prst="rect">
            <a:avLst/>
          </a:prstGeom>
          <a:solidFill>
            <a:schemeClr val="accent2">
              <a:lumMod val="75000"/>
            </a:schemeClr>
          </a:solidFill>
        </p:spPr>
        <p:txBody>
          <a:bodyPr wrap="square">
            <a:spAutoFit/>
          </a:bodyPr>
          <a:lstStyle/>
          <a:p>
            <a:pPr algn="ctr">
              <a:tabLst>
                <a:tab pos="1028700" algn="l"/>
              </a:tabLst>
              <a:defRPr/>
            </a:pPr>
            <a:r>
              <a:rPr lang="en-US" sz="20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BFB11"/>
                </a:solidFill>
                <a:latin typeface="Times New Roman" panose="02020603050405020304" pitchFamily="18" charset="0"/>
                <a:ea typeface="Times New Roman" panose="02020603050405020304" pitchFamily="18" charset="0"/>
              </a:rPr>
              <a:t>NÓI VÀ NGHE</a:t>
            </a:r>
            <a:endParaRPr lang="en-US" sz="2400" dirty="0">
              <a:solidFill>
                <a:srgbClr val="FBFB11"/>
              </a:solidFill>
              <a:latin typeface="Times New Roman" panose="02020603050405020304" pitchFamily="18" charset="0"/>
              <a:ea typeface="Times New Roman" panose="02020603050405020304" pitchFamily="18" charset="0"/>
            </a:endParaRPr>
          </a:p>
          <a:p>
            <a:pPr algn="ctr">
              <a:defRPr/>
            </a:pPr>
            <a:r>
              <a:rPr lang="en-AU" altLang="en-US" b="1" dirty="0">
                <a:solidFill>
                  <a:srgbClr val="0070C0"/>
                </a:solidFill>
                <a:latin typeface="Times New Roman" panose="02020603050405020304" pitchFamily="18" charset="0"/>
                <a:ea typeface="Times New Roman" panose="02020603050405020304" pitchFamily="18" charset="0"/>
              </a:rPr>
              <a:t>                          </a:t>
            </a:r>
            <a:r>
              <a:rPr lang="en-AU" altLang="en-US" b="1" dirty="0">
                <a:solidFill>
                  <a:srgbClr val="FBFB11"/>
                </a:solidFill>
                <a:latin typeface="Times New Roman" panose="02020603050405020304" pitchFamily="18" charset="0"/>
                <a:ea typeface="Times New Roman" panose="02020603050405020304" pitchFamily="18" charset="0"/>
              </a:rPr>
              <a:t> </a:t>
            </a:r>
            <a:r>
              <a:rPr lang="en-US" sz="2000" b="1" dirty="0">
                <a:solidFill>
                  <a:srgbClr val="FBFB11"/>
                </a:solidFill>
                <a:latin typeface="Times New Roman" panose="02020603050405020304" pitchFamily="18" charset="0"/>
                <a:ea typeface="Times New Roman" panose="02020603050405020304" pitchFamily="18" charset="0"/>
              </a:rPr>
              <a:t>TÓM TẮT NỘI DUNG THUYẾT MINH GIẢI THÍCH VỀ MỘT HIỆN TƯỢNG TỰ NHIÊN</a:t>
            </a:r>
          </a:p>
        </p:txBody>
      </p:sp>
      <p:sp>
        <p:nvSpPr>
          <p:cNvPr id="4" name="Rounded Rectangle 3"/>
          <p:cNvSpPr/>
          <p:nvPr/>
        </p:nvSpPr>
        <p:spPr>
          <a:xfrm>
            <a:off x="304800" y="152400"/>
            <a:ext cx="1255395" cy="6375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2646</Words>
  <Application>Microsoft Macintosh PowerPoint</Application>
  <PresentationFormat>Widescreen</PresentationFormat>
  <Paragraphs>265</Paragraphs>
  <Slides>30</Slides>
  <Notes>0</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30</vt:i4>
      </vt:variant>
    </vt:vector>
  </HeadingPairs>
  <TitlesOfParts>
    <vt:vector size="43" baseType="lpstr">
      <vt:lpstr>Arial</vt:lpstr>
      <vt:lpstr>Calibri</vt:lpstr>
      <vt:lpstr>Calibri Light</vt:lpstr>
      <vt:lpstr>Lucida Handwriting</vt:lpstr>
      <vt:lpstr>Times New Roman</vt:lpstr>
      <vt:lpstr>Office Theme</vt:lpstr>
      <vt:lpstr>7_Office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dc:creator>
  <cp:lastModifiedBy>Microsoft Office User</cp:lastModifiedBy>
  <cp:revision>76</cp:revision>
  <dcterms:created xsi:type="dcterms:W3CDTF">2023-05-25T13:19:00Z</dcterms:created>
  <dcterms:modified xsi:type="dcterms:W3CDTF">2023-11-16T04:36:44Z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3E0F363B380C4486983B3052A0FCB0A4</vt:lpwstr>
  </property>
  <property fmtid="{D5CDD505-2E9C-101B-9397-08002B2CF9AE}" pid="3" name="KSOProductBuildVer">
    <vt:lpwstr>1033-11.2.0.11537</vt:lpwstr>
  </property>
</Properties>
</file>