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68" r:id="rId2"/>
    <p:sldId id="257" r:id="rId3"/>
    <p:sldId id="258" r:id="rId4"/>
    <p:sldId id="259" r:id="rId5"/>
    <p:sldId id="260" r:id="rId6"/>
    <p:sldId id="261" r:id="rId7"/>
    <p:sldId id="262" r:id="rId8"/>
    <p:sldId id="269" r:id="rId9"/>
    <p:sldId id="270" r:id="rId10"/>
    <p:sldId id="271" r:id="rId11"/>
    <p:sldId id="273" r:id="rId12"/>
    <p:sldId id="272" r:id="rId13"/>
    <p:sldId id="274" r:id="rId14"/>
    <p:sldId id="275" r:id="rId15"/>
    <p:sldId id="276" r:id="rId16"/>
    <p:sldId id="277" r:id="rId17"/>
    <p:sldId id="278" r:id="rId18"/>
    <p:sldId id="279" r:id="rId19"/>
    <p:sldId id="280" r:id="rId20"/>
    <p:sldId id="281" r:id="rId21"/>
    <p:sldId id="282" r:id="rId22"/>
    <p:sldId id="283" r:id="rId23"/>
    <p:sldId id="284" r:id="rId24"/>
  </p:sldIdLst>
  <p:sldSz cx="18288000" cy="10287000"/>
  <p:notesSz cx="6858000" cy="9144000"/>
  <p:embeddedFontLst>
    <p:embeddedFont>
      <p:font typeface="#9Slide04 Lora Bold" panose="020B0604020202020204" charset="0"/>
      <p:bold r:id="rId26"/>
    </p:embeddedFont>
    <p:embeddedFont>
      <p:font typeface="#9Slide05 SVNBulgary" panose="020B0604020202020204" charset="0"/>
      <p:regular r:id="rId27"/>
    </p:embeddedFont>
    <p:embeddedFont>
      <p:font typeface="Cambria" panose="0204050305040603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005EF-151D-4A76-9590-1968908DFC47}"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33FD8-FC60-4F8A-B768-53177E63AF7F}" type="slidenum">
              <a:rPr lang="en-US" smtClean="0"/>
              <a:t>‹#›</a:t>
            </a:fld>
            <a:endParaRPr lang="en-US"/>
          </a:p>
        </p:txBody>
      </p:sp>
    </p:spTree>
    <p:extLst>
      <p:ext uri="{BB962C8B-B14F-4D97-AF65-F5344CB8AC3E}">
        <p14:creationId xmlns:p14="http://schemas.microsoft.com/office/powerpoint/2010/main" val="191730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a:t>
            </a:fld>
            <a:endParaRPr lang="en-US"/>
          </a:p>
        </p:txBody>
      </p:sp>
    </p:spTree>
    <p:extLst>
      <p:ext uri="{BB962C8B-B14F-4D97-AF65-F5344CB8AC3E}">
        <p14:creationId xmlns:p14="http://schemas.microsoft.com/office/powerpoint/2010/main" val="270824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10</a:t>
            </a:fld>
            <a:endParaRPr lang="en-US"/>
          </a:p>
        </p:txBody>
      </p:sp>
    </p:spTree>
    <p:extLst>
      <p:ext uri="{BB962C8B-B14F-4D97-AF65-F5344CB8AC3E}">
        <p14:creationId xmlns:p14="http://schemas.microsoft.com/office/powerpoint/2010/main" val="1744433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11</a:t>
            </a:fld>
            <a:endParaRPr lang="en-US"/>
          </a:p>
        </p:txBody>
      </p:sp>
    </p:spTree>
    <p:extLst>
      <p:ext uri="{BB962C8B-B14F-4D97-AF65-F5344CB8AC3E}">
        <p14:creationId xmlns:p14="http://schemas.microsoft.com/office/powerpoint/2010/main" val="1613097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12</a:t>
            </a:fld>
            <a:endParaRPr lang="en-US"/>
          </a:p>
        </p:txBody>
      </p:sp>
    </p:spTree>
    <p:extLst>
      <p:ext uri="{BB962C8B-B14F-4D97-AF65-F5344CB8AC3E}">
        <p14:creationId xmlns:p14="http://schemas.microsoft.com/office/powerpoint/2010/main" val="245123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13</a:t>
            </a:fld>
            <a:endParaRPr lang="en-US"/>
          </a:p>
        </p:txBody>
      </p:sp>
    </p:spTree>
    <p:extLst>
      <p:ext uri="{BB962C8B-B14F-4D97-AF65-F5344CB8AC3E}">
        <p14:creationId xmlns:p14="http://schemas.microsoft.com/office/powerpoint/2010/main" val="3338498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14</a:t>
            </a:fld>
            <a:endParaRPr lang="en-US"/>
          </a:p>
        </p:txBody>
      </p:sp>
    </p:spTree>
    <p:extLst>
      <p:ext uri="{BB962C8B-B14F-4D97-AF65-F5344CB8AC3E}">
        <p14:creationId xmlns:p14="http://schemas.microsoft.com/office/powerpoint/2010/main" val="275340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15</a:t>
            </a:fld>
            <a:endParaRPr lang="en-US"/>
          </a:p>
        </p:txBody>
      </p:sp>
    </p:spTree>
    <p:extLst>
      <p:ext uri="{BB962C8B-B14F-4D97-AF65-F5344CB8AC3E}">
        <p14:creationId xmlns:p14="http://schemas.microsoft.com/office/powerpoint/2010/main" val="68911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16</a:t>
            </a:fld>
            <a:endParaRPr lang="en-US"/>
          </a:p>
        </p:txBody>
      </p:sp>
    </p:spTree>
    <p:extLst>
      <p:ext uri="{BB962C8B-B14F-4D97-AF65-F5344CB8AC3E}">
        <p14:creationId xmlns:p14="http://schemas.microsoft.com/office/powerpoint/2010/main" val="3245017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17</a:t>
            </a:fld>
            <a:endParaRPr lang="en-US"/>
          </a:p>
        </p:txBody>
      </p:sp>
    </p:spTree>
    <p:extLst>
      <p:ext uri="{BB962C8B-B14F-4D97-AF65-F5344CB8AC3E}">
        <p14:creationId xmlns:p14="http://schemas.microsoft.com/office/powerpoint/2010/main" val="1254553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18</a:t>
            </a:fld>
            <a:endParaRPr lang="en-US"/>
          </a:p>
        </p:txBody>
      </p:sp>
    </p:spTree>
    <p:extLst>
      <p:ext uri="{BB962C8B-B14F-4D97-AF65-F5344CB8AC3E}">
        <p14:creationId xmlns:p14="http://schemas.microsoft.com/office/powerpoint/2010/main" val="2982907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latin typeface="+mn-lt"/>
                <a:ea typeface="+mn-ea"/>
                <a:cs typeface="+mn-cs"/>
              </a:rPr>
              <a:t>+ </a:t>
            </a:r>
            <a:r>
              <a:rPr lang="en-US" sz="1200" dirty="0">
                <a:solidFill>
                  <a:srgbClr val="000000"/>
                </a:solidFill>
                <a:latin typeface="Times New Roman" panose="02020603050405020304" pitchFamily="18" charset="0"/>
                <a:cs typeface="Times New Roman" panose="02020603050405020304" pitchFamily="18" charset="0"/>
              </a:rPr>
              <a:t>K</a:t>
            </a:r>
            <a:r>
              <a:rPr lang="vi-VN" sz="1200" dirty="0">
                <a:solidFill>
                  <a:srgbClr val="000000"/>
                </a:solidFill>
                <a:latin typeface="Times New Roman" panose="02020603050405020304" pitchFamily="18" charset="0"/>
                <a:cs typeface="Times New Roman" panose="02020603050405020304" pitchFamily="18" charset="0"/>
              </a:rPr>
              <a:t>hi </a:t>
            </a:r>
            <a:r>
              <a:rPr lang="vi-VN" sz="1200" kern="1200" dirty="0">
                <a:solidFill>
                  <a:srgbClr val="000000"/>
                </a:solidFill>
                <a:latin typeface="+mn-lt"/>
                <a:ea typeface="+mn-ea"/>
                <a:cs typeface="+mn-cs"/>
              </a:rPr>
              <a:t>phân tích bài Sông núi nước Nam, có thể dẫn ra các tác phẩm cùng viết về tinh thần yêu nước, ý thức độc lập dân tộc như Hịch tướng sĩ (Trần Quốc Tuấn), Phò giá về kinh (Trần Quang Khải), Tỏ lòng (Phạm Ngũ Lão), Đại cáo bình Ngô (Nguyễn Trãi) ... cũng như nhiều bài thơ hiện đại sau này. </a:t>
            </a:r>
            <a:endParaRPr lang="en-US" sz="1200" kern="1200" dirty="0">
              <a:solidFill>
                <a:srgbClr val="000000"/>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19</a:t>
            </a:fld>
            <a:endParaRPr lang="en-US"/>
          </a:p>
        </p:txBody>
      </p:sp>
    </p:spTree>
    <p:extLst>
      <p:ext uri="{BB962C8B-B14F-4D97-AF65-F5344CB8AC3E}">
        <p14:creationId xmlns:p14="http://schemas.microsoft.com/office/powerpoint/2010/main" val="174069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cục</a:t>
            </a:r>
            <a:r>
              <a:rPr lang="en-US" dirty="0"/>
              <a:t> </a:t>
            </a:r>
            <a:r>
              <a:rPr lang="en-US" dirty="0" err="1"/>
              <a:t>phân</a:t>
            </a:r>
            <a:endParaRPr lang="en-US" dirty="0"/>
          </a:p>
          <a:p>
            <a:r>
              <a:rPr lang="en-US" dirty="0"/>
              <a:t>- </a:t>
            </a:r>
            <a:r>
              <a:rPr lang="en-US" dirty="0" err="1"/>
              <a:t>dấu</a:t>
            </a:r>
            <a:r>
              <a:rPr lang="en-US" dirty="0"/>
              <a:t> </a:t>
            </a:r>
            <a:r>
              <a:rPr lang="en-US" dirty="0" err="1"/>
              <a:t>tích</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2</a:t>
            </a:fld>
            <a:endParaRPr lang="en-US"/>
          </a:p>
        </p:txBody>
      </p:sp>
    </p:spTree>
    <p:extLst>
      <p:ext uri="{BB962C8B-B14F-4D97-AF65-F5344CB8AC3E}">
        <p14:creationId xmlns:p14="http://schemas.microsoft.com/office/powerpoint/2010/main" val="1453662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20</a:t>
            </a:fld>
            <a:endParaRPr lang="en-US"/>
          </a:p>
        </p:txBody>
      </p:sp>
    </p:spTree>
    <p:extLst>
      <p:ext uri="{BB962C8B-B14F-4D97-AF65-F5344CB8AC3E}">
        <p14:creationId xmlns:p14="http://schemas.microsoft.com/office/powerpoint/2010/main" val="1693625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21</a:t>
            </a:fld>
            <a:endParaRPr lang="en-US"/>
          </a:p>
        </p:txBody>
      </p:sp>
    </p:spTree>
    <p:extLst>
      <p:ext uri="{BB962C8B-B14F-4D97-AF65-F5344CB8AC3E}">
        <p14:creationId xmlns:p14="http://schemas.microsoft.com/office/powerpoint/2010/main" val="2854922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22</a:t>
            </a:fld>
            <a:endParaRPr lang="en-US"/>
          </a:p>
        </p:txBody>
      </p:sp>
    </p:spTree>
    <p:extLst>
      <p:ext uri="{BB962C8B-B14F-4D97-AF65-F5344CB8AC3E}">
        <p14:creationId xmlns:p14="http://schemas.microsoft.com/office/powerpoint/2010/main" val="73909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23</a:t>
            </a:fld>
            <a:endParaRPr lang="en-US"/>
          </a:p>
        </p:txBody>
      </p:sp>
    </p:spTree>
    <p:extLst>
      <p:ext uri="{BB962C8B-B14F-4D97-AF65-F5344CB8AC3E}">
        <p14:creationId xmlns:p14="http://schemas.microsoft.com/office/powerpoint/2010/main" val="346758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song </a:t>
            </a:r>
            <a:r>
              <a:rPr lang="en-US" dirty="0" err="1"/>
              <a:t>song</a:t>
            </a:r>
            <a:endParaRPr lang="en-US" dirty="0"/>
          </a:p>
          <a:p>
            <a:r>
              <a:rPr lang="en-US" dirty="0"/>
              <a:t>- </a:t>
            </a:r>
            <a:r>
              <a:rPr lang="en-US" dirty="0" err="1"/>
              <a:t>thất</a:t>
            </a:r>
            <a:endParaRPr lang="en-US" dirty="0"/>
          </a:p>
          <a:p>
            <a:r>
              <a:rPr lang="en-US" dirty="0"/>
              <a:t>- </a:t>
            </a:r>
            <a:r>
              <a:rPr lang="en-US" dirty="0" err="1"/>
              <a:t>màu</a:t>
            </a:r>
            <a:r>
              <a:rPr lang="en-US" dirty="0"/>
              <a:t> </a:t>
            </a:r>
            <a:r>
              <a:rPr lang="en-US" dirty="0" err="1"/>
              <a:t>lục</a:t>
            </a:r>
            <a:endParaRPr lang="en-US" dirty="0"/>
          </a:p>
          <a:p>
            <a:r>
              <a:rPr lang="en-US" dirty="0"/>
              <a:t>- </a:t>
            </a:r>
            <a:r>
              <a:rPr lang="en-US" dirty="0" err="1"/>
              <a:t>bát</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3</a:t>
            </a:fld>
            <a:endParaRPr lang="en-US"/>
          </a:p>
        </p:txBody>
      </p:sp>
    </p:spTree>
    <p:extLst>
      <p:ext uri="{BB962C8B-B14F-4D97-AF65-F5344CB8AC3E}">
        <p14:creationId xmlns:p14="http://schemas.microsoft.com/office/powerpoint/2010/main" val="75876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Bà</a:t>
            </a:r>
            <a:r>
              <a:rPr lang="en-US" dirty="0"/>
              <a:t> </a:t>
            </a:r>
            <a:r>
              <a:rPr lang="en-US" dirty="0" err="1"/>
              <a:t>nội</a:t>
            </a:r>
            <a:endParaRPr lang="en-US" dirty="0"/>
          </a:p>
          <a:p>
            <a:r>
              <a:rPr lang="en-US" dirty="0"/>
              <a:t>- Vân Dung</a:t>
            </a:r>
          </a:p>
        </p:txBody>
      </p:sp>
      <p:sp>
        <p:nvSpPr>
          <p:cNvPr id="4" name="Slide Number Placeholder 3"/>
          <p:cNvSpPr>
            <a:spLocks noGrp="1"/>
          </p:cNvSpPr>
          <p:nvPr>
            <p:ph type="sldNum" sz="quarter" idx="5"/>
          </p:nvPr>
        </p:nvSpPr>
        <p:spPr/>
        <p:txBody>
          <a:bodyPr/>
          <a:lstStyle/>
          <a:p>
            <a:fld id="{92233FD8-FC60-4F8A-B768-53177E63AF7F}" type="slidenum">
              <a:rPr lang="en-US" smtClean="0"/>
              <a:t>4</a:t>
            </a:fld>
            <a:endParaRPr lang="en-US"/>
          </a:p>
        </p:txBody>
      </p:sp>
    </p:spTree>
    <p:extLst>
      <p:ext uri="{BB962C8B-B14F-4D97-AF65-F5344CB8AC3E}">
        <p14:creationId xmlns:p14="http://schemas.microsoft.com/office/powerpoint/2010/main" val="44330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Củ</a:t>
            </a:r>
            <a:r>
              <a:rPr lang="en-US" dirty="0"/>
              <a:t> </a:t>
            </a:r>
            <a:r>
              <a:rPr lang="en-US" dirty="0" err="1"/>
              <a:t>nghệ</a:t>
            </a:r>
            <a:endParaRPr lang="en-US" dirty="0"/>
          </a:p>
          <a:p>
            <a:r>
              <a:rPr lang="en-US" dirty="0"/>
              <a:t>- </a:t>
            </a:r>
            <a:r>
              <a:rPr lang="en-US" dirty="0" err="1"/>
              <a:t>Mĩ</a:t>
            </a:r>
            <a:r>
              <a:rPr lang="en-US" dirty="0"/>
              <a:t> </a:t>
            </a:r>
            <a:r>
              <a:rPr lang="en-US" dirty="0" err="1"/>
              <a:t>thuật</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5</a:t>
            </a:fld>
            <a:endParaRPr lang="en-US"/>
          </a:p>
        </p:txBody>
      </p:sp>
    </p:spTree>
    <p:extLst>
      <p:ext uri="{BB962C8B-B14F-4D97-AF65-F5344CB8AC3E}">
        <p14:creationId xmlns:p14="http://schemas.microsoft.com/office/powerpoint/2010/main" val="3022239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Bơi</a:t>
            </a:r>
            <a:r>
              <a:rPr lang="en-US" dirty="0"/>
              <a:t> </a:t>
            </a:r>
            <a:r>
              <a:rPr lang="en-US" dirty="0" err="1"/>
              <a:t>nổi</a:t>
            </a:r>
            <a:endParaRPr lang="en-US" dirty="0"/>
          </a:p>
          <a:p>
            <a:r>
              <a:rPr lang="en-US" dirty="0"/>
              <a:t>- </a:t>
            </a:r>
            <a:r>
              <a:rPr lang="en-US" dirty="0" err="1"/>
              <a:t>Bật</a:t>
            </a:r>
            <a:endParaRPr lang="en-US" dirty="0"/>
          </a:p>
          <a:p>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6</a:t>
            </a:fld>
            <a:endParaRPr lang="en-US"/>
          </a:p>
        </p:txBody>
      </p:sp>
    </p:spTree>
    <p:extLst>
      <p:ext uri="{BB962C8B-B14F-4D97-AF65-F5344CB8AC3E}">
        <p14:creationId xmlns:p14="http://schemas.microsoft.com/office/powerpoint/2010/main" val="206807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7</a:t>
            </a:fld>
            <a:endParaRPr lang="en-US"/>
          </a:p>
        </p:txBody>
      </p:sp>
    </p:spTree>
    <p:extLst>
      <p:ext uri="{BB962C8B-B14F-4D97-AF65-F5344CB8AC3E}">
        <p14:creationId xmlns:p14="http://schemas.microsoft.com/office/powerpoint/2010/main" val="99790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8</a:t>
            </a:fld>
            <a:endParaRPr lang="en-US"/>
          </a:p>
        </p:txBody>
      </p:sp>
    </p:spTree>
    <p:extLst>
      <p:ext uri="{BB962C8B-B14F-4D97-AF65-F5344CB8AC3E}">
        <p14:creationId xmlns:p14="http://schemas.microsoft.com/office/powerpoint/2010/main" val="353680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9</a:t>
            </a:fld>
            <a:endParaRPr lang="en-US"/>
          </a:p>
        </p:txBody>
      </p:sp>
    </p:spTree>
    <p:extLst>
      <p:ext uri="{BB962C8B-B14F-4D97-AF65-F5344CB8AC3E}">
        <p14:creationId xmlns:p14="http://schemas.microsoft.com/office/powerpoint/2010/main" val="63850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DED7">
            <a:alpha val="7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5.xml"/><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Video giới thiệu trò chơi">
            <a:hlinkClick r:id="" action="ppaction://media"/>
            <a:extLst>
              <a:ext uri="{FF2B5EF4-FFF2-40B4-BE49-F238E27FC236}">
                <a16:creationId xmlns:a16="http://schemas.microsoft.com/office/drawing/2014/main" id="{6371860E-BFD6-B637-43B3-1A5FD57DA1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0"/>
            <a:ext cx="18288000" cy="10287000"/>
          </a:xfrm>
          <a:prstGeom prst="rect">
            <a:avLst/>
          </a:prstGeom>
        </p:spPr>
      </p:pic>
    </p:spTree>
    <p:extLst>
      <p:ext uri="{BB962C8B-B14F-4D97-AF65-F5344CB8AC3E}">
        <p14:creationId xmlns:p14="http://schemas.microsoft.com/office/powerpoint/2010/main" val="12270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4E08117-D226-403B-BC99-EED8FFB29693}"/>
              </a:ext>
            </a:extLst>
          </p:cNvPr>
          <p:cNvGrpSpPr/>
          <p:nvPr/>
        </p:nvGrpSpPr>
        <p:grpSpPr>
          <a:xfrm>
            <a:off x="-274331" y="1409700"/>
            <a:ext cx="19248131" cy="8305799"/>
            <a:chOff x="0" y="0"/>
            <a:chExt cx="3792762" cy="3261740"/>
          </a:xfrm>
        </p:grpSpPr>
        <p:sp>
          <p:nvSpPr>
            <p:cNvPr id="9" name="Freeform 3">
              <a:extLst>
                <a:ext uri="{FF2B5EF4-FFF2-40B4-BE49-F238E27FC236}">
                  <a16:creationId xmlns:a16="http://schemas.microsoft.com/office/drawing/2014/main" id="{5FFBF553-041F-2FE7-2323-8AD2ACA5FC99}"/>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a16="http://schemas.microsoft.com/office/drawing/2014/main" id="{09B5CADD-761A-AAAB-A9E2-C062E7C2F52F}"/>
              </a:ext>
            </a:extLst>
          </p:cNvPr>
          <p:cNvSpPr txBox="1"/>
          <p:nvPr/>
        </p:nvSpPr>
        <p:spPr>
          <a:xfrm>
            <a:off x="628015" y="419100"/>
            <a:ext cx="12249785" cy="769441"/>
          </a:xfrm>
          <a:prstGeom prst="rect">
            <a:avLst/>
          </a:prstGeom>
          <a:noFill/>
        </p:spPr>
        <p:txBody>
          <a:bodyPr wrap="square" rtlCol="0">
            <a:spAutoFit/>
          </a:bodyPr>
          <a:lstStyle/>
          <a:p>
            <a:pPr algn="just"/>
            <a:r>
              <a:rPr lang="en-US" sz="4400" b="1" dirty="0">
                <a:solidFill>
                  <a:srgbClr val="222222"/>
                </a:solidFill>
                <a:latin typeface="Times New Roman" panose="02020603050405020304" pitchFamily="18" charset="0"/>
              </a:rPr>
              <a:t>2</a:t>
            </a:r>
            <a:r>
              <a:rPr lang="vi-VN" sz="4400" b="1" dirty="0">
                <a:solidFill>
                  <a:srgbClr val="222222"/>
                </a:solidFill>
                <a:latin typeface="Times New Roman" panose="02020603050405020304" pitchFamily="18" charset="0"/>
              </a:rPr>
              <a:t>. Yêu cầu đối với bài </a:t>
            </a:r>
            <a:r>
              <a:rPr lang="en-US" sz="4400" b="1" dirty="0" err="1">
                <a:solidFill>
                  <a:srgbClr val="222222"/>
                </a:solidFill>
                <a:latin typeface="Times New Roman" panose="02020603050405020304" pitchFamily="18" charset="0"/>
              </a:rPr>
              <a:t>phân</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tích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một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phẩm</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thơ</a:t>
            </a:r>
            <a:endParaRPr lang="vi-VN" sz="4400" dirty="0">
              <a:solidFill>
                <a:srgbClr val="222222"/>
              </a:solidFill>
              <a:latin typeface="Times New Roman" panose="02020603050405020304" pitchFamily="18" charset="0"/>
            </a:endParaRPr>
          </a:p>
        </p:txBody>
      </p:sp>
      <p:sp>
        <p:nvSpPr>
          <p:cNvPr id="3" name="Freeform 2">
            <a:extLst>
              <a:ext uri="{FF2B5EF4-FFF2-40B4-BE49-F238E27FC236}">
                <a16:creationId xmlns:a16="http://schemas.microsoft.com/office/drawing/2014/main" id="{86D02658-0DAA-77A2-F433-5D9807FD7E60}"/>
              </a:ext>
            </a:extLst>
          </p:cNvPr>
          <p:cNvSpPr/>
          <p:nvPr/>
        </p:nvSpPr>
        <p:spPr>
          <a:xfrm>
            <a:off x="-336676" y="3342024"/>
            <a:ext cx="4770783" cy="4114800"/>
          </a:xfrm>
          <a:custGeom>
            <a:avLst/>
            <a:gdLst/>
            <a:ahLst/>
            <a:cxnLst/>
            <a:rect l="l" t="t" r="r" b="b"/>
            <a:pathLst>
              <a:path w="4770783" h="4114800">
                <a:moveTo>
                  <a:pt x="0" y="0"/>
                </a:moveTo>
                <a:lnTo>
                  <a:pt x="4770783" y="0"/>
                </a:lnTo>
                <a:lnTo>
                  <a:pt x="47707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a:extLst>
              <a:ext uri="{FF2B5EF4-FFF2-40B4-BE49-F238E27FC236}">
                <a16:creationId xmlns:a16="http://schemas.microsoft.com/office/drawing/2014/main" id="{5914435F-CA90-5F85-EB26-93DC4489A568}"/>
              </a:ext>
            </a:extLst>
          </p:cNvPr>
          <p:cNvSpPr/>
          <p:nvPr/>
        </p:nvSpPr>
        <p:spPr>
          <a:xfrm>
            <a:off x="1143000" y="1673433"/>
            <a:ext cx="15411476"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Đọc kĩ bài thơ được phân tích, chú ý đặc điểm thể loại, tác giả và bối cảnh ra đời (nếu cần thiết) của tác phẩm.</a:t>
            </a:r>
          </a:p>
        </p:txBody>
      </p:sp>
      <p:sp>
        <p:nvSpPr>
          <p:cNvPr id="5" name="Rectangle 4">
            <a:extLst>
              <a:ext uri="{FF2B5EF4-FFF2-40B4-BE49-F238E27FC236}">
                <a16:creationId xmlns:a16="http://schemas.microsoft.com/office/drawing/2014/main" id="{762F8EE6-3C7E-02B4-D97D-359F4A44C25C}"/>
              </a:ext>
            </a:extLst>
          </p:cNvPr>
          <p:cNvSpPr/>
          <p:nvPr/>
        </p:nvSpPr>
        <p:spPr>
          <a:xfrm>
            <a:off x="762000" y="7964150"/>
            <a:ext cx="15411476"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Suy nghĩ, nhận xét về ý nghĩa, giá trị và sự tác động của tác phẩm đối với người đọc cũng như với cá nhân em</a:t>
            </a:r>
          </a:p>
        </p:txBody>
      </p:sp>
      <p:sp>
        <p:nvSpPr>
          <p:cNvPr id="6" name="Rectangle 5">
            <a:extLst>
              <a:ext uri="{FF2B5EF4-FFF2-40B4-BE49-F238E27FC236}">
                <a16:creationId xmlns:a16="http://schemas.microsoft.com/office/drawing/2014/main" id="{15919F2D-D35A-8DE6-3175-331AC2C40EC1}"/>
              </a:ext>
            </a:extLst>
          </p:cNvPr>
          <p:cNvSpPr/>
          <p:nvPr/>
        </p:nvSpPr>
        <p:spPr>
          <a:xfrm>
            <a:off x="3124200" y="3265824"/>
            <a:ext cx="14325601" cy="2800767"/>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Phân tích nội dung và các yếu tố hình thức nghệ thuật nổi bật của bài thơ. Chỉ ra mối quan hệ giữa hình thức và nội dung; từ đó, làm rõ giá trị của các yếu tố hình thức trong việc thể hiện nội dung, chủ đề của tác phẩm.</a:t>
            </a:r>
          </a:p>
        </p:txBody>
      </p:sp>
      <p:sp>
        <p:nvSpPr>
          <p:cNvPr id="7" name="Rectangle 6">
            <a:extLst>
              <a:ext uri="{FF2B5EF4-FFF2-40B4-BE49-F238E27FC236}">
                <a16:creationId xmlns:a16="http://schemas.microsoft.com/office/drawing/2014/main" id="{1EC995CE-F7AD-048F-6A53-02C50215FA99}"/>
              </a:ext>
            </a:extLst>
          </p:cNvPr>
          <p:cNvSpPr/>
          <p:nvPr/>
        </p:nvSpPr>
        <p:spPr>
          <a:xfrm>
            <a:off x="2841888" y="6177427"/>
            <a:ext cx="14607913"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Thực hiện các bước viết bài nghị luận theo quy trình bốn bước: chuẩn bị, tìm ý và lập dàn ý, viết, kiểm tra và chỉnh sửa.</a:t>
            </a:r>
          </a:p>
        </p:txBody>
      </p:sp>
    </p:spTree>
    <p:extLst>
      <p:ext uri="{BB962C8B-B14F-4D97-AF65-F5344CB8AC3E}">
        <p14:creationId xmlns:p14="http://schemas.microsoft.com/office/powerpoint/2010/main" val="114524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DF60AA4-2D64-AC42-9E3D-177F5FA5D13E}"/>
              </a:ext>
            </a:extLst>
          </p:cNvPr>
          <p:cNvGrpSpPr/>
          <p:nvPr/>
        </p:nvGrpSpPr>
        <p:grpSpPr>
          <a:xfrm>
            <a:off x="335708" y="330160"/>
            <a:ext cx="17342692" cy="9642370"/>
            <a:chOff x="0" y="0"/>
            <a:chExt cx="3792762" cy="3261740"/>
          </a:xfrm>
        </p:grpSpPr>
        <p:sp>
          <p:nvSpPr>
            <p:cNvPr id="3" name="Freeform 3">
              <a:extLst>
                <a:ext uri="{FF2B5EF4-FFF2-40B4-BE49-F238E27FC236}">
                  <a16:creationId xmlns:a16="http://schemas.microsoft.com/office/drawing/2014/main" id="{33DB77F3-5F90-6A0F-C25A-448C18690B3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TextBox 3">
            <a:extLst>
              <a:ext uri="{FF2B5EF4-FFF2-40B4-BE49-F238E27FC236}">
                <a16:creationId xmlns:a16="http://schemas.microsoft.com/office/drawing/2014/main" id="{283BCE16-4C33-286D-5351-DF37B74AAB11}"/>
              </a:ext>
            </a:extLst>
          </p:cNvPr>
          <p:cNvSpPr txBox="1"/>
          <p:nvPr/>
        </p:nvSpPr>
        <p:spPr>
          <a:xfrm>
            <a:off x="6248400" y="3848100"/>
            <a:ext cx="10614536" cy="1446550"/>
          </a:xfrm>
          <a:prstGeom prst="rect">
            <a:avLst/>
          </a:prstGeom>
          <a:noFill/>
        </p:spPr>
        <p:txBody>
          <a:bodyPr wrap="square" rtlCol="0">
            <a:spAutoFit/>
          </a:bodyPr>
          <a:lstStyle/>
          <a:p>
            <a:pPr algn="ctr"/>
            <a:r>
              <a:rPr lang="en-US" sz="8800" b="1" dirty="0">
                <a:latin typeface="#9Slide04 Lora Bold" panose="00000800000000000000" pitchFamily="2" charset="0"/>
                <a:cs typeface="Times New Roman" panose="02020603050405020304" pitchFamily="18" charset="0"/>
              </a:rPr>
              <a:t>II. </a:t>
            </a:r>
            <a:r>
              <a:rPr lang="en-US" sz="8800" b="1" dirty="0" err="1">
                <a:latin typeface="#9Slide04 Lora Bold" panose="00000800000000000000" pitchFamily="2" charset="0"/>
                <a:cs typeface="Times New Roman" panose="02020603050405020304" pitchFamily="18" charset="0"/>
              </a:rPr>
              <a:t>Thực</a:t>
            </a:r>
            <a:r>
              <a:rPr lang="en-US" sz="8800" b="1" dirty="0">
                <a:latin typeface="#9Slide04 Lora Bold" panose="00000800000000000000" pitchFamily="2" charset="0"/>
                <a:cs typeface="Times New Roman" panose="02020603050405020304" pitchFamily="18" charset="0"/>
              </a:rPr>
              <a:t> </a:t>
            </a:r>
            <a:r>
              <a:rPr lang="en-US" sz="8800" b="1" dirty="0" err="1">
                <a:latin typeface="#9Slide04 Lora Bold" panose="00000800000000000000" pitchFamily="2" charset="0"/>
                <a:cs typeface="Times New Roman" panose="02020603050405020304" pitchFamily="18" charset="0"/>
              </a:rPr>
              <a:t>hành</a:t>
            </a:r>
            <a:endParaRPr lang="en-US" sz="8800" dirty="0">
              <a:latin typeface="#9Slide04 Lora Bold" panose="00000800000000000000" pitchFamily="2" charset="0"/>
              <a:cs typeface="Times New Roman" panose="02020603050405020304" pitchFamily="18" charset="0"/>
            </a:endParaRPr>
          </a:p>
        </p:txBody>
      </p:sp>
      <p:sp>
        <p:nvSpPr>
          <p:cNvPr id="6" name="Freeform 4">
            <a:extLst>
              <a:ext uri="{FF2B5EF4-FFF2-40B4-BE49-F238E27FC236}">
                <a16:creationId xmlns:a16="http://schemas.microsoft.com/office/drawing/2014/main" id="{972E9C02-858B-AAFC-BB3D-018BB4072F96}"/>
              </a:ext>
            </a:extLst>
          </p:cNvPr>
          <p:cNvSpPr/>
          <p:nvPr/>
        </p:nvSpPr>
        <p:spPr>
          <a:xfrm>
            <a:off x="763271" y="2491641"/>
            <a:ext cx="5942329" cy="7498208"/>
          </a:xfrm>
          <a:custGeom>
            <a:avLst/>
            <a:gdLst/>
            <a:ahLst/>
            <a:cxnLst/>
            <a:rect l="l" t="t" r="r" b="b"/>
            <a:pathLst>
              <a:path w="4704301" h="5936027">
                <a:moveTo>
                  <a:pt x="0" y="0"/>
                </a:moveTo>
                <a:lnTo>
                  <a:pt x="4704301" y="0"/>
                </a:lnTo>
                <a:lnTo>
                  <a:pt x="4704301" y="5936027"/>
                </a:lnTo>
                <a:lnTo>
                  <a:pt x="0" y="5936027"/>
                </a:lnTo>
                <a:lnTo>
                  <a:pt x="0" y="0"/>
                </a:lnTo>
                <a:close/>
              </a:path>
            </a:pathLst>
          </a:custGeom>
          <a:blipFill>
            <a:blip r:embed="rId3"/>
            <a:stretch>
              <a:fillRect/>
            </a:stretch>
          </a:blipFill>
        </p:spPr>
      </p:sp>
    </p:spTree>
    <p:extLst>
      <p:ext uri="{BB962C8B-B14F-4D97-AF65-F5344CB8AC3E}">
        <p14:creationId xmlns:p14="http://schemas.microsoft.com/office/powerpoint/2010/main" val="38761205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1A14D80-18C5-1CA6-9469-09157C5AC387}"/>
              </a:ext>
            </a:extLst>
          </p:cNvPr>
          <p:cNvGrpSpPr/>
          <p:nvPr/>
        </p:nvGrpSpPr>
        <p:grpSpPr>
          <a:xfrm>
            <a:off x="-152400" y="3771900"/>
            <a:ext cx="17342692" cy="3810000"/>
            <a:chOff x="0" y="0"/>
            <a:chExt cx="3792762" cy="3261740"/>
          </a:xfrm>
        </p:grpSpPr>
        <p:sp>
          <p:nvSpPr>
            <p:cNvPr id="4" name="Freeform 3">
              <a:extLst>
                <a:ext uri="{FF2B5EF4-FFF2-40B4-BE49-F238E27FC236}">
                  <a16:creationId xmlns:a16="http://schemas.microsoft.com/office/drawing/2014/main" id="{6FDA2886-D56C-5564-80F3-4B0533F4C337}"/>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a16="http://schemas.microsoft.com/office/drawing/2014/main" id="{8F99D7B0-9732-F901-26D7-BC2ED4395CF4}"/>
              </a:ext>
            </a:extLst>
          </p:cNvPr>
          <p:cNvSpPr txBox="1"/>
          <p:nvPr/>
        </p:nvSpPr>
        <p:spPr>
          <a:xfrm>
            <a:off x="533400" y="4420225"/>
            <a:ext cx="96774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p>
          <a:p>
            <a:pPr algn="just"/>
            <a:r>
              <a:rPr lang="vi-VN" sz="4400" dirty="0">
                <a:latin typeface="Times New Roman" panose="02020603050405020304" pitchFamily="18" charset="0"/>
                <a:cs typeface="Times New Roman" panose="02020603050405020304" pitchFamily="18" charset="0"/>
              </a:rPr>
              <a:t>Phân tích bài thơ “Khóc Dương Khuê” của Nguyễn Khuyến</a:t>
            </a:r>
            <a:endParaRPr lang="en-US" sz="4400" dirty="0">
              <a:latin typeface="Times New Roman" panose="02020603050405020304" pitchFamily="18" charset="0"/>
              <a:cs typeface="Times New Roman" panose="02020603050405020304" pitchFamily="18" charset="0"/>
            </a:endParaRPr>
          </a:p>
        </p:txBody>
      </p:sp>
      <p:grpSp>
        <p:nvGrpSpPr>
          <p:cNvPr id="5" name="Group 9">
            <a:extLst>
              <a:ext uri="{FF2B5EF4-FFF2-40B4-BE49-F238E27FC236}">
                <a16:creationId xmlns:a16="http://schemas.microsoft.com/office/drawing/2014/main" id="{7F3C74FD-93FF-7974-2784-27A8B31A6003}"/>
              </a:ext>
            </a:extLst>
          </p:cNvPr>
          <p:cNvGrpSpPr>
            <a:grpSpLocks noChangeAspect="1"/>
          </p:cNvGrpSpPr>
          <p:nvPr/>
        </p:nvGrpSpPr>
        <p:grpSpPr>
          <a:xfrm>
            <a:off x="10589362" y="1943100"/>
            <a:ext cx="7698638" cy="8343899"/>
            <a:chOff x="0" y="0"/>
            <a:chExt cx="4218432" cy="4572000"/>
          </a:xfrm>
        </p:grpSpPr>
        <p:sp>
          <p:nvSpPr>
            <p:cNvPr id="6" name="Freeform 10">
              <a:extLst>
                <a:ext uri="{FF2B5EF4-FFF2-40B4-BE49-F238E27FC236}">
                  <a16:creationId xmlns:a16="http://schemas.microsoft.com/office/drawing/2014/main" id="{D67D8316-7CD5-AF36-B696-6EA651AD01DE}"/>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8453" r="-48453"/>
              </a:stretch>
            </a:blipFill>
          </p:spPr>
        </p:sp>
        <p:sp>
          <p:nvSpPr>
            <p:cNvPr id="7" name="Freeform 11">
              <a:extLst>
                <a:ext uri="{FF2B5EF4-FFF2-40B4-BE49-F238E27FC236}">
                  <a16:creationId xmlns:a16="http://schemas.microsoft.com/office/drawing/2014/main" id="{9DC447CB-E391-DB99-FF9E-AC2B05722B30}"/>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sp>
      </p:grpSp>
    </p:spTree>
    <p:extLst>
      <p:ext uri="{BB962C8B-B14F-4D97-AF65-F5344CB8AC3E}">
        <p14:creationId xmlns:p14="http://schemas.microsoft.com/office/powerpoint/2010/main" val="1548251185"/>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78E6AF-FD2C-AAC4-4C89-7A2AABABFCD9}"/>
              </a:ext>
            </a:extLst>
          </p:cNvPr>
          <p:cNvSpPr txBox="1"/>
          <p:nvPr/>
        </p:nvSpPr>
        <p:spPr>
          <a:xfrm>
            <a:off x="4614232" y="443279"/>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3" name="Rectangle 2">
            <a:extLst>
              <a:ext uri="{FF2B5EF4-FFF2-40B4-BE49-F238E27FC236}">
                <a16:creationId xmlns:a16="http://schemas.microsoft.com/office/drawing/2014/main" id="{D6EDEF93-67AA-0326-4635-F6BC8B268651}"/>
              </a:ext>
            </a:extLst>
          </p:cNvPr>
          <p:cNvSpPr/>
          <p:nvPr/>
        </p:nvSpPr>
        <p:spPr>
          <a:xfrm>
            <a:off x="914400" y="1943100"/>
            <a:ext cx="16154400" cy="769441"/>
          </a:xfrm>
          <a:prstGeom prst="rect">
            <a:avLst/>
          </a:prstGeom>
        </p:spPr>
        <p:txBody>
          <a:bodyPr wrap="square">
            <a:spAutoFit/>
          </a:bodyPr>
          <a:lstStyle/>
          <a:p>
            <a:pPr algn="just"/>
            <a:r>
              <a:rPr lang="vi-VN" sz="4400" b="1" dirty="0">
                <a:solidFill>
                  <a:srgbClr val="000000"/>
                </a:solidFill>
                <a:latin typeface="+mj-lt"/>
              </a:rPr>
              <a:t>a. Chuẩn bị</a:t>
            </a:r>
            <a:endParaRPr lang="vi-VN" sz="4400" dirty="0">
              <a:solidFill>
                <a:srgbClr val="000000"/>
              </a:solidFill>
              <a:latin typeface="+mj-lt"/>
            </a:endParaRPr>
          </a:p>
        </p:txBody>
      </p:sp>
      <p:sp>
        <p:nvSpPr>
          <p:cNvPr id="4" name="Freeform 3">
            <a:extLst>
              <a:ext uri="{FF2B5EF4-FFF2-40B4-BE49-F238E27FC236}">
                <a16:creationId xmlns:a16="http://schemas.microsoft.com/office/drawing/2014/main" id="{11E9AD3E-AB9E-1B62-8CCE-12615885D4F9}"/>
              </a:ext>
            </a:extLst>
          </p:cNvPr>
          <p:cNvSpPr/>
          <p:nvPr/>
        </p:nvSpPr>
        <p:spPr>
          <a:xfrm>
            <a:off x="5334000" y="4112588"/>
            <a:ext cx="6477001" cy="4155112"/>
          </a:xfrm>
          <a:custGeom>
            <a:avLst/>
            <a:gdLst/>
            <a:ahLst/>
            <a:cxnLst/>
            <a:rect l="l" t="t" r="r" b="b"/>
            <a:pathLst>
              <a:path w="7250749" h="4114800">
                <a:moveTo>
                  <a:pt x="0" y="0"/>
                </a:moveTo>
                <a:lnTo>
                  <a:pt x="7250749" y="0"/>
                </a:lnTo>
                <a:lnTo>
                  <a:pt x="72507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5882" t="970" r="-6064" b="1"/>
            </a:stretch>
          </a:blipFill>
        </p:spPr>
        <p:txBody>
          <a:bodyPr/>
          <a:lstStyle/>
          <a:p>
            <a:endParaRPr lang="en-US" dirty="0"/>
          </a:p>
        </p:txBody>
      </p:sp>
      <p:sp>
        <p:nvSpPr>
          <p:cNvPr id="5" name="Rectangle 4">
            <a:extLst>
              <a:ext uri="{FF2B5EF4-FFF2-40B4-BE49-F238E27FC236}">
                <a16:creationId xmlns:a16="http://schemas.microsoft.com/office/drawing/2014/main" id="{862D36A8-4E37-0F05-A86D-D04A49D1BAB3}"/>
              </a:ext>
            </a:extLst>
          </p:cNvPr>
          <p:cNvSpPr/>
          <p:nvPr/>
        </p:nvSpPr>
        <p:spPr>
          <a:xfrm>
            <a:off x="381000" y="3390900"/>
            <a:ext cx="6172200" cy="5509200"/>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Xem lại kiến thức ngữ văn về thể loại thơ song thất lục bát đã học; đọc lại bài thơ Khóc Dương Khuê của Nguyễn Khuyến; chú ý những bài thơ viết về tình bạn thắm thiết, thuỷ chung.</a:t>
            </a:r>
          </a:p>
        </p:txBody>
      </p:sp>
      <p:sp>
        <p:nvSpPr>
          <p:cNvPr id="6" name="Rectangle 5">
            <a:extLst>
              <a:ext uri="{FF2B5EF4-FFF2-40B4-BE49-F238E27FC236}">
                <a16:creationId xmlns:a16="http://schemas.microsoft.com/office/drawing/2014/main" id="{FD559AD7-4D91-9423-4956-D753AF158790}"/>
              </a:ext>
            </a:extLst>
          </p:cNvPr>
          <p:cNvSpPr/>
          <p:nvPr/>
        </p:nvSpPr>
        <p:spPr>
          <a:xfrm>
            <a:off x="8654574" y="2996927"/>
            <a:ext cx="8445399" cy="1446550"/>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Đọc kĩ đề bài, xác định các yêu cầu cần thực hiện.</a:t>
            </a:r>
          </a:p>
        </p:txBody>
      </p:sp>
      <p:sp>
        <p:nvSpPr>
          <p:cNvPr id="7" name="Rectangle 6">
            <a:extLst>
              <a:ext uri="{FF2B5EF4-FFF2-40B4-BE49-F238E27FC236}">
                <a16:creationId xmlns:a16="http://schemas.microsoft.com/office/drawing/2014/main" id="{FB48C072-A92E-CA10-B3F0-6A68183A9FE6}"/>
              </a:ext>
            </a:extLst>
          </p:cNvPr>
          <p:cNvSpPr/>
          <p:nvPr/>
        </p:nvSpPr>
        <p:spPr>
          <a:xfrm>
            <a:off x="10841182" y="5843524"/>
            <a:ext cx="7065818" cy="415498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Xác định nội dung và hình thức nghệ thuật nổi bật nhất của bài thơ (chú ý đặc điểm và tác dụng của thể thơ song thất lục bát trong việc biểu đạt nội dung).</a:t>
            </a:r>
          </a:p>
        </p:txBody>
      </p:sp>
    </p:spTree>
    <p:extLst>
      <p:ext uri="{BB962C8B-B14F-4D97-AF65-F5344CB8AC3E}">
        <p14:creationId xmlns:p14="http://schemas.microsoft.com/office/powerpoint/2010/main" val="18652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arn(inVertical)">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E06F42-1E3D-3643-C7F0-B904ECF66E5E}"/>
              </a:ext>
            </a:extLst>
          </p:cNvPr>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3" name="Rectangle 2">
            <a:extLst>
              <a:ext uri="{FF2B5EF4-FFF2-40B4-BE49-F238E27FC236}">
                <a16:creationId xmlns:a16="http://schemas.microsoft.com/office/drawing/2014/main" id="{FEA0428E-4F7A-798A-DD4C-7C9E757FEE05}"/>
              </a:ext>
            </a:extLst>
          </p:cNvPr>
          <p:cNvSpPr/>
          <p:nvPr/>
        </p:nvSpPr>
        <p:spPr>
          <a:xfrm>
            <a:off x="938217" y="1714500"/>
            <a:ext cx="16154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Tìm ý và lập dàn ý</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Rectangle 3">
            <a:extLst>
              <a:ext uri="{FF2B5EF4-FFF2-40B4-BE49-F238E27FC236}">
                <a16:creationId xmlns:a16="http://schemas.microsoft.com/office/drawing/2014/main" id="{45554FBD-0401-D550-0168-96AE28FAEF0E}"/>
              </a:ext>
            </a:extLst>
          </p:cNvPr>
          <p:cNvSpPr/>
          <p:nvPr/>
        </p:nvSpPr>
        <p:spPr>
          <a:xfrm>
            <a:off x="1371600" y="2628900"/>
            <a:ext cx="16154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Tìm ý cho bài viết bằng cách đặt và trả lời các câu hỏi sau:</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 name="Rectangle 4">
            <a:extLst>
              <a:ext uri="{FF2B5EF4-FFF2-40B4-BE49-F238E27FC236}">
                <a16:creationId xmlns:a16="http://schemas.microsoft.com/office/drawing/2014/main" id="{85C114B9-6EE9-4082-D652-542FEB618FF0}"/>
              </a:ext>
            </a:extLst>
          </p:cNvPr>
          <p:cNvSpPr/>
          <p:nvPr/>
        </p:nvSpPr>
        <p:spPr>
          <a:xfrm>
            <a:off x="2452878" y="3594236"/>
            <a:ext cx="15225522"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Bối cảnh, đề tài và chủ đề của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là gì?</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Nghệ thuật của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có gì đặc sắc?</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 yếu tố hình thức nghệ thuật ấy đã làm nổi bật chủ đề bài thơ như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Qua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có thể thấy tinh thần, tình cảm và thái độ của người viết đối với người bạn của mình như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Có thể học được gì về tình bạn từ bài thơ Khóc Dương Khuê</a:t>
            </a:r>
          </a:p>
        </p:txBody>
      </p:sp>
      <p:sp>
        <p:nvSpPr>
          <p:cNvPr id="6" name="Freeform 5">
            <a:extLst>
              <a:ext uri="{FF2B5EF4-FFF2-40B4-BE49-F238E27FC236}">
                <a16:creationId xmlns:a16="http://schemas.microsoft.com/office/drawing/2014/main" id="{FAE6BC4C-4768-C351-0514-0F0209F5B08D}"/>
              </a:ext>
            </a:extLst>
          </p:cNvPr>
          <p:cNvSpPr/>
          <p:nvPr/>
        </p:nvSpPr>
        <p:spPr>
          <a:xfrm rot="16200000">
            <a:off x="-1364361" y="6279261"/>
            <a:ext cx="6553200" cy="1081278"/>
          </a:xfrm>
          <a:custGeom>
            <a:avLst/>
            <a:gdLst/>
            <a:ahLst/>
            <a:cxnLst/>
            <a:rect l="l" t="t" r="r" b="b"/>
            <a:pathLst>
              <a:path w="7315200" h="1207008">
                <a:moveTo>
                  <a:pt x="0" y="0"/>
                </a:moveTo>
                <a:lnTo>
                  <a:pt x="7315200" y="0"/>
                </a:lnTo>
                <a:lnTo>
                  <a:pt x="7315200" y="1207008"/>
                </a:lnTo>
                <a:lnTo>
                  <a:pt x="0" y="1207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9887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barn(inVertical)">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barn(inVertical)">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barn(inVertical)">
                                      <p:cBhvr>
                                        <p:cTn id="4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1EE30C-1B1D-46EE-B76E-AD6770055661}"/>
              </a:ext>
            </a:extLst>
          </p:cNvPr>
          <p:cNvGraphicFramePr>
            <a:graphicFrameLocks noGrp="1"/>
          </p:cNvGraphicFramePr>
          <p:nvPr>
            <p:extLst>
              <p:ext uri="{D42A27DB-BD31-4B8C-83A1-F6EECF244321}">
                <p14:modId xmlns:p14="http://schemas.microsoft.com/office/powerpoint/2010/main" val="3390285391"/>
              </p:ext>
            </p:extLst>
          </p:nvPr>
        </p:nvGraphicFramePr>
        <p:xfrm>
          <a:off x="457200" y="1857367"/>
          <a:ext cx="13868400" cy="8167777"/>
        </p:xfrm>
        <a:graphic>
          <a:graphicData uri="http://schemas.openxmlformats.org/drawingml/2006/table">
            <a:tbl>
              <a:tblPr>
                <a:tableStyleId>{5940675A-B579-460E-94D1-54222C63F5DA}</a:tableStyleId>
              </a:tblPr>
              <a:tblGrid>
                <a:gridCol w="1524000">
                  <a:extLst>
                    <a:ext uri="{9D8B030D-6E8A-4147-A177-3AD203B41FA5}">
                      <a16:colId xmlns:a16="http://schemas.microsoft.com/office/drawing/2014/main" val="3472965107"/>
                    </a:ext>
                  </a:extLst>
                </a:gridCol>
                <a:gridCol w="12344400">
                  <a:extLst>
                    <a:ext uri="{9D8B030D-6E8A-4147-A177-3AD203B41FA5}">
                      <a16:colId xmlns:a16="http://schemas.microsoft.com/office/drawing/2014/main" val="867234893"/>
                    </a:ext>
                  </a:extLst>
                </a:gridCol>
              </a:tblGrid>
              <a:tr h="1356607">
                <a:tc>
                  <a:txBody>
                    <a:bodyPr/>
                    <a:lstStyle/>
                    <a:p>
                      <a:pPr algn="ctr"/>
                      <a:r>
                        <a:rPr lang="en-US" sz="4400" b="1" dirty="0" err="1">
                          <a:effectLst/>
                          <a:latin typeface="Times New Roman" panose="02020603050405020304" pitchFamily="18" charset="0"/>
                          <a:cs typeface="Times New Roman" panose="02020603050405020304" pitchFamily="18" charset="0"/>
                        </a:rPr>
                        <a:t>Mở</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bài</a:t>
                      </a:r>
                      <a:endParaRPr lang="en-US" sz="4400" b="1" dirty="0">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algn="just"/>
                      <a:r>
                        <a:rPr lang="vi-VN" sz="4400" dirty="0">
                          <a:solidFill>
                            <a:srgbClr val="000000"/>
                          </a:solidFill>
                          <a:latin typeface="Times New Roman" panose="02020603050405020304" pitchFamily="18" charset="0"/>
                        </a:rPr>
                        <a:t>Giới thiệu khái quát về đề tài và giá trị của bài thơ Khóc Dương Khuê.</a:t>
                      </a:r>
                      <a:endParaRPr lang="en-US" sz="4400" dirty="0">
                        <a:solidFill>
                          <a:srgbClr val="222222"/>
                        </a:solidFill>
                        <a:latin typeface="Times New Roman" panose="02020603050405020304" pitchFamily="18" charset="0"/>
                        <a:cs typeface="Times New Roman" panose="02020603050405020304" pitchFamily="18" charset="0"/>
                      </a:endParaRPr>
                    </a:p>
                  </a:txBody>
                  <a:tcPr marL="79403" marR="79403" marT="39701" marB="39701">
                    <a:solidFill>
                      <a:schemeClr val="bg1"/>
                    </a:solidFill>
                  </a:tcPr>
                </a:tc>
                <a:extLst>
                  <a:ext uri="{0D108BD9-81ED-4DB2-BD59-A6C34878D82A}">
                    <a16:rowId xmlns:a16="http://schemas.microsoft.com/office/drawing/2014/main" val="2657345881"/>
                  </a:ext>
                </a:extLst>
              </a:tr>
              <a:tr h="4756194">
                <a:tc>
                  <a:txBody>
                    <a:bodyPr/>
                    <a:lstStyle/>
                    <a:p>
                      <a:pPr algn="ctr"/>
                      <a:r>
                        <a:rPr lang="en-US" sz="4400" b="1">
                          <a:effectLst/>
                          <a:latin typeface="Times New Roman" panose="02020603050405020304" pitchFamily="18" charset="0"/>
                          <a:cs typeface="Times New Roman" panose="02020603050405020304" pitchFamily="18" charset="0"/>
                        </a:rPr>
                        <a:t>Thân bài</a:t>
                      </a:r>
                      <a:endParaRPr lang="en-US" sz="4400" b="1">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Nêu bối cảnh và sự kiện tạo ra nguồn cảm xúc cho tác giả viết bài thơ.</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Chủ đề của bài thơ.</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Phân tích các yếu tố hình thức và tác dụng của chúng trong việc biểu đạt nội dung bài thơ.</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So sánh với một số bài thơ viết về cùng đề tài (nếu có) để làm rõ sự độc đáo của bài Khóc Dương Khuê.</a:t>
                      </a:r>
                    </a:p>
                  </a:txBody>
                  <a:tcPr marL="79403" marR="79403" marT="39701" marB="39701">
                    <a:solidFill>
                      <a:schemeClr val="bg1"/>
                    </a:solidFill>
                  </a:tcPr>
                </a:tc>
                <a:extLst>
                  <a:ext uri="{0D108BD9-81ED-4DB2-BD59-A6C34878D82A}">
                    <a16:rowId xmlns:a16="http://schemas.microsoft.com/office/drawing/2014/main" val="2349566477"/>
                  </a:ext>
                </a:extLst>
              </a:tr>
              <a:tr h="1973933">
                <a:tc>
                  <a:txBody>
                    <a:bodyPr/>
                    <a:lstStyle/>
                    <a:p>
                      <a:pPr algn="ctr"/>
                      <a:r>
                        <a:rPr lang="en-US" sz="4400" b="1" dirty="0" err="1">
                          <a:effectLst/>
                          <a:latin typeface="Times New Roman" panose="02020603050405020304" pitchFamily="18" charset="0"/>
                          <a:cs typeface="Times New Roman" panose="02020603050405020304" pitchFamily="18" charset="0"/>
                        </a:rPr>
                        <a:t>Kết</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bài</a:t>
                      </a:r>
                      <a:endParaRPr lang="en-US" sz="4400" b="1" dirty="0">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algn="just"/>
                      <a:r>
                        <a:rPr lang="vi-VN" sz="4400" dirty="0">
                          <a:solidFill>
                            <a:srgbClr val="000000"/>
                          </a:solidFill>
                          <a:latin typeface="Times New Roman" panose="02020603050405020304" pitchFamily="18" charset="0"/>
                        </a:rPr>
                        <a:t>Khái quát giá trị bài thơ và nêu tác động của bài thơ này đối với cá nhân em.</a:t>
                      </a:r>
                      <a:endParaRPr lang="en-US" sz="4400" dirty="0">
                        <a:solidFill>
                          <a:srgbClr val="222222"/>
                        </a:solidFill>
                        <a:latin typeface="Times New Roman" panose="02020603050405020304" pitchFamily="18" charset="0"/>
                        <a:cs typeface="Times New Roman" panose="02020603050405020304" pitchFamily="18" charset="0"/>
                      </a:endParaRPr>
                    </a:p>
                  </a:txBody>
                  <a:tcPr marL="79403" marR="79403" marT="39701" marB="39701">
                    <a:solidFill>
                      <a:schemeClr val="bg1"/>
                    </a:solidFill>
                  </a:tcPr>
                </a:tc>
                <a:extLst>
                  <a:ext uri="{0D108BD9-81ED-4DB2-BD59-A6C34878D82A}">
                    <a16:rowId xmlns:a16="http://schemas.microsoft.com/office/drawing/2014/main" val="2277657740"/>
                  </a:ext>
                </a:extLst>
              </a:tr>
            </a:tbl>
          </a:graphicData>
        </a:graphic>
      </p:graphicFrame>
      <p:sp>
        <p:nvSpPr>
          <p:cNvPr id="9" name="Rectangle 8">
            <a:extLst>
              <a:ext uri="{FF2B5EF4-FFF2-40B4-BE49-F238E27FC236}">
                <a16:creationId xmlns:a16="http://schemas.microsoft.com/office/drawing/2014/main" id="{923DC2C2-81D3-2589-A348-3BEFF81D99C5}"/>
              </a:ext>
            </a:extLst>
          </p:cNvPr>
          <p:cNvSpPr/>
          <p:nvPr/>
        </p:nvSpPr>
        <p:spPr>
          <a:xfrm>
            <a:off x="457200" y="426206"/>
            <a:ext cx="17373600" cy="769441"/>
          </a:xfrm>
          <a:prstGeom prst="rect">
            <a:avLst/>
          </a:prstGeom>
        </p:spPr>
        <p:txBody>
          <a:bodyPr wrap="square">
            <a:spAutoFit/>
          </a:bodyPr>
          <a:lstStyle/>
          <a:p>
            <a:pPr algn="just"/>
            <a:r>
              <a:rPr lang="vi-VN" sz="4400" b="1" dirty="0">
                <a:solidFill>
                  <a:srgbClr val="000000"/>
                </a:solidFill>
                <a:latin typeface="+mj-lt"/>
              </a:rPr>
              <a:t>– Lập dàn ý bằng cách sắp xếp các ý đã tìm được theo bố cục ba phần:</a:t>
            </a:r>
            <a:endParaRPr lang="vi-VN" sz="4400" dirty="0">
              <a:solidFill>
                <a:srgbClr val="000000"/>
              </a:solidFill>
              <a:latin typeface="+mj-lt"/>
            </a:endParaRPr>
          </a:p>
        </p:txBody>
      </p:sp>
      <p:grpSp>
        <p:nvGrpSpPr>
          <p:cNvPr id="3" name="Group 2">
            <a:extLst>
              <a:ext uri="{FF2B5EF4-FFF2-40B4-BE49-F238E27FC236}">
                <a16:creationId xmlns:a16="http://schemas.microsoft.com/office/drawing/2014/main" id="{355FA122-B154-05A5-D456-2A4E811E2B76}"/>
              </a:ext>
            </a:extLst>
          </p:cNvPr>
          <p:cNvGrpSpPr/>
          <p:nvPr/>
        </p:nvGrpSpPr>
        <p:grpSpPr>
          <a:xfrm>
            <a:off x="14630401" y="1857367"/>
            <a:ext cx="2706829" cy="968960"/>
            <a:chOff x="14630401" y="1857367"/>
            <a:chExt cx="2706829" cy="968960"/>
          </a:xfrm>
        </p:grpSpPr>
        <p:sp>
          <p:nvSpPr>
            <p:cNvPr id="10" name="Freeform 6">
              <a:extLst>
                <a:ext uri="{FF2B5EF4-FFF2-40B4-BE49-F238E27FC236}">
                  <a16:creationId xmlns:a16="http://schemas.microsoft.com/office/drawing/2014/main" id="{0705499C-A121-652B-BC35-7ECE6DEB92F5}"/>
                </a:ext>
              </a:extLst>
            </p:cNvPr>
            <p:cNvSpPr/>
            <p:nvPr/>
          </p:nvSpPr>
          <p:spPr>
            <a:xfrm>
              <a:off x="14630401" y="1922662"/>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2">
              <a:extLst>
                <a:ext uri="{FF2B5EF4-FFF2-40B4-BE49-F238E27FC236}">
                  <a16:creationId xmlns:a16="http://schemas.microsoft.com/office/drawing/2014/main" id="{108046EC-CF61-F105-A0F8-5F70522FFDCA}"/>
                </a:ext>
              </a:extLst>
            </p:cNvPr>
            <p:cNvSpPr/>
            <p:nvPr/>
          </p:nvSpPr>
          <p:spPr>
            <a:xfrm>
              <a:off x="16410707" y="1857367"/>
              <a:ext cx="926523" cy="92652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4" name="Group 3">
            <a:extLst>
              <a:ext uri="{FF2B5EF4-FFF2-40B4-BE49-F238E27FC236}">
                <a16:creationId xmlns:a16="http://schemas.microsoft.com/office/drawing/2014/main" id="{85CEABB6-6F04-A9F4-CC51-6865D914CF8B}"/>
              </a:ext>
            </a:extLst>
          </p:cNvPr>
          <p:cNvGrpSpPr/>
          <p:nvPr/>
        </p:nvGrpSpPr>
        <p:grpSpPr>
          <a:xfrm>
            <a:off x="14630401" y="3018121"/>
            <a:ext cx="2708380" cy="1071988"/>
            <a:chOff x="14630401" y="3018121"/>
            <a:chExt cx="2708380" cy="1071988"/>
          </a:xfrm>
        </p:grpSpPr>
        <p:sp>
          <p:nvSpPr>
            <p:cNvPr id="14" name="Freeform 6">
              <a:extLst>
                <a:ext uri="{FF2B5EF4-FFF2-40B4-BE49-F238E27FC236}">
                  <a16:creationId xmlns:a16="http://schemas.microsoft.com/office/drawing/2014/main" id="{711EDAD3-F2CB-76D3-CE59-308A16E742B6}"/>
                </a:ext>
              </a:extLst>
            </p:cNvPr>
            <p:cNvSpPr/>
            <p:nvPr/>
          </p:nvSpPr>
          <p:spPr>
            <a:xfrm>
              <a:off x="14630401" y="3186444"/>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Freeform 3">
              <a:extLst>
                <a:ext uri="{FF2B5EF4-FFF2-40B4-BE49-F238E27FC236}">
                  <a16:creationId xmlns:a16="http://schemas.microsoft.com/office/drawing/2014/main" id="{03BC9470-3344-AFF7-34DA-35923926C821}"/>
                </a:ext>
              </a:extLst>
            </p:cNvPr>
            <p:cNvSpPr/>
            <p:nvPr/>
          </p:nvSpPr>
          <p:spPr>
            <a:xfrm>
              <a:off x="16414172" y="3018121"/>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5" name="Group 4">
            <a:extLst>
              <a:ext uri="{FF2B5EF4-FFF2-40B4-BE49-F238E27FC236}">
                <a16:creationId xmlns:a16="http://schemas.microsoft.com/office/drawing/2014/main" id="{A0A4E6DB-A592-518B-0BE5-07F78F48B237}"/>
              </a:ext>
            </a:extLst>
          </p:cNvPr>
          <p:cNvGrpSpPr/>
          <p:nvPr/>
        </p:nvGrpSpPr>
        <p:grpSpPr>
          <a:xfrm>
            <a:off x="14630401" y="4281723"/>
            <a:ext cx="2704916" cy="952766"/>
            <a:chOff x="14630401" y="4281723"/>
            <a:chExt cx="2704916" cy="952766"/>
          </a:xfrm>
        </p:grpSpPr>
        <p:sp>
          <p:nvSpPr>
            <p:cNvPr id="16" name="Freeform 6">
              <a:extLst>
                <a:ext uri="{FF2B5EF4-FFF2-40B4-BE49-F238E27FC236}">
                  <a16:creationId xmlns:a16="http://schemas.microsoft.com/office/drawing/2014/main" id="{A398FAE6-02C3-05E1-9697-56077C6A678B}"/>
                </a:ext>
              </a:extLst>
            </p:cNvPr>
            <p:cNvSpPr/>
            <p:nvPr/>
          </p:nvSpPr>
          <p:spPr>
            <a:xfrm>
              <a:off x="14630401" y="4330824"/>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4">
              <a:extLst>
                <a:ext uri="{FF2B5EF4-FFF2-40B4-BE49-F238E27FC236}">
                  <a16:creationId xmlns:a16="http://schemas.microsoft.com/office/drawing/2014/main" id="{9DB3F636-1238-EC6B-CF5E-5309C1D8545D}"/>
                </a:ext>
              </a:extLst>
            </p:cNvPr>
            <p:cNvSpPr/>
            <p:nvPr/>
          </p:nvSpPr>
          <p:spPr>
            <a:xfrm>
              <a:off x="16410708" y="4281723"/>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6" name="Group 5">
            <a:extLst>
              <a:ext uri="{FF2B5EF4-FFF2-40B4-BE49-F238E27FC236}">
                <a16:creationId xmlns:a16="http://schemas.microsoft.com/office/drawing/2014/main" id="{CE055984-1E1F-741F-B59A-554B164B390B}"/>
              </a:ext>
            </a:extLst>
          </p:cNvPr>
          <p:cNvGrpSpPr/>
          <p:nvPr/>
        </p:nvGrpSpPr>
        <p:grpSpPr>
          <a:xfrm>
            <a:off x="14630401" y="5545325"/>
            <a:ext cx="2704917" cy="953169"/>
            <a:chOff x="14630401" y="5545325"/>
            <a:chExt cx="2704917" cy="953169"/>
          </a:xfrm>
        </p:grpSpPr>
        <p:sp>
          <p:nvSpPr>
            <p:cNvPr id="18" name="Freeform 6">
              <a:extLst>
                <a:ext uri="{FF2B5EF4-FFF2-40B4-BE49-F238E27FC236}">
                  <a16:creationId xmlns:a16="http://schemas.microsoft.com/office/drawing/2014/main" id="{E874903A-8BA4-4D5F-F407-EFE3E9991A64}"/>
                </a:ext>
              </a:extLst>
            </p:cNvPr>
            <p:cNvSpPr/>
            <p:nvPr/>
          </p:nvSpPr>
          <p:spPr>
            <a:xfrm>
              <a:off x="14630401" y="5594829"/>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5">
              <a:extLst>
                <a:ext uri="{FF2B5EF4-FFF2-40B4-BE49-F238E27FC236}">
                  <a16:creationId xmlns:a16="http://schemas.microsoft.com/office/drawing/2014/main" id="{5489A836-FE3E-5D39-3315-265953D860E0}"/>
                </a:ext>
              </a:extLst>
            </p:cNvPr>
            <p:cNvSpPr/>
            <p:nvPr/>
          </p:nvSpPr>
          <p:spPr>
            <a:xfrm>
              <a:off x="16410709" y="5545325"/>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grpSp>
        <p:nvGrpSpPr>
          <p:cNvPr id="7" name="Group 6">
            <a:extLst>
              <a:ext uri="{FF2B5EF4-FFF2-40B4-BE49-F238E27FC236}">
                <a16:creationId xmlns:a16="http://schemas.microsoft.com/office/drawing/2014/main" id="{08655524-AAA7-BD98-961A-94BF3F21C3A5}"/>
              </a:ext>
            </a:extLst>
          </p:cNvPr>
          <p:cNvGrpSpPr/>
          <p:nvPr/>
        </p:nvGrpSpPr>
        <p:grpSpPr>
          <a:xfrm>
            <a:off x="14630401" y="6880863"/>
            <a:ext cx="2704917" cy="942175"/>
            <a:chOff x="14630401" y="6880863"/>
            <a:chExt cx="2704917" cy="942175"/>
          </a:xfrm>
        </p:grpSpPr>
        <p:sp>
          <p:nvSpPr>
            <p:cNvPr id="20" name="Freeform 6">
              <a:extLst>
                <a:ext uri="{FF2B5EF4-FFF2-40B4-BE49-F238E27FC236}">
                  <a16:creationId xmlns:a16="http://schemas.microsoft.com/office/drawing/2014/main" id="{F6E30498-3985-3AE7-6E3E-208763AD7AC8}"/>
                </a:ext>
              </a:extLst>
            </p:cNvPr>
            <p:cNvSpPr/>
            <p:nvPr/>
          </p:nvSpPr>
          <p:spPr>
            <a:xfrm>
              <a:off x="14630401" y="6919373"/>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6">
              <a:extLst>
                <a:ext uri="{FF2B5EF4-FFF2-40B4-BE49-F238E27FC236}">
                  <a16:creationId xmlns:a16="http://schemas.microsoft.com/office/drawing/2014/main" id="{AD8377CA-8EAA-47C3-9E8E-159FED1FCF3C}"/>
                </a:ext>
              </a:extLst>
            </p:cNvPr>
            <p:cNvSpPr/>
            <p:nvPr/>
          </p:nvSpPr>
          <p:spPr>
            <a:xfrm>
              <a:off x="16410709" y="6880863"/>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8" name="Group 7">
            <a:extLst>
              <a:ext uri="{FF2B5EF4-FFF2-40B4-BE49-F238E27FC236}">
                <a16:creationId xmlns:a16="http://schemas.microsoft.com/office/drawing/2014/main" id="{F0CB9252-D8E0-7C54-1652-4036894D5F98}"/>
              </a:ext>
            </a:extLst>
          </p:cNvPr>
          <p:cNvGrpSpPr/>
          <p:nvPr/>
        </p:nvGrpSpPr>
        <p:grpSpPr>
          <a:xfrm>
            <a:off x="14630401" y="8216208"/>
            <a:ext cx="2704918" cy="931374"/>
            <a:chOff x="14630401" y="8216208"/>
            <a:chExt cx="2704918" cy="931374"/>
          </a:xfrm>
        </p:grpSpPr>
        <p:sp>
          <p:nvSpPr>
            <p:cNvPr id="22" name="Freeform 6">
              <a:extLst>
                <a:ext uri="{FF2B5EF4-FFF2-40B4-BE49-F238E27FC236}">
                  <a16:creationId xmlns:a16="http://schemas.microsoft.com/office/drawing/2014/main" id="{9D22E1C8-8851-D65E-0A22-76F058B31CC6}"/>
                </a:ext>
              </a:extLst>
            </p:cNvPr>
            <p:cNvSpPr/>
            <p:nvPr/>
          </p:nvSpPr>
          <p:spPr>
            <a:xfrm>
              <a:off x="14630401" y="8243917"/>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7">
              <a:extLst>
                <a:ext uri="{FF2B5EF4-FFF2-40B4-BE49-F238E27FC236}">
                  <a16:creationId xmlns:a16="http://schemas.microsoft.com/office/drawing/2014/main" id="{6F55F935-AEC5-EC03-A010-10454B31D6CA}"/>
                </a:ext>
              </a:extLst>
            </p:cNvPr>
            <p:cNvSpPr/>
            <p:nvPr/>
          </p:nvSpPr>
          <p:spPr>
            <a:xfrm>
              <a:off x="16410710" y="8216208"/>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Tree>
    <p:extLst>
      <p:ext uri="{BB962C8B-B14F-4D97-AF65-F5344CB8AC3E}">
        <p14:creationId xmlns:p14="http://schemas.microsoft.com/office/powerpoint/2010/main" val="194048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38E3D83-2873-6A86-169A-29661B35B3D6}"/>
              </a:ext>
            </a:extLst>
          </p:cNvPr>
          <p:cNvGrpSpPr/>
          <p:nvPr/>
        </p:nvGrpSpPr>
        <p:grpSpPr>
          <a:xfrm>
            <a:off x="-55418" y="3095415"/>
            <a:ext cx="19309773" cy="3810000"/>
            <a:chOff x="0" y="0"/>
            <a:chExt cx="3792762" cy="3261740"/>
          </a:xfrm>
        </p:grpSpPr>
        <p:sp>
          <p:nvSpPr>
            <p:cNvPr id="8" name="Freeform 3">
              <a:extLst>
                <a:ext uri="{FF2B5EF4-FFF2-40B4-BE49-F238E27FC236}">
                  <a16:creationId xmlns:a16="http://schemas.microsoft.com/office/drawing/2014/main" id="{AB92E46D-E35E-FA03-1896-2AEA18221A19}"/>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a16="http://schemas.microsoft.com/office/drawing/2014/main" id="{E1A2EF31-3940-6246-FD4C-F896390FCAD0}"/>
              </a:ext>
            </a:extLst>
          </p:cNvPr>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3" name="Rectangle 2">
            <a:extLst>
              <a:ext uri="{FF2B5EF4-FFF2-40B4-BE49-F238E27FC236}">
                <a16:creationId xmlns:a16="http://schemas.microsoft.com/office/drawing/2014/main" id="{ED749995-7DD7-5390-B0C9-4ECB103767A6}"/>
              </a:ext>
            </a:extLst>
          </p:cNvPr>
          <p:cNvSpPr/>
          <p:nvPr/>
        </p:nvSpPr>
        <p:spPr>
          <a:xfrm>
            <a:off x="1371600" y="3619500"/>
            <a:ext cx="16154400" cy="2123658"/>
          </a:xfrm>
          <a:prstGeom prst="rect">
            <a:avLst/>
          </a:prstGeom>
        </p:spPr>
        <p:txBody>
          <a:bodyPr wrap="square">
            <a:spAutoFit/>
          </a:bodyPr>
          <a:lstStyle/>
          <a:p>
            <a:pPr lvl="0" algn="just">
              <a:defRPr/>
            </a:pPr>
            <a:r>
              <a:rPr lang="vi-VN" sz="4400" dirty="0">
                <a:solidFill>
                  <a:srgbClr val="000000"/>
                </a:solidFill>
                <a:latin typeface="Times New Roman" panose="02020603050405020304" pitchFamily="18" charset="0"/>
              </a:rPr>
              <a:t>Dựa vào dàn ý đã làm để viết bài nghị luận phân tích bài thơ Khóc Dương Khuê. Trong khi viết, chú ý vận dụng cách so sánh trong phân tích thơ.</a:t>
            </a:r>
          </a:p>
        </p:txBody>
      </p:sp>
      <p:sp>
        <p:nvSpPr>
          <p:cNvPr id="6" name="Rectangle 5">
            <a:extLst>
              <a:ext uri="{FF2B5EF4-FFF2-40B4-BE49-F238E27FC236}">
                <a16:creationId xmlns:a16="http://schemas.microsoft.com/office/drawing/2014/main" id="{755D8DCF-DF09-07C0-546F-D1216529937D}"/>
              </a:ext>
            </a:extLst>
          </p:cNvPr>
          <p:cNvSpPr/>
          <p:nvPr/>
        </p:nvSpPr>
        <p:spPr>
          <a:xfrm>
            <a:off x="1295400" y="2072522"/>
            <a:ext cx="16154400" cy="769441"/>
          </a:xfrm>
          <a:prstGeom prst="rect">
            <a:avLst/>
          </a:prstGeom>
        </p:spPr>
        <p:txBody>
          <a:bodyPr wrap="square">
            <a:spAutoFit/>
          </a:bodyPr>
          <a:lstStyle/>
          <a:p>
            <a:pPr lvl="0" algn="just">
              <a:defRPr/>
            </a:pPr>
            <a:r>
              <a:rPr lang="vi-VN" sz="4400" b="1" dirty="0">
                <a:solidFill>
                  <a:srgbClr val="000000"/>
                </a:solidFill>
                <a:latin typeface="Times New Roman" panose="02020603050405020304" pitchFamily="18" charset="0"/>
              </a:rPr>
              <a:t>c. Viết</a:t>
            </a:r>
            <a:endParaRPr lang="vi-VN" sz="4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8965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1936B4-0DEB-05F5-2FB3-59809B1C425F}"/>
              </a:ext>
            </a:extLst>
          </p:cNvPr>
          <p:cNvSpPr txBox="1"/>
          <p:nvPr/>
        </p:nvSpPr>
        <p:spPr>
          <a:xfrm>
            <a:off x="1905000" y="342900"/>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Kiểm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chỉnh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a:t>
            </a:r>
            <a:endParaRPr lang="en-US" sz="4800" b="1"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D2CDFFB3-B391-BCBE-561A-8D61D5510806}"/>
              </a:ext>
            </a:extLst>
          </p:cNvPr>
          <p:cNvGraphicFramePr>
            <a:graphicFrameLocks noGrp="1"/>
          </p:cNvGraphicFramePr>
          <p:nvPr>
            <p:extLst>
              <p:ext uri="{D42A27DB-BD31-4B8C-83A1-F6EECF244321}">
                <p14:modId xmlns:p14="http://schemas.microsoft.com/office/powerpoint/2010/main" val="3126418548"/>
              </p:ext>
            </p:extLst>
          </p:nvPr>
        </p:nvGraphicFramePr>
        <p:xfrm>
          <a:off x="152400" y="1234960"/>
          <a:ext cx="17678400" cy="8937905"/>
        </p:xfrm>
        <a:graphic>
          <a:graphicData uri="http://schemas.openxmlformats.org/drawingml/2006/table">
            <a:tbl>
              <a:tblPr>
                <a:tableStyleId>{5940675A-B579-460E-94D1-54222C63F5DA}</a:tableStyleId>
              </a:tblPr>
              <a:tblGrid>
                <a:gridCol w="1713325">
                  <a:extLst>
                    <a:ext uri="{9D8B030D-6E8A-4147-A177-3AD203B41FA5}">
                      <a16:colId xmlns:a16="http://schemas.microsoft.com/office/drawing/2014/main" val="2654333046"/>
                    </a:ext>
                  </a:extLst>
                </a:gridCol>
                <a:gridCol w="13395087">
                  <a:extLst>
                    <a:ext uri="{9D8B030D-6E8A-4147-A177-3AD203B41FA5}">
                      <a16:colId xmlns:a16="http://schemas.microsoft.com/office/drawing/2014/main" val="1717692926"/>
                    </a:ext>
                  </a:extLst>
                </a:gridCol>
                <a:gridCol w="856663">
                  <a:extLst>
                    <a:ext uri="{9D8B030D-6E8A-4147-A177-3AD203B41FA5}">
                      <a16:colId xmlns:a16="http://schemas.microsoft.com/office/drawing/2014/main" val="1157573505"/>
                    </a:ext>
                  </a:extLst>
                </a:gridCol>
                <a:gridCol w="778784">
                  <a:extLst>
                    <a:ext uri="{9D8B030D-6E8A-4147-A177-3AD203B41FA5}">
                      <a16:colId xmlns:a16="http://schemas.microsoft.com/office/drawing/2014/main" val="292076627"/>
                    </a:ext>
                  </a:extLst>
                </a:gridCol>
                <a:gridCol w="934541">
                  <a:extLst>
                    <a:ext uri="{9D8B030D-6E8A-4147-A177-3AD203B41FA5}">
                      <a16:colId xmlns:a16="http://schemas.microsoft.com/office/drawing/2014/main" val="889162966"/>
                    </a:ext>
                  </a:extLst>
                </a:gridCol>
              </a:tblGrid>
              <a:tr h="1012940">
                <a:tc>
                  <a:txBody>
                    <a:bodyPr/>
                    <a:lstStyle/>
                    <a:p>
                      <a:pPr algn="ct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Phương diện kiểm tra</a:t>
                      </a: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hỏi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kiểm</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tra</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Đạt</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Chưa</a:t>
                      </a:r>
                      <a:r>
                        <a:rPr lang="en-US" sz="24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đạt</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Góp</a:t>
                      </a:r>
                      <a:r>
                        <a:rPr lang="en-US" sz="24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ý</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extLst>
                  <a:ext uri="{0D108BD9-81ED-4DB2-BD59-A6C34878D82A}">
                    <a16:rowId xmlns:a16="http://schemas.microsoft.com/office/drawing/2014/main" val="1889409100"/>
                  </a:ext>
                </a:extLst>
              </a:tr>
              <a:tr h="5793151">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dung</a:t>
                      </a:r>
                    </a:p>
                  </a:txBody>
                  <a:tcPr marL="34030" marR="34030" marT="17015" marB="17015" anchor="ctr">
                    <a:solidFill>
                      <a:schemeClr val="bg2"/>
                    </a:solidFill>
                  </a:tcPr>
                </a:tc>
                <a:tc>
                  <a:txBody>
                    <a:bodyPr/>
                    <a:lstStyle/>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Mở bài:</a:t>
                      </a:r>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Đã giới thiệu khái quát nội dung văn bản chưa? (Ở bài viết này là giới thiệu khái quát về bài thơ Khóc Dương Khuê)</a:t>
                      </a:r>
                    </a:p>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Thân bài:</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các nội dung cụ thể làm rõ cho luận đề đã nêu ở mở bài không? (Ở bài viết này luận đề cần làm rõ là tình cảm sâu nặng của tác giả đối với người bạn của mình qua bài thơ Khóc Dương Khuê)</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So với dàn ý, bài viết còn thiếu ý nào? Các ý có được sắp xếp phù hợp không? Ý nào trong bài trùng lặp nhau?</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các lí lẽ và bằng chứng tiêu biểu, thuyết phục không?</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Đã kết hợp được các phương thức biểu đạt và các thao tác khác trong khi viết hay chưa? (Ở bài viết này là kết hợp phân tích với giải thích, chứng minh, so sánh, biểu cảm... trong khi nghị luận.)</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những suy nghĩ và cảm xúc riêng không?</a:t>
                      </a:r>
                    </a:p>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Kết bài:</a:t>
                      </a:r>
                      <a:r>
                        <a:rPr lang="en-US" sz="2600" b="1"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Đã khái quát, tổng hợp vấn đề được trình bày chưa? (Ở bài viết này là những suy nghĩ và cảm xúc của bản thân về nội dung và nghệ thuật của bài thơ Khóc Dương Khuê.)</a:t>
                      </a: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val="609027814"/>
                  </a:ext>
                </a:extLst>
              </a:tr>
              <a:tr h="860375">
                <a:tc>
                  <a:txBody>
                    <a:bodyPr/>
                    <a:lstStyle/>
                    <a:p>
                      <a:pPr algn="ct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Hình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thức</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just"/>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Bài viết đã có đủ ba phần chưa? Độ dài của các phần có cân đối không?</a:t>
                      </a:r>
                    </a:p>
                    <a:p>
                      <a:pPr algn="just"/>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Bài viết còn mắc những lỗi gì về trình bày, trích dẫn, dùng từ, đặt câu, chính tả...?</a:t>
                      </a: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val="3647911034"/>
                  </a:ext>
                </a:extLst>
              </a:tr>
              <a:tr h="1271439">
                <a:tc>
                  <a:txBody>
                    <a:bodyPr/>
                    <a:lstStyle/>
                    <a:p>
                      <a:pPr algn="ct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Đánh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giá</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chung</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đáp</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ứng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cầu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ở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mức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Em</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thấy</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thuận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lợi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hoặc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khó</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khăn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thực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hiện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phần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thực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hành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Vì</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sao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là</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gì</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val="3665809064"/>
                  </a:ext>
                </a:extLst>
              </a:tr>
            </a:tbl>
          </a:graphicData>
        </a:graphic>
      </p:graphicFrame>
      <p:pic>
        <p:nvPicPr>
          <p:cNvPr id="5" name="Picture 4">
            <a:extLst>
              <a:ext uri="{FF2B5EF4-FFF2-40B4-BE49-F238E27FC236}">
                <a16:creationId xmlns:a16="http://schemas.microsoft.com/office/drawing/2014/main" id="{923D6927-9377-BB3D-5870-DF0B24417036}"/>
              </a:ext>
            </a:extLst>
          </p:cNvPr>
          <p:cNvPicPr>
            <a:picLocks noChangeAspect="1"/>
          </p:cNvPicPr>
          <p:nvPr/>
        </p:nvPicPr>
        <p:blipFill>
          <a:blip r:embed="rId3"/>
          <a:stretch>
            <a:fillRect/>
          </a:stretch>
        </p:blipFill>
        <p:spPr>
          <a:xfrm>
            <a:off x="15392400" y="5471263"/>
            <a:ext cx="3229691" cy="4610100"/>
          </a:xfrm>
          <a:prstGeom prst="rect">
            <a:avLst/>
          </a:prstGeom>
        </p:spPr>
      </p:pic>
    </p:spTree>
    <p:extLst>
      <p:ext uri="{BB962C8B-B14F-4D97-AF65-F5344CB8AC3E}">
        <p14:creationId xmlns:p14="http://schemas.microsoft.com/office/powerpoint/2010/main" val="324645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0638AE-6B59-8A97-CD9C-DDA7C852B53F}"/>
              </a:ext>
            </a:extLst>
          </p:cNvPr>
          <p:cNvGrpSpPr/>
          <p:nvPr/>
        </p:nvGrpSpPr>
        <p:grpSpPr>
          <a:xfrm>
            <a:off x="8686800" y="3009900"/>
            <a:ext cx="9144000" cy="6846332"/>
            <a:chOff x="0" y="0"/>
            <a:chExt cx="3792762" cy="3261740"/>
          </a:xfrm>
        </p:grpSpPr>
        <p:sp>
          <p:nvSpPr>
            <p:cNvPr id="9" name="Freeform 3">
              <a:extLst>
                <a:ext uri="{FF2B5EF4-FFF2-40B4-BE49-F238E27FC236}">
                  <a16:creationId xmlns:a16="http://schemas.microsoft.com/office/drawing/2014/main" id="{FBFF422D-EE96-521B-DBE2-DC9040508ABF}"/>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grpSp>
        <p:nvGrpSpPr>
          <p:cNvPr id="4" name="Group 3">
            <a:extLst>
              <a:ext uri="{FF2B5EF4-FFF2-40B4-BE49-F238E27FC236}">
                <a16:creationId xmlns:a16="http://schemas.microsoft.com/office/drawing/2014/main" id="{D23AA787-E973-5E85-33E2-9D40681B10C9}"/>
              </a:ext>
            </a:extLst>
          </p:cNvPr>
          <p:cNvGrpSpPr/>
          <p:nvPr/>
        </p:nvGrpSpPr>
        <p:grpSpPr>
          <a:xfrm>
            <a:off x="228601" y="3009900"/>
            <a:ext cx="8001000" cy="6846332"/>
            <a:chOff x="0" y="0"/>
            <a:chExt cx="3792762" cy="3261740"/>
          </a:xfrm>
        </p:grpSpPr>
        <p:sp>
          <p:nvSpPr>
            <p:cNvPr id="5" name="Freeform 3">
              <a:extLst>
                <a:ext uri="{FF2B5EF4-FFF2-40B4-BE49-F238E27FC236}">
                  <a16:creationId xmlns:a16="http://schemas.microsoft.com/office/drawing/2014/main" id="{58B34682-C1ED-A159-AABC-38B6CAB6D5D1}"/>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7">
            <a:extLst>
              <a:ext uri="{FF2B5EF4-FFF2-40B4-BE49-F238E27FC236}">
                <a16:creationId xmlns:a16="http://schemas.microsoft.com/office/drawing/2014/main" id="{D4EC56C9-C051-4D7C-BA14-1EDE23B7B7A3}"/>
              </a:ext>
            </a:extLst>
          </p:cNvPr>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so </a:t>
            </a:r>
            <a:r>
              <a:rPr lang="en-US" sz="4800" b="1" dirty="0" err="1">
                <a:solidFill>
                  <a:srgbClr val="121212"/>
                </a:solidFill>
                <a:latin typeface="Times New Roman" panose="02020603050405020304" pitchFamily="18" charset="0"/>
                <a:cs typeface="Times New Roman" panose="02020603050405020304" pitchFamily="18" charset="0"/>
              </a:rPr>
              <a:t>sánh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trong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thơ</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846DB9F-CB15-55F1-2A38-CC933D806C4B}"/>
              </a:ext>
            </a:extLst>
          </p:cNvPr>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a</a:t>
            </a:r>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Cách thức</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784EBED-3C74-A6DE-39C7-0DD7B2016AFE}"/>
              </a:ext>
            </a:extLst>
          </p:cNvPr>
          <p:cNvSpPr/>
          <p:nvPr/>
        </p:nvSpPr>
        <p:spPr>
          <a:xfrm>
            <a:off x="1143000" y="3410009"/>
            <a:ext cx="6553200" cy="3477875"/>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niệm</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So sánh là chỉ ra sự giống nhau, khác nhau của hai hay nhiều tác phẩm, làm nổi bật sự độc đáo, sáng tạo của nhà thơ.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57699FC-9BFE-9686-8E96-187B4BA8A9DC}"/>
              </a:ext>
            </a:extLst>
          </p:cNvPr>
          <p:cNvSpPr/>
          <p:nvPr/>
        </p:nvSpPr>
        <p:spPr>
          <a:xfrm>
            <a:off x="8686800" y="3339911"/>
            <a:ext cx="8839200" cy="6186309"/>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tố</a:t>
            </a:r>
            <a:r>
              <a:rPr lang="en-US" sz="4400" b="1" dirty="0">
                <a:solidFill>
                  <a:srgbClr val="000000"/>
                </a:solidFill>
                <a:latin typeface="Times New Roman" panose="02020603050405020304" pitchFamily="18" charset="0"/>
                <a:cs typeface="Times New Roman" panose="02020603050405020304" pitchFamily="18" charset="0"/>
              </a:rPr>
              <a:t> so </a:t>
            </a:r>
            <a:r>
              <a:rPr lang="en-US" sz="4400" b="1" dirty="0" err="1">
                <a:solidFill>
                  <a:srgbClr val="000000"/>
                </a:solidFill>
                <a:latin typeface="Times New Roman" panose="02020603050405020304" pitchFamily="18" charset="0"/>
                <a:cs typeface="Times New Roman" panose="02020603050405020304" pitchFamily="18" charset="0"/>
              </a:rPr>
              <a:t>sánh</a:t>
            </a:r>
            <a:r>
              <a:rPr lang="en-US" sz="4400" b="1"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N</a:t>
            </a:r>
            <a:r>
              <a:rPr lang="vi-VN" sz="4400" dirty="0">
                <a:solidFill>
                  <a:srgbClr val="000000"/>
                </a:solidFill>
                <a:latin typeface="Times New Roman" panose="02020603050405020304" pitchFamily="18" charset="0"/>
                <a:cs typeface="Times New Roman" panose="02020603050405020304" pitchFamily="18" charset="0"/>
              </a:rPr>
              <a:t>ội dung (đề tài, chủ đề, cảm hứng, tư tưởng...)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H</a:t>
            </a:r>
            <a:r>
              <a:rPr lang="vi-VN" sz="4400" dirty="0">
                <a:solidFill>
                  <a:srgbClr val="000000"/>
                </a:solidFill>
                <a:latin typeface="Times New Roman" panose="02020603050405020304" pitchFamily="18" charset="0"/>
                <a:cs typeface="Times New Roman" panose="02020603050405020304" pitchFamily="18" charset="0"/>
              </a:rPr>
              <a:t>ình thức tác phẩm (nhan đề, bố cục, chi tiết, vần, nhịp, hình ảnh, các thủ pháp nghệ thuật ngôn ngữ...)</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t>
            </a:r>
            <a:r>
              <a:rPr lang="vi-VN" sz="4400" dirty="0">
                <a:solidFill>
                  <a:srgbClr val="000000"/>
                </a:solidFill>
                <a:latin typeface="Times New Roman" panose="02020603050405020304" pitchFamily="18" charset="0"/>
                <a:cs typeface="Times New Roman" panose="02020603050405020304" pitchFamily="18" charset="0"/>
              </a:rPr>
              <a:t>ó thể so sánh tác phẩm của hai tác giả nhưng cũng có thể so sánh hai tác phẩm của cùng một tác giả.</a:t>
            </a:r>
          </a:p>
        </p:txBody>
      </p:sp>
      <p:sp>
        <p:nvSpPr>
          <p:cNvPr id="10" name="Freeform 2">
            <a:extLst>
              <a:ext uri="{FF2B5EF4-FFF2-40B4-BE49-F238E27FC236}">
                <a16:creationId xmlns:a16="http://schemas.microsoft.com/office/drawing/2014/main" id="{D55FB379-ADA8-16E5-1980-A1AA82DB00A4}"/>
              </a:ext>
            </a:extLst>
          </p:cNvPr>
          <p:cNvSpPr/>
          <p:nvPr/>
        </p:nvSpPr>
        <p:spPr>
          <a:xfrm>
            <a:off x="-533400" y="7658100"/>
            <a:ext cx="3014874" cy="2962114"/>
          </a:xfrm>
          <a:custGeom>
            <a:avLst/>
            <a:gdLst/>
            <a:ahLst/>
            <a:cxnLst/>
            <a:rect l="l" t="t" r="r" b="b"/>
            <a:pathLst>
              <a:path w="4985078" h="4897839">
                <a:moveTo>
                  <a:pt x="0" y="0"/>
                </a:moveTo>
                <a:lnTo>
                  <a:pt x="4985078" y="0"/>
                </a:lnTo>
                <a:lnTo>
                  <a:pt x="4985078" y="4897839"/>
                </a:lnTo>
                <a:lnTo>
                  <a:pt x="0" y="4897839"/>
                </a:lnTo>
                <a:lnTo>
                  <a:pt x="0" y="0"/>
                </a:lnTo>
                <a:close/>
              </a:path>
            </a:pathLst>
          </a:custGeom>
          <a:blipFill>
            <a:blip r:embed="rId3"/>
            <a:stretch>
              <a:fillRect/>
            </a:stretch>
          </a:blipFill>
        </p:spPr>
      </p:sp>
    </p:spTree>
    <p:extLst>
      <p:ext uri="{BB962C8B-B14F-4D97-AF65-F5344CB8AC3E}">
        <p14:creationId xmlns:p14="http://schemas.microsoft.com/office/powerpoint/2010/main" val="26412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F82FE935-7B7C-FD66-4E18-0AEBAFB79FB1}"/>
              </a:ext>
            </a:extLst>
          </p:cNvPr>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so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sánh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thơ</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2FCCF9FC-EC80-B46B-38AC-6D0A296CD78F}"/>
              </a:ext>
            </a:extLst>
          </p:cNvPr>
          <p:cNvSpPr/>
          <p:nvPr/>
        </p:nvSpPr>
        <p:spPr>
          <a:xfrm>
            <a:off x="762000" y="1729742"/>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thức</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174CF89-5B81-D123-D180-BABC0B66DC6B}"/>
              </a:ext>
            </a:extLst>
          </p:cNvPr>
          <p:cNvSpPr/>
          <p:nvPr/>
        </p:nvSpPr>
        <p:spPr>
          <a:xfrm>
            <a:off x="990600" y="5579751"/>
            <a:ext cx="5715000" cy="769441"/>
          </a:xfrm>
          <a:prstGeom prst="rect">
            <a:avLst/>
          </a:prstGeom>
          <a:solidFill>
            <a:schemeClr val="bg1"/>
          </a:solidFill>
        </p:spPr>
        <p:txBody>
          <a:bodyPr wrap="square">
            <a:spAutoFit/>
          </a:bodyPr>
          <a:lstStyle/>
          <a:p>
            <a:pPr algn="ctr"/>
            <a:r>
              <a:rPr lang="vi-VN" sz="4400" i="1" dirty="0">
                <a:solidFill>
                  <a:srgbClr val="000000"/>
                </a:solidFill>
                <a:latin typeface="Times New Roman" panose="02020603050405020304" pitchFamily="18" charset="0"/>
              </a:rPr>
              <a:t>Sông núi nước Nam </a:t>
            </a:r>
            <a:endParaRPr lang="en-US" sz="4400" i="1" dirty="0"/>
          </a:p>
        </p:txBody>
      </p:sp>
      <p:sp>
        <p:nvSpPr>
          <p:cNvPr id="5" name="Rectangle 4">
            <a:extLst>
              <a:ext uri="{FF2B5EF4-FFF2-40B4-BE49-F238E27FC236}">
                <a16:creationId xmlns:a16="http://schemas.microsoft.com/office/drawing/2014/main" id="{A3DAE09F-C639-0FD0-BDB4-C6EB672B48E3}"/>
              </a:ext>
            </a:extLst>
          </p:cNvPr>
          <p:cNvSpPr/>
          <p:nvPr/>
        </p:nvSpPr>
        <p:spPr>
          <a:xfrm>
            <a:off x="990600" y="6585739"/>
            <a:ext cx="5715000" cy="1446550"/>
          </a:xfrm>
          <a:prstGeom prst="rect">
            <a:avLst/>
          </a:prstGeom>
        </p:spPr>
        <p:txBody>
          <a:bodyPr wrap="square">
            <a:spAutoFit/>
          </a:bodyPr>
          <a:lstStyle/>
          <a:p>
            <a:pPr algn="ct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tinh thần yêu nước, ý thức độc lập dân tộc</a:t>
            </a: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 </a:t>
            </a:r>
            <a:endParaRPr lang="en-US" sz="4400" dirty="0"/>
          </a:p>
        </p:txBody>
      </p:sp>
      <p:sp>
        <p:nvSpPr>
          <p:cNvPr id="6" name="Rectangle 5">
            <a:extLst>
              <a:ext uri="{FF2B5EF4-FFF2-40B4-BE49-F238E27FC236}">
                <a16:creationId xmlns:a16="http://schemas.microsoft.com/office/drawing/2014/main" id="{8C530D99-45A1-1C8D-FC2F-8870EBBB304F}"/>
              </a:ext>
            </a:extLst>
          </p:cNvPr>
          <p:cNvSpPr/>
          <p:nvPr/>
        </p:nvSpPr>
        <p:spPr>
          <a:xfrm>
            <a:off x="8479971" y="5579750"/>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Hịch tướng sĩ (Trần Quốc Tuấn)</a:t>
            </a:r>
            <a:endParaRPr lang="en-US" sz="4400" dirty="0"/>
          </a:p>
        </p:txBody>
      </p:sp>
      <p:sp>
        <p:nvSpPr>
          <p:cNvPr id="7" name="Rectangle 6">
            <a:extLst>
              <a:ext uri="{FF2B5EF4-FFF2-40B4-BE49-F238E27FC236}">
                <a16:creationId xmlns:a16="http://schemas.microsoft.com/office/drawing/2014/main" id="{40276981-E926-CC1C-6BF8-C23CA0D368FA}"/>
              </a:ext>
            </a:extLst>
          </p:cNvPr>
          <p:cNvSpPr/>
          <p:nvPr/>
        </p:nvSpPr>
        <p:spPr>
          <a:xfrm>
            <a:off x="8479971" y="6680901"/>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Phò giá về kinh (Trần Quang Khải)</a:t>
            </a:r>
            <a:endParaRPr lang="en-US" sz="4400" dirty="0"/>
          </a:p>
        </p:txBody>
      </p:sp>
      <p:sp>
        <p:nvSpPr>
          <p:cNvPr id="8" name="Rectangle 7">
            <a:extLst>
              <a:ext uri="{FF2B5EF4-FFF2-40B4-BE49-F238E27FC236}">
                <a16:creationId xmlns:a16="http://schemas.microsoft.com/office/drawing/2014/main" id="{F0A4CA74-6589-A793-8C3B-5A006304879E}"/>
              </a:ext>
            </a:extLst>
          </p:cNvPr>
          <p:cNvSpPr/>
          <p:nvPr/>
        </p:nvSpPr>
        <p:spPr>
          <a:xfrm>
            <a:off x="8479971" y="7737280"/>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Tỏ lòng (Phạm Ngũ Lão)</a:t>
            </a:r>
            <a:endParaRPr lang="en-US" sz="4400" dirty="0"/>
          </a:p>
        </p:txBody>
      </p:sp>
      <p:sp>
        <p:nvSpPr>
          <p:cNvPr id="9" name="Rectangle 8">
            <a:extLst>
              <a:ext uri="{FF2B5EF4-FFF2-40B4-BE49-F238E27FC236}">
                <a16:creationId xmlns:a16="http://schemas.microsoft.com/office/drawing/2014/main" id="{EA9CAD0F-91CA-3664-D408-4CC66740E445}"/>
              </a:ext>
            </a:extLst>
          </p:cNvPr>
          <p:cNvSpPr/>
          <p:nvPr/>
        </p:nvSpPr>
        <p:spPr>
          <a:xfrm>
            <a:off x="8501742" y="8793659"/>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Đại cáo bình Ngô (Nguyễn Trãi)</a:t>
            </a:r>
            <a:endParaRPr lang="en-US" sz="4400" dirty="0"/>
          </a:p>
        </p:txBody>
      </p:sp>
      <p:cxnSp>
        <p:nvCxnSpPr>
          <p:cNvPr id="10" name="Straight Arrow Connector 9">
            <a:extLst>
              <a:ext uri="{FF2B5EF4-FFF2-40B4-BE49-F238E27FC236}">
                <a16:creationId xmlns:a16="http://schemas.microsoft.com/office/drawing/2014/main" id="{1C6E688F-5E17-2679-D3D5-33FDA09131C5}"/>
              </a:ext>
            </a:extLst>
          </p:cNvPr>
          <p:cNvCxnSpPr>
            <a:cxnSpLocks/>
          </p:cNvCxnSpPr>
          <p:nvPr/>
        </p:nvCxnSpPr>
        <p:spPr>
          <a:xfrm flipV="1">
            <a:off x="7397338" y="5964471"/>
            <a:ext cx="1774371"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291567E-C533-BD4F-5A8F-09DDCDBFBEDE}"/>
              </a:ext>
            </a:extLst>
          </p:cNvPr>
          <p:cNvCxnSpPr>
            <a:stCxn id="4" idx="3"/>
            <a:endCxn id="7" idx="1"/>
          </p:cNvCxnSpPr>
          <p:nvPr/>
        </p:nvCxnSpPr>
        <p:spPr>
          <a:xfrm>
            <a:off x="6705600" y="5964472"/>
            <a:ext cx="1774371" cy="1101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7ED211F-001A-3A8D-5DDD-C66B442BA57C}"/>
              </a:ext>
            </a:extLst>
          </p:cNvPr>
          <p:cNvCxnSpPr>
            <a:stCxn id="4" idx="3"/>
            <a:endCxn id="8" idx="1"/>
          </p:cNvCxnSpPr>
          <p:nvPr/>
        </p:nvCxnSpPr>
        <p:spPr>
          <a:xfrm>
            <a:off x="6705600" y="5964472"/>
            <a:ext cx="1774371" cy="2157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1C43B4-6BEB-29FB-200E-43C9ED0579A4}"/>
              </a:ext>
            </a:extLst>
          </p:cNvPr>
          <p:cNvCxnSpPr>
            <a:stCxn id="4" idx="3"/>
          </p:cNvCxnSpPr>
          <p:nvPr/>
        </p:nvCxnSpPr>
        <p:spPr>
          <a:xfrm>
            <a:off x="6705600" y="5964472"/>
            <a:ext cx="1774371" cy="3335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4139E74-389E-8967-0ABE-B12338892647}"/>
              </a:ext>
            </a:extLst>
          </p:cNvPr>
          <p:cNvGrpSpPr/>
          <p:nvPr/>
        </p:nvGrpSpPr>
        <p:grpSpPr>
          <a:xfrm>
            <a:off x="555171" y="2516488"/>
            <a:ext cx="17177658" cy="2230473"/>
            <a:chOff x="555171" y="2516488"/>
            <a:chExt cx="17177658" cy="2230473"/>
          </a:xfrm>
        </p:grpSpPr>
        <p:grpSp>
          <p:nvGrpSpPr>
            <p:cNvPr id="16" name="Group 15">
              <a:extLst>
                <a:ext uri="{FF2B5EF4-FFF2-40B4-BE49-F238E27FC236}">
                  <a16:creationId xmlns:a16="http://schemas.microsoft.com/office/drawing/2014/main" id="{0460F771-2941-11C1-7856-6BF46078A54A}"/>
                </a:ext>
              </a:extLst>
            </p:cNvPr>
            <p:cNvGrpSpPr/>
            <p:nvPr/>
          </p:nvGrpSpPr>
          <p:grpSpPr>
            <a:xfrm>
              <a:off x="555171" y="2516488"/>
              <a:ext cx="17177658" cy="2230473"/>
              <a:chOff x="0" y="0"/>
              <a:chExt cx="3792762" cy="3261740"/>
            </a:xfrm>
          </p:grpSpPr>
          <p:sp>
            <p:nvSpPr>
              <p:cNvPr id="17" name="Freeform 3">
                <a:extLst>
                  <a:ext uri="{FF2B5EF4-FFF2-40B4-BE49-F238E27FC236}">
                    <a16:creationId xmlns:a16="http://schemas.microsoft.com/office/drawing/2014/main" id="{BCD07131-4961-5D81-E84F-3754E0A59D5A}"/>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14" name="Rectangle 13">
              <a:extLst>
                <a:ext uri="{FF2B5EF4-FFF2-40B4-BE49-F238E27FC236}">
                  <a16:creationId xmlns:a16="http://schemas.microsoft.com/office/drawing/2014/main" id="{5FF414F7-E828-F8F0-4E10-4AD731DF10CE}"/>
                </a:ext>
              </a:extLst>
            </p:cNvPr>
            <p:cNvSpPr/>
            <p:nvPr/>
          </p:nvSpPr>
          <p:spPr>
            <a:xfrm>
              <a:off x="838200" y="2585203"/>
              <a:ext cx="16764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Trong phân tích thơ</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để làm nổi bật cái hay, cái đẹp của tác phẩm được phân tích, người viết thường so sánh với các tác phẩm cùng đề tài, chủ đề... </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7ADE16B6-06F8-7906-49C1-D0D0E9CA90DF}"/>
              </a:ext>
            </a:extLst>
          </p:cNvPr>
          <p:cNvSpPr/>
          <p:nvPr/>
        </p:nvSpPr>
        <p:spPr>
          <a:xfrm>
            <a:off x="817418" y="4682355"/>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Ví dụ</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529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07C4DA8-5269-85B8-53DC-1305EB3B7BA7}"/>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943161" y="4643082"/>
              <a:ext cx="4826745" cy="41148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12" name="Group 11">
            <a:extLst>
              <a:ext uri="{FF2B5EF4-FFF2-40B4-BE49-F238E27FC236}">
                <a16:creationId xmlns:a16="http://schemas.microsoft.com/office/drawing/2014/main" id="{A7E5E44F-2B5D-5AC8-2D18-13620BE32903}"/>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1205222" y="4420659"/>
              <a:ext cx="4837641" cy="4837641"/>
            </a:xfrm>
            <a:custGeom>
              <a:avLst/>
              <a:gdLst/>
              <a:ahLst/>
              <a:cxnLst/>
              <a:rect l="l" t="t" r="r" b="b"/>
              <a:pathLst>
                <a:path w="4837641" h="4837641">
                  <a:moveTo>
                    <a:pt x="0" y="0"/>
                  </a:moveTo>
                  <a:lnTo>
                    <a:pt x="4837641" y="0"/>
                  </a:lnTo>
                  <a:lnTo>
                    <a:pt x="4837641" y="4837641"/>
                  </a:lnTo>
                  <a:lnTo>
                    <a:pt x="0" y="48376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13" name="Group 12">
            <a:extLst>
              <a:ext uri="{FF2B5EF4-FFF2-40B4-BE49-F238E27FC236}">
                <a16:creationId xmlns:a16="http://schemas.microsoft.com/office/drawing/2014/main" id="{71AFC00E-DF11-A24F-AB31-3E127AA52262}"/>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0" name="TextBox 10"/>
            <p:cNvSpPr txBox="1"/>
            <p:nvPr/>
          </p:nvSpPr>
          <p:spPr>
            <a:xfrm>
              <a:off x="1028700" y="762000"/>
              <a:ext cx="16230600" cy="2222596"/>
            </a:xfrm>
            <a:prstGeom prst="rect">
              <a:avLst/>
            </a:prstGeom>
          </p:spPr>
          <p:txBody>
            <a:bodyPr lIns="0" tIns="0" rIns="0" bIns="0" rtlCol="0" anchor="t">
              <a:spAutoFit/>
            </a:bodyPr>
            <a:lstStyle/>
            <a:p>
              <a:pPr algn="ctr">
                <a:lnSpc>
                  <a:spcPts val="18855"/>
                </a:lnSpc>
                <a:spcBef>
                  <a:spcPct val="0"/>
                </a:spcBef>
              </a:pPr>
              <a:r>
                <a:rPr lang="en-US" sz="13468" dirty="0">
                  <a:solidFill>
                    <a:srgbClr val="000000"/>
                  </a:solidFill>
                  <a:latin typeface="Times New Roman" panose="02020603050405020304" pitchFamily="18" charset="0"/>
                  <a:cs typeface="Times New Roman" panose="02020603050405020304" pitchFamily="18" charset="0"/>
                </a:rPr>
                <a:t>PHÂN TÍCH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D3DCB73-E65A-BB07-D953-C29F99562E9E}"/>
              </a:ext>
            </a:extLst>
          </p:cNvPr>
          <p:cNvGrpSpPr/>
          <p:nvPr/>
        </p:nvGrpSpPr>
        <p:grpSpPr>
          <a:xfrm>
            <a:off x="555171" y="2937385"/>
            <a:ext cx="17177658" cy="2230473"/>
            <a:chOff x="0" y="0"/>
            <a:chExt cx="3792762" cy="3261740"/>
          </a:xfrm>
        </p:grpSpPr>
        <p:sp>
          <p:nvSpPr>
            <p:cNvPr id="12" name="Freeform 3">
              <a:extLst>
                <a:ext uri="{FF2B5EF4-FFF2-40B4-BE49-F238E27FC236}">
                  <a16:creationId xmlns:a16="http://schemas.microsoft.com/office/drawing/2014/main" id="{20EFA11C-0544-0AD8-025E-F5DAEEBF1064}"/>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7">
            <a:extLst>
              <a:ext uri="{FF2B5EF4-FFF2-40B4-BE49-F238E27FC236}">
                <a16:creationId xmlns:a16="http://schemas.microsoft.com/office/drawing/2014/main" id="{9CDD33DA-0B47-54E9-1696-4212809D53C1}"/>
              </a:ext>
            </a:extLst>
          </p:cNvPr>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so </a:t>
            </a:r>
            <a:r>
              <a:rPr lang="en-US" sz="4800" b="1" dirty="0" err="1">
                <a:solidFill>
                  <a:srgbClr val="121212"/>
                </a:solidFill>
                <a:latin typeface="Times New Roman" panose="02020603050405020304" pitchFamily="18" charset="0"/>
                <a:cs typeface="Times New Roman" panose="02020603050405020304" pitchFamily="18" charset="0"/>
              </a:rPr>
              <a:t>sánh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trong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thơ</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C8A1A54-46A5-83A1-31A8-8BCC232D2954}"/>
              </a:ext>
            </a:extLst>
          </p:cNvPr>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mj-lt"/>
              </a:rPr>
              <a:t>a</a:t>
            </a:r>
            <a:r>
              <a:rPr lang="en-US" sz="4400" b="1" dirty="0">
                <a:solidFill>
                  <a:srgbClr val="000000"/>
                </a:solidFill>
                <a:latin typeface="+mj-lt"/>
              </a:rPr>
              <a:t>.</a:t>
            </a:r>
            <a:r>
              <a:rPr lang="vi-VN" sz="4400" b="1" dirty="0">
                <a:solidFill>
                  <a:srgbClr val="000000"/>
                </a:solidFill>
                <a:latin typeface="+mj-lt"/>
              </a:rPr>
              <a:t> Cách thức</a:t>
            </a:r>
            <a:endParaRPr lang="en-US" sz="4400" dirty="0">
              <a:solidFill>
                <a:srgbClr val="000000"/>
              </a:solidFill>
              <a:latin typeface="+mj-lt"/>
            </a:endParaRPr>
          </a:p>
        </p:txBody>
      </p:sp>
      <p:sp>
        <p:nvSpPr>
          <p:cNvPr id="4" name="Rectangle 3">
            <a:extLst>
              <a:ext uri="{FF2B5EF4-FFF2-40B4-BE49-F238E27FC236}">
                <a16:creationId xmlns:a16="http://schemas.microsoft.com/office/drawing/2014/main" id="{2B1E416E-2748-3B97-73C5-B5EB7460EA31}"/>
              </a:ext>
            </a:extLst>
          </p:cNvPr>
          <p:cNvSpPr/>
          <p:nvPr/>
        </p:nvSpPr>
        <p:spPr>
          <a:xfrm>
            <a:off x="968829" y="6118444"/>
            <a:ext cx="5715000" cy="1446550"/>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chữ</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Hán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của</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Hồ</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Chí</a:t>
            </a:r>
            <a:r>
              <a:rPr lang="en-US" sz="4400" dirty="0">
                <a:solidFill>
                  <a:srgbClr val="000000"/>
                </a:solidFill>
                <a:latin typeface="Times New Roman" panose="02020603050405020304" pitchFamily="18" charset="0"/>
              </a:rPr>
              <a:t> Minh</a:t>
            </a:r>
            <a:endParaRPr lang="en-US" sz="4400" dirty="0"/>
          </a:p>
        </p:txBody>
      </p:sp>
      <p:sp>
        <p:nvSpPr>
          <p:cNvPr id="5" name="Rectangle 4">
            <a:extLst>
              <a:ext uri="{FF2B5EF4-FFF2-40B4-BE49-F238E27FC236}">
                <a16:creationId xmlns:a16="http://schemas.microsoft.com/office/drawing/2014/main" id="{A4E8E633-B58A-E794-8B00-4A4A5B221BCC}"/>
              </a:ext>
            </a:extLst>
          </p:cNvPr>
          <p:cNvSpPr/>
          <p:nvPr/>
        </p:nvSpPr>
        <p:spPr>
          <a:xfrm>
            <a:off x="8458200" y="6118443"/>
            <a:ext cx="8763000" cy="769441"/>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Đường</a:t>
            </a:r>
            <a:endParaRPr lang="en-US" sz="4400" dirty="0"/>
          </a:p>
        </p:txBody>
      </p:sp>
      <p:sp>
        <p:nvSpPr>
          <p:cNvPr id="6" name="Rectangle 5">
            <a:extLst>
              <a:ext uri="{FF2B5EF4-FFF2-40B4-BE49-F238E27FC236}">
                <a16:creationId xmlns:a16="http://schemas.microsoft.com/office/drawing/2014/main" id="{16C5F8EC-D014-1B6D-E9D6-29C47A161AB6}"/>
              </a:ext>
            </a:extLst>
          </p:cNvPr>
          <p:cNvSpPr/>
          <p:nvPr/>
        </p:nvSpPr>
        <p:spPr>
          <a:xfrm>
            <a:off x="8458200" y="7219594"/>
            <a:ext cx="8763000" cy="769441"/>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Tống</a:t>
            </a:r>
            <a:endParaRPr lang="en-US" sz="4400" dirty="0"/>
          </a:p>
        </p:txBody>
      </p:sp>
      <p:cxnSp>
        <p:nvCxnSpPr>
          <p:cNvPr id="7" name="Straight Arrow Connector 6">
            <a:extLst>
              <a:ext uri="{FF2B5EF4-FFF2-40B4-BE49-F238E27FC236}">
                <a16:creationId xmlns:a16="http://schemas.microsoft.com/office/drawing/2014/main" id="{8D652598-2782-FD28-2A74-967B7D66B66B}"/>
              </a:ext>
            </a:extLst>
          </p:cNvPr>
          <p:cNvCxnSpPr>
            <a:stCxn id="4" idx="3"/>
            <a:endCxn id="5" idx="1"/>
          </p:cNvCxnSpPr>
          <p:nvPr/>
        </p:nvCxnSpPr>
        <p:spPr>
          <a:xfrm flipV="1">
            <a:off x="6683829" y="6503164"/>
            <a:ext cx="1774371" cy="338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E7F9813-6D28-E44F-D78B-1E622543ECEC}"/>
              </a:ext>
            </a:extLst>
          </p:cNvPr>
          <p:cNvCxnSpPr>
            <a:stCxn id="4" idx="3"/>
            <a:endCxn id="6" idx="1"/>
          </p:cNvCxnSpPr>
          <p:nvPr/>
        </p:nvCxnSpPr>
        <p:spPr>
          <a:xfrm>
            <a:off x="6683829" y="6841719"/>
            <a:ext cx="1774371" cy="7625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E371FD6-1544-3B40-6E63-6D68A083E523}"/>
              </a:ext>
            </a:extLst>
          </p:cNvPr>
          <p:cNvSpPr/>
          <p:nvPr/>
        </p:nvSpPr>
        <p:spPr>
          <a:xfrm>
            <a:off x="800100" y="2852589"/>
            <a:ext cx="16764000" cy="2123658"/>
          </a:xfrm>
          <a:prstGeom prst="rect">
            <a:avLst/>
          </a:prstGeom>
        </p:spPr>
        <p:txBody>
          <a:bodyPr wrap="square">
            <a:spAutoFit/>
          </a:bodyPr>
          <a:lstStyle/>
          <a:p>
            <a:pPr algn="just"/>
            <a:r>
              <a:rPr lang="en-US" sz="4400" b="1" dirty="0">
                <a:solidFill>
                  <a:srgbClr val="000000"/>
                </a:solidFill>
                <a:latin typeface="+mj-lt"/>
              </a:rPr>
              <a:t>- </a:t>
            </a:r>
            <a:r>
              <a:rPr lang="vi-VN" sz="4400" b="1" dirty="0">
                <a:solidFill>
                  <a:srgbClr val="000000"/>
                </a:solidFill>
                <a:latin typeface="+mj-lt"/>
              </a:rPr>
              <a:t>Trong phân tích thơ</a:t>
            </a:r>
            <a:r>
              <a:rPr lang="vi-VN" sz="4400" dirty="0">
                <a:solidFill>
                  <a:srgbClr val="000000"/>
                </a:solidFill>
                <a:latin typeface="+mj-lt"/>
              </a:rPr>
              <a:t>, để làm nổi bật cái hay, cái đẹp của tác phẩm được phân tích, người viết thường so sánh với các tác phẩm cùng đề tài, chủ đề... </a:t>
            </a:r>
            <a:endParaRPr lang="en-US" sz="4400" dirty="0">
              <a:solidFill>
                <a:srgbClr val="000000"/>
              </a:solidFill>
              <a:latin typeface="+mj-lt"/>
            </a:endParaRPr>
          </a:p>
        </p:txBody>
      </p:sp>
      <p:sp>
        <p:nvSpPr>
          <p:cNvPr id="10" name="Rectangle 9">
            <a:extLst>
              <a:ext uri="{FF2B5EF4-FFF2-40B4-BE49-F238E27FC236}">
                <a16:creationId xmlns:a16="http://schemas.microsoft.com/office/drawing/2014/main" id="{C560B582-F673-2395-B198-6F6C759C2BEB}"/>
              </a:ext>
            </a:extLst>
          </p:cNvPr>
          <p:cNvSpPr/>
          <p:nvPr/>
        </p:nvSpPr>
        <p:spPr>
          <a:xfrm>
            <a:off x="800100" y="5143500"/>
            <a:ext cx="16764000" cy="769441"/>
          </a:xfrm>
          <a:prstGeom prst="rect">
            <a:avLst/>
          </a:prstGeom>
        </p:spPr>
        <p:txBody>
          <a:bodyPr wrap="square">
            <a:spAutoFit/>
          </a:bodyPr>
          <a:lstStyle/>
          <a:p>
            <a:pPr algn="just"/>
            <a:r>
              <a:rPr lang="en-US" sz="4400" b="1" dirty="0">
                <a:solidFill>
                  <a:srgbClr val="000000"/>
                </a:solidFill>
                <a:latin typeface="+mj-lt"/>
              </a:rPr>
              <a:t>- </a:t>
            </a:r>
            <a:r>
              <a:rPr lang="vi-VN" sz="4400" b="1" dirty="0">
                <a:solidFill>
                  <a:srgbClr val="000000"/>
                </a:solidFill>
                <a:latin typeface="+mj-lt"/>
              </a:rPr>
              <a:t>Ví dụ</a:t>
            </a:r>
            <a:r>
              <a:rPr lang="en-US" sz="4400" dirty="0">
                <a:solidFill>
                  <a:srgbClr val="000000"/>
                </a:solidFill>
                <a:latin typeface="+mj-lt"/>
              </a:rPr>
              <a:t>:</a:t>
            </a:r>
            <a:r>
              <a:rPr lang="vi-VN" sz="4400" dirty="0">
                <a:solidFill>
                  <a:srgbClr val="000000"/>
                </a:solidFill>
                <a:latin typeface="+mj-lt"/>
              </a:rPr>
              <a:t> </a:t>
            </a:r>
            <a:endParaRPr lang="en-US" sz="4400" dirty="0">
              <a:solidFill>
                <a:srgbClr val="000000"/>
              </a:solidFill>
              <a:latin typeface="+mj-lt"/>
            </a:endParaRPr>
          </a:p>
        </p:txBody>
      </p:sp>
    </p:spTree>
    <p:extLst>
      <p:ext uri="{BB962C8B-B14F-4D97-AF65-F5344CB8AC3E}">
        <p14:creationId xmlns:p14="http://schemas.microsoft.com/office/powerpoint/2010/main" val="41074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D26809B-1683-8F83-1D98-F49419D34915}"/>
              </a:ext>
            </a:extLst>
          </p:cNvPr>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so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sánh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thơ</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EB88757F-FFBD-0312-86DA-4AA44E06B475}"/>
              </a:ext>
            </a:extLst>
          </p:cNvPr>
          <p:cNvSpPr/>
          <p:nvPr/>
        </p:nvSpPr>
        <p:spPr>
          <a:xfrm>
            <a:off x="762000" y="2019300"/>
            <a:ext cx="16764000" cy="76944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b. </a:t>
            </a:r>
            <a:r>
              <a:rPr lang="en-US" sz="4400" b="1" dirty="0" err="1">
                <a:solidFill>
                  <a:srgbClr val="000000"/>
                </a:solidFill>
                <a:latin typeface="Times New Roman" panose="02020603050405020304" pitchFamily="18" charset="0"/>
              </a:rPr>
              <a:t>Bài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tập</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5" name="Group 4">
            <a:extLst>
              <a:ext uri="{FF2B5EF4-FFF2-40B4-BE49-F238E27FC236}">
                <a16:creationId xmlns:a16="http://schemas.microsoft.com/office/drawing/2014/main" id="{B148EA2F-C2C4-6B64-C4CA-6089416C3E10}"/>
              </a:ext>
            </a:extLst>
          </p:cNvPr>
          <p:cNvGrpSpPr/>
          <p:nvPr/>
        </p:nvGrpSpPr>
        <p:grpSpPr>
          <a:xfrm>
            <a:off x="859970" y="3493136"/>
            <a:ext cx="8665030" cy="5162491"/>
            <a:chOff x="859970" y="3410009"/>
            <a:chExt cx="8665030" cy="5162491"/>
          </a:xfrm>
        </p:grpSpPr>
        <p:grpSp>
          <p:nvGrpSpPr>
            <p:cNvPr id="7" name="Group 6">
              <a:extLst>
                <a:ext uri="{FF2B5EF4-FFF2-40B4-BE49-F238E27FC236}">
                  <a16:creationId xmlns:a16="http://schemas.microsoft.com/office/drawing/2014/main" id="{43E00958-7933-0057-24B0-E8A7BF61E4F7}"/>
                </a:ext>
              </a:extLst>
            </p:cNvPr>
            <p:cNvGrpSpPr/>
            <p:nvPr/>
          </p:nvGrpSpPr>
          <p:grpSpPr>
            <a:xfrm>
              <a:off x="859970" y="3410009"/>
              <a:ext cx="8665030" cy="5162491"/>
              <a:chOff x="0" y="0"/>
              <a:chExt cx="3792762" cy="3261740"/>
            </a:xfrm>
          </p:grpSpPr>
          <p:sp>
            <p:nvSpPr>
              <p:cNvPr id="8" name="Freeform 3">
                <a:extLst>
                  <a:ext uri="{FF2B5EF4-FFF2-40B4-BE49-F238E27FC236}">
                    <a16:creationId xmlns:a16="http://schemas.microsoft.com/office/drawing/2014/main" id="{F7EA7913-F1A3-FCA6-1327-AF54D1CD7BA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Rectangle 3">
              <a:extLst>
                <a:ext uri="{FF2B5EF4-FFF2-40B4-BE49-F238E27FC236}">
                  <a16:creationId xmlns:a16="http://schemas.microsoft.com/office/drawing/2014/main" id="{4CE9DCFE-AC61-6C50-AFC6-0402FF812E6F}"/>
                </a:ext>
              </a:extLst>
            </p:cNvPr>
            <p:cNvSpPr/>
            <p:nvPr/>
          </p:nvSpPr>
          <p:spPr>
            <a:xfrm>
              <a:off x="1066799" y="4152900"/>
              <a:ext cx="8077201"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Hãy viết đoạn văn so sánh, nêu lên một điểm giống nhau và một điểm khác nhau giữa văn bản Sông núi nước Nam với văn bản Nước Đại Việt ta (trích Đại cáo bình Ngô - Nguyễn Trãi).</a:t>
              </a:r>
            </a:p>
          </p:txBody>
        </p:sp>
      </p:grpSp>
      <p:pic>
        <p:nvPicPr>
          <p:cNvPr id="6" name="Picture 5">
            <a:extLst>
              <a:ext uri="{FF2B5EF4-FFF2-40B4-BE49-F238E27FC236}">
                <a16:creationId xmlns:a16="http://schemas.microsoft.com/office/drawing/2014/main" id="{195CF464-75D7-A0C9-0C46-16A9476685BE}"/>
              </a:ext>
            </a:extLst>
          </p:cNvPr>
          <p:cNvPicPr>
            <a:picLocks noChangeAspect="1"/>
          </p:cNvPicPr>
          <p:nvPr/>
        </p:nvPicPr>
        <p:blipFill>
          <a:blip r:embed="rId3"/>
          <a:stretch>
            <a:fillRect/>
          </a:stretch>
        </p:blipFill>
        <p:spPr>
          <a:xfrm>
            <a:off x="10210800" y="1770729"/>
            <a:ext cx="6008742" cy="8568225"/>
          </a:xfrm>
          <a:prstGeom prst="rect">
            <a:avLst/>
          </a:prstGeom>
        </p:spPr>
      </p:pic>
      <p:sp>
        <p:nvSpPr>
          <p:cNvPr id="9" name="Freeform 6">
            <a:extLst>
              <a:ext uri="{FF2B5EF4-FFF2-40B4-BE49-F238E27FC236}">
                <a16:creationId xmlns:a16="http://schemas.microsoft.com/office/drawing/2014/main" id="{15D1BFBA-526D-9108-168E-61A73F2ED5C8}"/>
              </a:ext>
            </a:extLst>
          </p:cNvPr>
          <p:cNvSpPr/>
          <p:nvPr/>
        </p:nvSpPr>
        <p:spPr>
          <a:xfrm>
            <a:off x="7308837" y="7539823"/>
            <a:ext cx="2559063" cy="2598034"/>
          </a:xfrm>
          <a:custGeom>
            <a:avLst/>
            <a:gdLst/>
            <a:ahLst/>
            <a:cxnLst/>
            <a:rect l="l" t="t" r="r" b="b"/>
            <a:pathLst>
              <a:path w="4235463" h="4299963">
                <a:moveTo>
                  <a:pt x="0" y="0"/>
                </a:moveTo>
                <a:lnTo>
                  <a:pt x="4235463" y="0"/>
                </a:lnTo>
                <a:lnTo>
                  <a:pt x="4235463" y="4299962"/>
                </a:lnTo>
                <a:lnTo>
                  <a:pt x="0" y="4299962"/>
                </a:lnTo>
                <a:lnTo>
                  <a:pt x="0" y="0"/>
                </a:lnTo>
                <a:close/>
              </a:path>
            </a:pathLst>
          </a:custGeom>
          <a:blipFill>
            <a:blip r:embed="rId4"/>
            <a:stretch>
              <a:fillRect/>
            </a:stretch>
          </a:blipFill>
        </p:spPr>
      </p:sp>
    </p:spTree>
    <p:extLst>
      <p:ext uri="{BB962C8B-B14F-4D97-AF65-F5344CB8AC3E}">
        <p14:creationId xmlns:p14="http://schemas.microsoft.com/office/powerpoint/2010/main" val="24024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D15FE6-8A92-BA57-47D9-F84F01D03486}"/>
              </a:ext>
            </a:extLst>
          </p:cNvPr>
          <p:cNvGrpSpPr/>
          <p:nvPr/>
        </p:nvGrpSpPr>
        <p:grpSpPr>
          <a:xfrm>
            <a:off x="-381000" y="342900"/>
            <a:ext cx="19431000" cy="9601200"/>
            <a:chOff x="0" y="0"/>
            <a:chExt cx="3792762" cy="3261740"/>
          </a:xfrm>
        </p:grpSpPr>
        <p:sp>
          <p:nvSpPr>
            <p:cNvPr id="4" name="Freeform 3">
              <a:extLst>
                <a:ext uri="{FF2B5EF4-FFF2-40B4-BE49-F238E27FC236}">
                  <a16:creationId xmlns:a16="http://schemas.microsoft.com/office/drawing/2014/main" id="{6962E784-99EF-E7C2-FD30-5A380256F003}"/>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Rectangle 1">
            <a:extLst>
              <a:ext uri="{FF2B5EF4-FFF2-40B4-BE49-F238E27FC236}">
                <a16:creationId xmlns:a16="http://schemas.microsoft.com/office/drawing/2014/main" id="{54DDD7CB-CE7F-3E13-7149-C8CD5801C7DF}"/>
              </a:ext>
            </a:extLst>
          </p:cNvPr>
          <p:cNvSpPr/>
          <p:nvPr/>
        </p:nvSpPr>
        <p:spPr>
          <a:xfrm>
            <a:off x="381000" y="342900"/>
            <a:ext cx="17297400" cy="9325630"/>
          </a:xfrm>
          <a:prstGeom prst="rect">
            <a:avLst/>
          </a:prstGeom>
        </p:spPr>
        <p:txBody>
          <a:bodyPr wrap="square">
            <a:spAutoFit/>
          </a:bodyPr>
          <a:lstStyle/>
          <a:p>
            <a:pPr algn="ctr"/>
            <a:r>
              <a:rPr lang="vi-VN" sz="4000" b="1" dirty="0">
                <a:solidFill>
                  <a:srgbClr val="000000"/>
                </a:solidFill>
                <a:latin typeface="+mj-lt"/>
              </a:rPr>
              <a:t>Bài thơ tham khảo</a:t>
            </a:r>
            <a:endParaRPr lang="vi-VN" sz="4000" dirty="0">
              <a:solidFill>
                <a:srgbClr val="000000"/>
              </a:solidFill>
              <a:latin typeface="+mj-lt"/>
            </a:endParaRPr>
          </a:p>
          <a:p>
            <a:pPr algn="just"/>
            <a:r>
              <a:rPr lang="en-US" sz="4000" dirty="0">
                <a:solidFill>
                  <a:srgbClr val="000000"/>
                </a:solidFill>
                <a:latin typeface="+mj-lt"/>
              </a:rPr>
              <a:t>      </a:t>
            </a:r>
            <a:r>
              <a:rPr lang="vi-VN" sz="4000" dirty="0">
                <a:solidFill>
                  <a:srgbClr val="000000"/>
                </a:solidFill>
                <a:latin typeface="+mj-lt"/>
              </a:rPr>
              <a:t>Nếu "Sông núi nước Nam" chỉ khẳng định nước có chủ nghĩa thì có vua Nam ở thì ở bài "Nước Đại Việt ta" , Nguyễn Trãi lại chứng minh nước nhà có độc lập dân tộc bằng việc khẳng định rõ nước ta có quốc hiệu , có nền văn hiến lâu đời, có bề dạy lịch sử riêng của dân tộc, lãnh thổ riêng, có chủ quyền, chế độ và phong tục riêng. Qua đây, ta cũng đã thấy được văn bản "Nước Đại Việt ta" có học thuyết về quốc gia hơn "Sông núi nước Nam". Đồng thời, người đọc cũng thấy được giọng nói hào hùng, lời văn nhịp nhàng, ngân vang của tác giả. Văn bản có đoạn đầu bài là một sự đối lập từ khái quát cho đến cụ thể, lại còn giàu chứng cớ lịch sử khiến cho ai ai là con dân đất Việt cũng có cảm xúc tự hào. Có lẽ, cả 2 văn bản đều rất hay và thể hiện chủ quyền nước ta, cũng đều được coi là bản tuyên ngôn độc lập của nước ta nhưng "Nước Đại Việt ta" lại có những điều tiến bộ, phát triển hơn với tính toàn diện, sâu sắc của từng lời thơ trong nó. Phải chăng, càng ngày càng về sau thì con người ta lại càng phát triển, thông minh và tốt đẹp hơn, điều đó đã được chứng minh qua việc ta so sánh "Sông núi nước Nam" và "Nước Đại Việt ta".</a:t>
            </a:r>
            <a:endParaRPr lang="vi-VN" sz="4000" b="0" i="0" dirty="0">
              <a:solidFill>
                <a:srgbClr val="000000"/>
              </a:solidFill>
              <a:effectLst/>
              <a:latin typeface="+mj-lt"/>
            </a:endParaRPr>
          </a:p>
        </p:txBody>
      </p:sp>
    </p:spTree>
    <p:extLst>
      <p:ext uri="{BB962C8B-B14F-4D97-AF65-F5344CB8AC3E}">
        <p14:creationId xmlns:p14="http://schemas.microsoft.com/office/powerpoint/2010/main" val="383705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F253DDD-4A95-5B8C-A214-4EDB517B6ECF}"/>
              </a:ext>
            </a:extLst>
          </p:cNvPr>
          <p:cNvSpPr/>
          <p:nvPr/>
        </p:nvSpPr>
        <p:spPr>
          <a:xfrm>
            <a:off x="1524000" y="2857500"/>
            <a:ext cx="15444287" cy="7315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5">
            <a:extLst>
              <a:ext uri="{FF2B5EF4-FFF2-40B4-BE49-F238E27FC236}">
                <a16:creationId xmlns:a16="http://schemas.microsoft.com/office/drawing/2014/main" id="{24D5ADCB-7865-AE23-7FF0-0017EBE8F91C}"/>
              </a:ext>
            </a:extLst>
          </p:cNvPr>
          <p:cNvSpPr/>
          <p:nvPr/>
        </p:nvSpPr>
        <p:spPr>
          <a:xfrm>
            <a:off x="12192000" y="-654087"/>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3">
            <a:extLst>
              <a:ext uri="{FF2B5EF4-FFF2-40B4-BE49-F238E27FC236}">
                <a16:creationId xmlns:a16="http://schemas.microsoft.com/office/drawing/2014/main" id="{5742D200-7AA0-3ECD-E301-222CA3FF51AF}"/>
              </a:ext>
            </a:extLst>
          </p:cNvPr>
          <p:cNvSpPr txBox="1"/>
          <p:nvPr/>
        </p:nvSpPr>
        <p:spPr>
          <a:xfrm>
            <a:off x="2667000" y="547392"/>
            <a:ext cx="7848600" cy="1569660"/>
          </a:xfrm>
          <a:prstGeom prst="rect">
            <a:avLst/>
          </a:prstGeom>
          <a:noFill/>
        </p:spPr>
        <p:txBody>
          <a:bodyPr wrap="square" rtlCol="0">
            <a:spAutoFit/>
          </a:bodyPr>
          <a:lstStyle/>
          <a:p>
            <a:pPr algn="just"/>
            <a:r>
              <a:rPr lang="en-US" sz="9600" dirty="0" err="1">
                <a:solidFill>
                  <a:srgbClr val="FF0000"/>
                </a:solidFill>
                <a:latin typeface="#9Slide05 SVNBulgary" pitchFamily="2" charset="0"/>
                <a:cs typeface="Times New Roman" panose="02020603050405020304" pitchFamily="18" charset="0"/>
              </a:rPr>
              <a:t>Kĩ</a:t>
            </a:r>
            <a:r>
              <a:rPr lang="en-US" sz="9600" dirty="0">
                <a:solidFill>
                  <a:srgbClr val="FF0000"/>
                </a:solidFill>
                <a:latin typeface="#9Slide05 SVNBulgary" pitchFamily="2" charset="0"/>
                <a:cs typeface="Times New Roman" panose="02020603050405020304" pitchFamily="18" charset="0"/>
              </a:rPr>
              <a:t> </a:t>
            </a:r>
            <a:r>
              <a:rPr lang="en-US" sz="9600" dirty="0" err="1">
                <a:solidFill>
                  <a:srgbClr val="FF0000"/>
                </a:solidFill>
                <a:latin typeface="#9Slide05 SVNBulgary" pitchFamily="2" charset="0"/>
                <a:cs typeface="Times New Roman" panose="02020603050405020304" pitchFamily="18" charset="0"/>
              </a:rPr>
              <a:t>thuật</a:t>
            </a:r>
            <a:endParaRPr lang="en-US" sz="9600" dirty="0">
              <a:latin typeface="#9Slide05 SVNBulgary"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86B04021-4669-C8C9-E595-ADDD4977A1AD}"/>
              </a:ext>
            </a:extLst>
          </p:cNvPr>
          <p:cNvSpPr txBox="1"/>
          <p:nvPr/>
        </p:nvSpPr>
        <p:spPr>
          <a:xfrm>
            <a:off x="9554899" y="3701806"/>
            <a:ext cx="6599501"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3</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b="1" baseline="0" dirty="0">
                <a:latin typeface="Times New Roman" panose="02020603050405020304" pitchFamily="18" charset="0"/>
                <a:cs typeface="Times New Roman" panose="02020603050405020304" pitchFamily="18" charset="0"/>
              </a:rPr>
              <a:t>2 </a:t>
            </a:r>
            <a:r>
              <a:rPr lang="en-US" sz="4400" baseline="0" dirty="0" err="1">
                <a:latin typeface="Times New Roman" panose="02020603050405020304" pitchFamily="18" charset="0"/>
                <a:cs typeface="Times New Roman" panose="02020603050405020304" pitchFamily="18" charset="0"/>
              </a:rPr>
              <a:t>điều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em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thấy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thú</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nay.</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1" baseline="0" dirty="0">
                <a:latin typeface="Times New Roman" panose="02020603050405020304" pitchFamily="18" charset="0"/>
                <a:cs typeface="Times New Roman" panose="02020603050405020304" pitchFamily="18" charset="0"/>
              </a:rPr>
              <a:t>1 </a:t>
            </a:r>
            <a:r>
              <a:rPr lang="en-US" sz="4400" baseline="0" dirty="0" err="1">
                <a:latin typeface="Times New Roman" panose="02020603050405020304" pitchFamily="18" charset="0"/>
                <a:cs typeface="Times New Roman" panose="02020603050405020304" pitchFamily="18" charset="0"/>
              </a:rPr>
              <a:t>câu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hỏi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em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còn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bài</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927AD07-72BB-D9BF-4D79-F9D2A588FBC8}"/>
              </a:ext>
            </a:extLst>
          </p:cNvPr>
          <p:cNvSpPr txBox="1"/>
          <p:nvPr/>
        </p:nvSpPr>
        <p:spPr>
          <a:xfrm>
            <a:off x="2491449" y="4717468"/>
            <a:ext cx="659950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p>
          <a:p>
            <a:pPr algn="just"/>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a:t>
            </a:r>
          </a:p>
        </p:txBody>
      </p:sp>
      <p:sp>
        <p:nvSpPr>
          <p:cNvPr id="7" name="Google Shape;359;p42">
            <a:extLst>
              <a:ext uri="{FF2B5EF4-FFF2-40B4-BE49-F238E27FC236}">
                <a16:creationId xmlns:a16="http://schemas.microsoft.com/office/drawing/2014/main" id="{7A6157B7-8CA2-52BF-8A84-6250B0E54C59}"/>
              </a:ext>
            </a:extLst>
          </p:cNvPr>
          <p:cNvSpPr txBox="1">
            <a:spLocks/>
          </p:cNvSpPr>
          <p:nvPr/>
        </p:nvSpPr>
        <p:spPr>
          <a:xfrm>
            <a:off x="533400" y="1805498"/>
            <a:ext cx="16841072" cy="7620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buClr>
                <a:srgbClr val="3A2C74"/>
              </a:buClr>
            </a:pPr>
            <a:r>
              <a:rPr lang="en-US" b="1" dirty="0" err="1">
                <a:latin typeface="Times New Roman" panose="02020603050405020304" pitchFamily="18" charset="0"/>
                <a:ea typeface="Cambria" panose="02040503050406030204" pitchFamily="18" charset="0"/>
                <a:cs typeface="Times New Roman" panose="02020603050405020304" pitchFamily="18" charset="0"/>
              </a:rPr>
              <a:t>Tự</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tổng</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đánh</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giá</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và</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phản</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hồi</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a:p>
            <a:pPr lvl="0">
              <a:buClr>
                <a:srgbClr val="3A2C74"/>
              </a:buClr>
            </a:pPr>
            <a:endParaRPr lang="vi-VN" b="1" kern="0" dirty="0">
              <a:highlight>
                <a:srgbClr val="D9D3FF"/>
              </a:highlight>
              <a:ea typeface="Cambria" panose="020405030504060302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18457BD6-8CDD-2D5D-1A1B-8F1C2AEA53ED}"/>
              </a:ext>
            </a:extLst>
          </p:cNvPr>
          <p:cNvSpPr/>
          <p:nvPr/>
        </p:nvSpPr>
        <p:spPr>
          <a:xfrm>
            <a:off x="6591300" y="166164"/>
            <a:ext cx="1485900" cy="1712853"/>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a:extLst>
              <a:ext uri="{FF2B5EF4-FFF2-40B4-BE49-F238E27FC236}">
                <a16:creationId xmlns:a16="http://schemas.microsoft.com/office/drawing/2014/main" id="{52A508B7-75C4-0474-EEB4-F6D572DA5243}"/>
              </a:ext>
            </a:extLst>
          </p:cNvPr>
          <p:cNvSpPr/>
          <p:nvPr/>
        </p:nvSpPr>
        <p:spPr>
          <a:xfrm>
            <a:off x="8418737" y="180700"/>
            <a:ext cx="1450525" cy="1833207"/>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a:extLst>
              <a:ext uri="{FF2B5EF4-FFF2-40B4-BE49-F238E27FC236}">
                <a16:creationId xmlns:a16="http://schemas.microsoft.com/office/drawing/2014/main" id="{F16829C8-32B6-3148-35B6-60A870BE852D}"/>
              </a:ext>
            </a:extLst>
          </p:cNvPr>
          <p:cNvSpPr/>
          <p:nvPr/>
        </p:nvSpPr>
        <p:spPr>
          <a:xfrm>
            <a:off x="10332952" y="114300"/>
            <a:ext cx="1249011" cy="1834533"/>
          </a:xfrm>
          <a:custGeom>
            <a:avLst/>
            <a:gdLst/>
            <a:ahLst/>
            <a:cxnLst/>
            <a:rect l="l" t="t" r="r" b="b"/>
            <a:pathLst>
              <a:path w="2801493" h="4114800">
                <a:moveTo>
                  <a:pt x="0" y="0"/>
                </a:moveTo>
                <a:lnTo>
                  <a:pt x="2801493" y="0"/>
                </a:lnTo>
                <a:lnTo>
                  <a:pt x="280149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40499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ABC4B79-292D-1169-E4A0-BD572EE2D7B0}"/>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118197" y="4513190"/>
              <a:ext cx="7315200" cy="502920"/>
            </a:xfrm>
            <a:custGeom>
              <a:avLst/>
              <a:gdLst/>
              <a:ahLst/>
              <a:cxnLst/>
              <a:rect l="l" t="t" r="r" b="b"/>
              <a:pathLst>
                <a:path w="7315200" h="502920">
                  <a:moveTo>
                    <a:pt x="0" y="0"/>
                  </a:moveTo>
                  <a:lnTo>
                    <a:pt x="7315200" y="0"/>
                  </a:lnTo>
                  <a:lnTo>
                    <a:pt x="7315200" y="502920"/>
                  </a:lnTo>
                  <a:lnTo>
                    <a:pt x="0" y="502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3231217" y="5341267"/>
              <a:ext cx="4079704" cy="4195069"/>
            </a:xfrm>
            <a:custGeom>
              <a:avLst/>
              <a:gdLst/>
              <a:ahLst/>
              <a:cxnLst/>
              <a:rect l="l" t="t" r="r" b="b"/>
              <a:pathLst>
                <a:path w="4079704" h="4195069">
                  <a:moveTo>
                    <a:pt x="0" y="0"/>
                  </a:moveTo>
                  <a:lnTo>
                    <a:pt x="4079704" y="0"/>
                  </a:lnTo>
                  <a:lnTo>
                    <a:pt x="4079704" y="4195069"/>
                  </a:lnTo>
                  <a:lnTo>
                    <a:pt x="0" y="4195069"/>
                  </a:lnTo>
                  <a:lnTo>
                    <a:pt x="0" y="0"/>
                  </a:lnTo>
                  <a:close/>
                </a:path>
              </a:pathLst>
            </a:custGeom>
            <a:blipFill>
              <a:blip r:embed="rId5"/>
              <a:stretch>
                <a:fillRect/>
              </a:stretch>
            </a:blipFill>
          </p:spPr>
        </p:sp>
      </p:grpSp>
      <p:grpSp>
        <p:nvGrpSpPr>
          <p:cNvPr id="15" name="Group 14">
            <a:extLst>
              <a:ext uri="{FF2B5EF4-FFF2-40B4-BE49-F238E27FC236}">
                <a16:creationId xmlns:a16="http://schemas.microsoft.com/office/drawing/2014/main" id="{32272AE9-8A53-11A6-F337-69BD1EA7752E}"/>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10" name="Freeform 10"/>
            <p:cNvSpPr/>
            <p:nvPr/>
          </p:nvSpPr>
          <p:spPr>
            <a:xfrm>
              <a:off x="9664212" y="5820717"/>
              <a:ext cx="2844983" cy="1618084"/>
            </a:xfrm>
            <a:custGeom>
              <a:avLst/>
              <a:gdLst/>
              <a:ahLst/>
              <a:cxnLst/>
              <a:rect l="l" t="t" r="r" b="b"/>
              <a:pathLst>
                <a:path w="2844983" h="1618084">
                  <a:moveTo>
                    <a:pt x="0" y="0"/>
                  </a:moveTo>
                  <a:lnTo>
                    <a:pt x="2844983" y="0"/>
                  </a:lnTo>
                  <a:lnTo>
                    <a:pt x="2844983" y="1618084"/>
                  </a:lnTo>
                  <a:lnTo>
                    <a:pt x="0" y="1618084"/>
                  </a:lnTo>
                  <a:lnTo>
                    <a:pt x="0" y="0"/>
                  </a:lnTo>
                  <a:close/>
                </a:path>
              </a:pathLst>
            </a:custGeom>
            <a:blipFill>
              <a:blip r:embed="rId6"/>
              <a:stretch>
                <a:fillRect/>
              </a:stretch>
            </a:blipFill>
          </p:spPr>
        </p:sp>
        <p:sp>
          <p:nvSpPr>
            <p:cNvPr id="11" name="Freeform 11"/>
            <p:cNvSpPr/>
            <p:nvPr/>
          </p:nvSpPr>
          <p:spPr>
            <a:xfrm>
              <a:off x="10793602" y="3852754"/>
              <a:ext cx="2851867" cy="2777005"/>
            </a:xfrm>
            <a:custGeom>
              <a:avLst/>
              <a:gdLst/>
              <a:ahLst/>
              <a:cxnLst/>
              <a:rect l="l" t="t" r="r" b="b"/>
              <a:pathLst>
                <a:path w="2851867" h="2777005">
                  <a:moveTo>
                    <a:pt x="0" y="0"/>
                  </a:moveTo>
                  <a:lnTo>
                    <a:pt x="2851866" y="0"/>
                  </a:lnTo>
                  <a:lnTo>
                    <a:pt x="2851866" y="2777005"/>
                  </a:lnTo>
                  <a:lnTo>
                    <a:pt x="0" y="2777005"/>
                  </a:lnTo>
                  <a:lnTo>
                    <a:pt x="0" y="0"/>
                  </a:lnTo>
                  <a:close/>
                </a:path>
              </a:pathLst>
            </a:custGeom>
            <a:blipFill>
              <a:blip r:embed="rId7"/>
              <a:stretch>
                <a:fillRect/>
              </a:stretch>
            </a:blipFill>
          </p:spPr>
        </p:sp>
        <p:sp>
          <p:nvSpPr>
            <p:cNvPr id="12" name="Freeform 12"/>
            <p:cNvSpPr/>
            <p:nvPr/>
          </p:nvSpPr>
          <p:spPr>
            <a:xfrm>
              <a:off x="12934157" y="5820717"/>
              <a:ext cx="4683527" cy="3891586"/>
            </a:xfrm>
            <a:custGeom>
              <a:avLst/>
              <a:gdLst/>
              <a:ahLst/>
              <a:cxnLst/>
              <a:rect l="l" t="t" r="r" b="b"/>
              <a:pathLst>
                <a:path w="4683527" h="3891586">
                  <a:moveTo>
                    <a:pt x="0" y="0"/>
                  </a:moveTo>
                  <a:lnTo>
                    <a:pt x="4683527" y="0"/>
                  </a:lnTo>
                  <a:lnTo>
                    <a:pt x="4683527" y="3891586"/>
                  </a:lnTo>
                  <a:lnTo>
                    <a:pt x="0" y="38915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6" name="Group 15">
            <a:extLst>
              <a:ext uri="{FF2B5EF4-FFF2-40B4-BE49-F238E27FC236}">
                <a16:creationId xmlns:a16="http://schemas.microsoft.com/office/drawing/2014/main" id="{45A84B1A-6CB2-9A04-C7F9-9D49898BB907}"/>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3" name="TextBox 13"/>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SONG THẤT LỤC BÁT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1D66D1A-F9E8-E31F-2998-687E76F57FD0}"/>
              </a:ext>
            </a:extLst>
          </p:cNvPr>
          <p:cNvGrpSpPr/>
          <p:nvPr/>
        </p:nvGrpSpPr>
        <p:grpSpPr>
          <a:xfrm>
            <a:off x="335708" y="3852754"/>
            <a:ext cx="8656499" cy="6082763"/>
            <a:chOff x="335708" y="3852754"/>
            <a:chExt cx="8656499" cy="6082763"/>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3124300" y="5143500"/>
              <a:ext cx="4636277" cy="4792017"/>
            </a:xfrm>
            <a:custGeom>
              <a:avLst/>
              <a:gdLst/>
              <a:ahLst/>
              <a:cxnLst/>
              <a:rect l="l" t="t" r="r" b="b"/>
              <a:pathLst>
                <a:path w="4636277" h="4792017">
                  <a:moveTo>
                    <a:pt x="0" y="0"/>
                  </a:moveTo>
                  <a:lnTo>
                    <a:pt x="4636277" y="0"/>
                  </a:lnTo>
                  <a:lnTo>
                    <a:pt x="4636277" y="4792017"/>
                  </a:lnTo>
                  <a:lnTo>
                    <a:pt x="0" y="4792017"/>
                  </a:lnTo>
                  <a:lnTo>
                    <a:pt x="0" y="0"/>
                  </a:lnTo>
                  <a:close/>
                </a:path>
              </a:pathLst>
            </a:custGeom>
            <a:blipFill>
              <a:blip r:embed="rId3"/>
              <a:stretch>
                <a:fillRect/>
              </a:stretch>
            </a:blipFill>
          </p:spPr>
        </p:sp>
        <p:sp>
          <p:nvSpPr>
            <p:cNvPr id="9" name="Freeform 9"/>
            <p:cNvSpPr/>
            <p:nvPr/>
          </p:nvSpPr>
          <p:spPr>
            <a:xfrm>
              <a:off x="335708" y="3852754"/>
              <a:ext cx="3164701" cy="3101407"/>
            </a:xfrm>
            <a:custGeom>
              <a:avLst/>
              <a:gdLst/>
              <a:ahLst/>
              <a:cxnLst/>
              <a:rect l="l" t="t" r="r" b="b"/>
              <a:pathLst>
                <a:path w="3164701" h="3101407">
                  <a:moveTo>
                    <a:pt x="0" y="0"/>
                  </a:moveTo>
                  <a:lnTo>
                    <a:pt x="3164701" y="0"/>
                  </a:lnTo>
                  <a:lnTo>
                    <a:pt x="3164701" y="3101407"/>
                  </a:lnTo>
                  <a:lnTo>
                    <a:pt x="0" y="310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8863816">
              <a:off x="5907828" y="4284120"/>
              <a:ext cx="2031568" cy="1436873"/>
            </a:xfrm>
            <a:custGeom>
              <a:avLst/>
              <a:gdLst/>
              <a:ahLst/>
              <a:cxnLst/>
              <a:rect l="l" t="t" r="r" b="b"/>
              <a:pathLst>
                <a:path w="2031568" h="1436873">
                  <a:moveTo>
                    <a:pt x="0" y="0"/>
                  </a:moveTo>
                  <a:lnTo>
                    <a:pt x="2031568" y="0"/>
                  </a:lnTo>
                  <a:lnTo>
                    <a:pt x="2031568" y="1436873"/>
                  </a:lnTo>
                  <a:lnTo>
                    <a:pt x="0" y="1436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781349" y="4182981"/>
              <a:ext cx="2273419" cy="1921039"/>
            </a:xfrm>
            <a:custGeom>
              <a:avLst/>
              <a:gdLst/>
              <a:ahLst/>
              <a:cxnLst/>
              <a:rect l="l" t="t" r="r" b="b"/>
              <a:pathLst>
                <a:path w="2273419" h="1921039">
                  <a:moveTo>
                    <a:pt x="0" y="0"/>
                  </a:moveTo>
                  <a:lnTo>
                    <a:pt x="2273419" y="0"/>
                  </a:lnTo>
                  <a:lnTo>
                    <a:pt x="2273419" y="1921038"/>
                  </a:lnTo>
                  <a:lnTo>
                    <a:pt x="0" y="19210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5" name="Group 14">
            <a:extLst>
              <a:ext uri="{FF2B5EF4-FFF2-40B4-BE49-F238E27FC236}">
                <a16:creationId xmlns:a16="http://schemas.microsoft.com/office/drawing/2014/main" id="{03A9D943-1AC6-A86E-091D-6E6D906FAFBD}"/>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12" name="Freeform 12"/>
            <p:cNvSpPr/>
            <p:nvPr/>
          </p:nvSpPr>
          <p:spPr>
            <a:xfrm>
              <a:off x="10338533" y="4326395"/>
              <a:ext cx="6571018" cy="5255531"/>
            </a:xfrm>
            <a:custGeom>
              <a:avLst/>
              <a:gdLst/>
              <a:ahLst/>
              <a:cxnLst/>
              <a:rect l="l" t="t" r="r" b="b"/>
              <a:pathLst>
                <a:path w="6571018" h="5255531">
                  <a:moveTo>
                    <a:pt x="0" y="0"/>
                  </a:moveTo>
                  <a:lnTo>
                    <a:pt x="6571019" y="0"/>
                  </a:lnTo>
                  <a:lnTo>
                    <a:pt x="6571019" y="5255532"/>
                  </a:lnTo>
                  <a:lnTo>
                    <a:pt x="0" y="5255532"/>
                  </a:lnTo>
                  <a:lnTo>
                    <a:pt x="0" y="0"/>
                  </a:lnTo>
                  <a:close/>
                </a:path>
              </a:pathLst>
            </a:custGeom>
            <a:blipFill>
              <a:blip r:embed="rId10"/>
              <a:stretch>
                <a:fillRect/>
              </a:stretch>
            </a:blipFill>
          </p:spPr>
        </p:sp>
      </p:grpSp>
      <p:grpSp>
        <p:nvGrpSpPr>
          <p:cNvPr id="16" name="Group 15">
            <a:extLst>
              <a:ext uri="{FF2B5EF4-FFF2-40B4-BE49-F238E27FC236}">
                <a16:creationId xmlns:a16="http://schemas.microsoft.com/office/drawing/2014/main" id="{15C5659F-2CA7-3816-8578-CC39B49351DE}"/>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3" name="TextBox 13"/>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NỘI DUNG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180B35E-42F0-485F-F673-4DF89A5B8B42}"/>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859752" y="4458994"/>
              <a:ext cx="5985409" cy="4990335"/>
            </a:xfrm>
            <a:custGeom>
              <a:avLst/>
              <a:gdLst/>
              <a:ahLst/>
              <a:cxnLst/>
              <a:rect l="l" t="t" r="r" b="b"/>
              <a:pathLst>
                <a:path w="5985409" h="4990335">
                  <a:moveTo>
                    <a:pt x="0" y="0"/>
                  </a:moveTo>
                  <a:lnTo>
                    <a:pt x="5985410" y="0"/>
                  </a:lnTo>
                  <a:lnTo>
                    <a:pt x="5985410" y="4990335"/>
                  </a:lnTo>
                  <a:lnTo>
                    <a:pt x="0" y="4990335"/>
                  </a:lnTo>
                  <a:lnTo>
                    <a:pt x="0" y="0"/>
                  </a:lnTo>
                  <a:close/>
                </a:path>
              </a:pathLst>
            </a:custGeom>
            <a:blipFill>
              <a:blip r:embed="rId3"/>
              <a:stretch>
                <a:fillRect/>
              </a:stretch>
            </a:blipFill>
          </p:spPr>
        </p:sp>
      </p:grpSp>
      <p:grpSp>
        <p:nvGrpSpPr>
          <p:cNvPr id="12" name="Group 11">
            <a:extLst>
              <a:ext uri="{FF2B5EF4-FFF2-40B4-BE49-F238E27FC236}">
                <a16:creationId xmlns:a16="http://schemas.microsoft.com/office/drawing/2014/main" id="{A1A37BD4-7F01-035E-BB86-48675BB44638}"/>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0968393" y="4160492"/>
              <a:ext cx="5338427" cy="5539224"/>
            </a:xfrm>
            <a:custGeom>
              <a:avLst/>
              <a:gdLst/>
              <a:ahLst/>
              <a:cxnLst/>
              <a:rect l="l" t="t" r="r" b="b"/>
              <a:pathLst>
                <a:path w="5338427" h="5539224">
                  <a:moveTo>
                    <a:pt x="0" y="0"/>
                  </a:moveTo>
                  <a:lnTo>
                    <a:pt x="5338427" y="0"/>
                  </a:lnTo>
                  <a:lnTo>
                    <a:pt x="5338427" y="5539224"/>
                  </a:lnTo>
                  <a:lnTo>
                    <a:pt x="0" y="5539224"/>
                  </a:lnTo>
                  <a:lnTo>
                    <a:pt x="0" y="0"/>
                  </a:lnTo>
                  <a:close/>
                </a:path>
              </a:pathLst>
            </a:custGeom>
            <a:blipFill>
              <a:blip r:embed="rId4"/>
              <a:stretch>
                <a:fillRect/>
              </a:stretch>
            </a:blipFill>
          </p:spPr>
        </p:sp>
      </p:grpSp>
      <p:grpSp>
        <p:nvGrpSpPr>
          <p:cNvPr id="13" name="Group 12">
            <a:extLst>
              <a:ext uri="{FF2B5EF4-FFF2-40B4-BE49-F238E27FC236}">
                <a16:creationId xmlns:a16="http://schemas.microsoft.com/office/drawing/2014/main" id="{53CE6D04-21BA-73FD-A8C8-BE08661FEDF5}"/>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0" name="TextBox 10"/>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NGHỆ THUẬT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grpSp>
        <p:nvGrpSpPr>
          <p:cNvPr id="11" name="Group 10">
            <a:extLst>
              <a:ext uri="{FF2B5EF4-FFF2-40B4-BE49-F238E27FC236}">
                <a16:creationId xmlns:a16="http://schemas.microsoft.com/office/drawing/2014/main" id="{24528621-D91B-39B0-3F74-E85EA7B1F582}"/>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802954" y="4671417"/>
              <a:ext cx="7722007" cy="4517374"/>
            </a:xfrm>
            <a:custGeom>
              <a:avLst/>
              <a:gdLst/>
              <a:ahLst/>
              <a:cxnLst/>
              <a:rect l="l" t="t" r="r" b="b"/>
              <a:pathLst>
                <a:path w="7722007" h="4517374">
                  <a:moveTo>
                    <a:pt x="0" y="0"/>
                  </a:moveTo>
                  <a:lnTo>
                    <a:pt x="7722007" y="0"/>
                  </a:lnTo>
                  <a:lnTo>
                    <a:pt x="7722007" y="4517374"/>
                  </a:lnTo>
                  <a:lnTo>
                    <a:pt x="0" y="4517374"/>
                  </a:lnTo>
                  <a:lnTo>
                    <a:pt x="0" y="0"/>
                  </a:lnTo>
                  <a:close/>
                </a:path>
              </a:pathLst>
            </a:custGeom>
            <a:blipFill>
              <a:blip r:embed="rId3"/>
              <a:stretch>
                <a:fillRect/>
              </a:stretch>
            </a:blipFill>
          </p:spPr>
        </p:sp>
      </p:grpSp>
      <p:grpSp>
        <p:nvGrpSpPr>
          <p:cNvPr id="12" name="Group 11">
            <a:extLst>
              <a:ext uri="{FF2B5EF4-FFF2-40B4-BE49-F238E27FC236}">
                <a16:creationId xmlns:a16="http://schemas.microsoft.com/office/drawing/2014/main" id="{87078A4F-73D8-A194-0125-278C44E87BCA}"/>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0089407" y="5755197"/>
              <a:ext cx="7315200" cy="3081528"/>
            </a:xfrm>
            <a:custGeom>
              <a:avLst/>
              <a:gdLst/>
              <a:ahLst/>
              <a:cxnLst/>
              <a:rect l="l" t="t" r="r" b="b"/>
              <a:pathLst>
                <a:path w="7315200" h="3081528">
                  <a:moveTo>
                    <a:pt x="0" y="0"/>
                  </a:moveTo>
                  <a:lnTo>
                    <a:pt x="7315200" y="0"/>
                  </a:lnTo>
                  <a:lnTo>
                    <a:pt x="7315200" y="3081528"/>
                  </a:lnTo>
                  <a:lnTo>
                    <a:pt x="0" y="30815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0" name="TextBox 10"/>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a:solidFill>
                  <a:srgbClr val="000000"/>
                </a:solidFill>
                <a:latin typeface="Times New Roman" panose="02020603050405020304" pitchFamily="18" charset="0"/>
                <a:cs typeface="Times New Roman" panose="02020603050405020304" pitchFamily="18" charset="0"/>
              </a:rPr>
              <a:t>NỔI BẬT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708" y="330160"/>
            <a:ext cx="11212181" cy="9642370"/>
            <a:chOff x="0" y="0"/>
            <a:chExt cx="3792762" cy="3261740"/>
          </a:xfrm>
        </p:grpSpPr>
        <p:sp>
          <p:nvSpPr>
            <p:cNvPr id="3" name="Freeform 3"/>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6" name="TextBox 5">
            <a:extLst>
              <a:ext uri="{FF2B5EF4-FFF2-40B4-BE49-F238E27FC236}">
                <a16:creationId xmlns:a16="http://schemas.microsoft.com/office/drawing/2014/main" id="{1AA0A6E1-97C0-AC5C-B3C1-3F55D5072366}"/>
              </a:ext>
            </a:extLst>
          </p:cNvPr>
          <p:cNvSpPr txBox="1"/>
          <p:nvPr/>
        </p:nvSpPr>
        <p:spPr>
          <a:xfrm>
            <a:off x="483932" y="658664"/>
            <a:ext cx="106145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Bài</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Thơ</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và</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thơ</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song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thất</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lục</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bát</a:t>
            </a:r>
            <a:endPar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1882BFCC-C176-A326-9C99-7D002E3B9C90}"/>
              </a:ext>
            </a:extLst>
          </p:cNvPr>
          <p:cNvSpPr txBox="1"/>
          <p:nvPr/>
        </p:nvSpPr>
        <p:spPr>
          <a:xfrm>
            <a:off x="228600" y="3693895"/>
            <a:ext cx="106145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Viết</a:t>
            </a:r>
            <a:endParaRPr kumimoji="0" lang="en-US" sz="5400" b="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id="{084BAE62-6509-F4CF-E9B7-4543AA8D12CE}"/>
              </a:ext>
            </a:extLst>
          </p:cNvPr>
          <p:cNvSpPr/>
          <p:nvPr/>
        </p:nvSpPr>
        <p:spPr>
          <a:xfrm>
            <a:off x="757526" y="5898130"/>
            <a:ext cx="1036854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9Slide04 Lora Bold" panose="00000800000000000000" pitchFamily="2" charset="0"/>
              </a:rPr>
              <a:t>Phân tích một tác phẩm thơ</a:t>
            </a:r>
            <a:endParaRPr kumimoji="0" lang="en-US" sz="6000" b="0" i="0" u="none" strike="noStrike" kern="1200" cap="none" spc="0" normalizeH="0" baseline="0" noProof="0" dirty="0">
              <a:ln>
                <a:noFill/>
              </a:ln>
              <a:solidFill>
                <a:srgbClr val="FF0000"/>
              </a:solidFill>
              <a:effectLst/>
              <a:uLnTx/>
              <a:uFillTx/>
              <a:latin typeface="#9Slide04 Lora Bold" panose="00000800000000000000" pitchFamily="2" charset="0"/>
            </a:endParaRPr>
          </a:p>
        </p:txBody>
      </p:sp>
      <p:sp>
        <p:nvSpPr>
          <p:cNvPr id="11" name="Freeform 5">
            <a:extLst>
              <a:ext uri="{FF2B5EF4-FFF2-40B4-BE49-F238E27FC236}">
                <a16:creationId xmlns:a16="http://schemas.microsoft.com/office/drawing/2014/main" id="{E7277051-DAF4-4C43-D0D3-66878465890E}"/>
              </a:ext>
            </a:extLst>
          </p:cNvPr>
          <p:cNvSpPr/>
          <p:nvPr/>
        </p:nvSpPr>
        <p:spPr>
          <a:xfrm>
            <a:off x="11240709" y="522556"/>
            <a:ext cx="5653064" cy="9642752"/>
          </a:xfrm>
          <a:custGeom>
            <a:avLst/>
            <a:gdLst/>
            <a:ahLst/>
            <a:cxnLst/>
            <a:rect l="l" t="t" r="r" b="b"/>
            <a:pathLst>
              <a:path w="2528864" h="4313627">
                <a:moveTo>
                  <a:pt x="0" y="0"/>
                </a:moveTo>
                <a:lnTo>
                  <a:pt x="2528864" y="0"/>
                </a:lnTo>
                <a:lnTo>
                  <a:pt x="2528864" y="4313627"/>
                </a:lnTo>
                <a:lnTo>
                  <a:pt x="0" y="4313627"/>
                </a:lnTo>
                <a:lnTo>
                  <a:pt x="0" y="0"/>
                </a:lnTo>
                <a:close/>
              </a:path>
            </a:pathLst>
          </a:custGeom>
          <a:blipFill>
            <a:blip r:embed="rId3"/>
            <a:stretch>
              <a:fillRect/>
            </a:stretch>
          </a:blipFill>
        </p:spPr>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DF60AA4-2D64-AC42-9E3D-177F5FA5D13E}"/>
              </a:ext>
            </a:extLst>
          </p:cNvPr>
          <p:cNvGrpSpPr/>
          <p:nvPr/>
        </p:nvGrpSpPr>
        <p:grpSpPr>
          <a:xfrm>
            <a:off x="335708" y="330160"/>
            <a:ext cx="17342692" cy="9642370"/>
            <a:chOff x="0" y="0"/>
            <a:chExt cx="3792762" cy="3261740"/>
          </a:xfrm>
        </p:grpSpPr>
        <p:sp>
          <p:nvSpPr>
            <p:cNvPr id="3" name="Freeform 3">
              <a:extLst>
                <a:ext uri="{FF2B5EF4-FFF2-40B4-BE49-F238E27FC236}">
                  <a16:creationId xmlns:a16="http://schemas.microsoft.com/office/drawing/2014/main" id="{33DB77F3-5F90-6A0F-C25A-448C18690B3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TextBox 3">
            <a:extLst>
              <a:ext uri="{FF2B5EF4-FFF2-40B4-BE49-F238E27FC236}">
                <a16:creationId xmlns:a16="http://schemas.microsoft.com/office/drawing/2014/main" id="{283BCE16-4C33-286D-5351-DF37B74AAB11}"/>
              </a:ext>
            </a:extLst>
          </p:cNvPr>
          <p:cNvSpPr txBox="1"/>
          <p:nvPr/>
        </p:nvSpPr>
        <p:spPr>
          <a:xfrm>
            <a:off x="6248400" y="3848100"/>
            <a:ext cx="10614536" cy="1446550"/>
          </a:xfrm>
          <a:prstGeom prst="rect">
            <a:avLst/>
          </a:prstGeom>
          <a:noFill/>
        </p:spPr>
        <p:txBody>
          <a:bodyPr wrap="square" rtlCol="0">
            <a:spAutoFit/>
          </a:bodyPr>
          <a:lstStyle/>
          <a:p>
            <a:pPr algn="ctr"/>
            <a:r>
              <a:rPr lang="en-US" sz="8800" b="1" dirty="0">
                <a:latin typeface="#9Slide04 Lora Bold" panose="00000800000000000000" pitchFamily="2" charset="0"/>
                <a:cs typeface="Times New Roman" panose="02020603050405020304" pitchFamily="18" charset="0"/>
              </a:rPr>
              <a:t>I. </a:t>
            </a:r>
            <a:r>
              <a:rPr lang="en-US" sz="8800" b="1" dirty="0" err="1">
                <a:latin typeface="#9Slide04 Lora Bold" panose="00000800000000000000" pitchFamily="2" charset="0"/>
                <a:cs typeface="Times New Roman" panose="02020603050405020304" pitchFamily="18" charset="0"/>
              </a:rPr>
              <a:t>Định</a:t>
            </a:r>
            <a:r>
              <a:rPr lang="en-US" sz="8800" b="1" dirty="0">
                <a:latin typeface="#9Slide04 Lora Bold" panose="00000800000000000000" pitchFamily="2" charset="0"/>
                <a:cs typeface="Times New Roman" panose="02020603050405020304" pitchFamily="18" charset="0"/>
              </a:rPr>
              <a:t> </a:t>
            </a:r>
            <a:r>
              <a:rPr lang="en-US" sz="8800" b="1" dirty="0" err="1">
                <a:latin typeface="#9Slide04 Lora Bold" panose="00000800000000000000" pitchFamily="2" charset="0"/>
                <a:cs typeface="Times New Roman" panose="02020603050405020304" pitchFamily="18" charset="0"/>
              </a:rPr>
              <a:t>hướng</a:t>
            </a:r>
            <a:endParaRPr lang="en-US" sz="8800" dirty="0">
              <a:latin typeface="#9Slide04 Lora Bold" panose="00000800000000000000" pitchFamily="2" charset="0"/>
              <a:cs typeface="Times New Roman" panose="02020603050405020304" pitchFamily="18" charset="0"/>
            </a:endParaRPr>
          </a:p>
        </p:txBody>
      </p:sp>
      <p:sp>
        <p:nvSpPr>
          <p:cNvPr id="5" name="Freeform 3">
            <a:extLst>
              <a:ext uri="{FF2B5EF4-FFF2-40B4-BE49-F238E27FC236}">
                <a16:creationId xmlns:a16="http://schemas.microsoft.com/office/drawing/2014/main" id="{DF7FF1A8-A2E7-4B37-972B-D884833FF4E3}"/>
              </a:ext>
            </a:extLst>
          </p:cNvPr>
          <p:cNvSpPr/>
          <p:nvPr/>
        </p:nvSpPr>
        <p:spPr>
          <a:xfrm>
            <a:off x="20782" y="2851354"/>
            <a:ext cx="7238807" cy="7121176"/>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57387496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A254749-899D-2D86-EA60-E95B96F603A7}"/>
              </a:ext>
            </a:extLst>
          </p:cNvPr>
          <p:cNvGrpSpPr/>
          <p:nvPr/>
        </p:nvGrpSpPr>
        <p:grpSpPr>
          <a:xfrm>
            <a:off x="335708" y="2247900"/>
            <a:ext cx="17342692" cy="3810000"/>
            <a:chOff x="0" y="0"/>
            <a:chExt cx="3792762" cy="3261740"/>
          </a:xfrm>
        </p:grpSpPr>
        <p:sp>
          <p:nvSpPr>
            <p:cNvPr id="5" name="Freeform 3">
              <a:extLst>
                <a:ext uri="{FF2B5EF4-FFF2-40B4-BE49-F238E27FC236}">
                  <a16:creationId xmlns:a16="http://schemas.microsoft.com/office/drawing/2014/main" id="{13C6E248-AE12-CA9B-F928-2E3A7BF1EF70}"/>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Google Shape;1289;p66">
            <a:extLst>
              <a:ext uri="{FF2B5EF4-FFF2-40B4-BE49-F238E27FC236}">
                <a16:creationId xmlns:a16="http://schemas.microsoft.com/office/drawing/2014/main" id="{04E587CD-AC4E-967C-E52E-432055B1D065}"/>
              </a:ext>
            </a:extLst>
          </p:cNvPr>
          <p:cNvSpPr txBox="1">
            <a:spLocks/>
          </p:cNvSpPr>
          <p:nvPr/>
        </p:nvSpPr>
        <p:spPr>
          <a:xfrm>
            <a:off x="7006054" y="100046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niệm</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B7E30CA-C70D-3D74-D80C-3B20FEEB5E03}"/>
              </a:ext>
            </a:extLst>
          </p:cNvPr>
          <p:cNvSpPr/>
          <p:nvPr/>
        </p:nvSpPr>
        <p:spPr>
          <a:xfrm>
            <a:off x="1447800" y="3162300"/>
            <a:ext cx="156972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Phân tích một tác phẩm thơ là chỉ ra và làm rõ những điểm nổi bật (thành công, có thể cả hạn chế) trong nội dung và nghệ thuật của tác phẩm</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2">
            <a:extLst>
              <a:ext uri="{FF2B5EF4-FFF2-40B4-BE49-F238E27FC236}">
                <a16:creationId xmlns:a16="http://schemas.microsoft.com/office/drawing/2014/main" id="{8B584BC1-CB0A-61A6-0377-3A9C64DC1E4F}"/>
              </a:ext>
            </a:extLst>
          </p:cNvPr>
          <p:cNvSpPr/>
          <p:nvPr/>
        </p:nvSpPr>
        <p:spPr>
          <a:xfrm>
            <a:off x="228600" y="5372100"/>
            <a:ext cx="5029389" cy="4532737"/>
          </a:xfrm>
          <a:custGeom>
            <a:avLst/>
            <a:gdLst/>
            <a:ahLst/>
            <a:cxnLst/>
            <a:rect l="l" t="t" r="r" b="b"/>
            <a:pathLst>
              <a:path w="5029389" h="4532737">
                <a:moveTo>
                  <a:pt x="0" y="0"/>
                </a:moveTo>
                <a:lnTo>
                  <a:pt x="5029388" y="0"/>
                </a:lnTo>
                <a:lnTo>
                  <a:pt x="5029388" y="4532736"/>
                </a:lnTo>
                <a:lnTo>
                  <a:pt x="0" y="4532736"/>
                </a:lnTo>
                <a:lnTo>
                  <a:pt x="0" y="0"/>
                </a:lnTo>
                <a:close/>
              </a:path>
            </a:pathLst>
          </a:custGeom>
          <a:blipFill>
            <a:blip r:embed="rId3"/>
            <a:stretch>
              <a:fillRect/>
            </a:stretch>
          </a:blipFill>
        </p:spPr>
      </p:sp>
    </p:spTree>
    <p:extLst>
      <p:ext uri="{BB962C8B-B14F-4D97-AF65-F5344CB8AC3E}">
        <p14:creationId xmlns:p14="http://schemas.microsoft.com/office/powerpoint/2010/main" val="18904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1914</Words>
  <Application>Microsoft Office PowerPoint</Application>
  <PresentationFormat>Custom</PresentationFormat>
  <Paragraphs>142</Paragraphs>
  <Slides>23</Slides>
  <Notes>23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Cambria</vt:lpstr>
      <vt:lpstr>#9Slide05 SVNBulgary</vt:lpstr>
      <vt:lpstr>Arial</vt:lpstr>
      <vt:lpstr>Calibri</vt:lpstr>
      <vt:lpstr>Times New Roman</vt:lpstr>
      <vt:lpstr>#9Slide04 Lora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giới thiệu trò chơi</dc:title>
  <dc:creator>Admin</dc:creator>
  <cp:lastModifiedBy>Admin</cp:lastModifiedBy>
  <cp:revision>11</cp:revision>
  <dcterms:created xsi:type="dcterms:W3CDTF">2006-08-16T00:00:00Z</dcterms:created>
  <dcterms:modified xsi:type="dcterms:W3CDTF">2024-06-28T03:56:26Z</dcterms:modified>
  <dc:identifier>DAGIqu7OUZY</dc:identifier>
</cp:coreProperties>
</file>