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472" r:id="rId2"/>
    <p:sldId id="413" r:id="rId3"/>
    <p:sldId id="260" r:id="rId4"/>
    <p:sldId id="443" r:id="rId5"/>
    <p:sldId id="444" r:id="rId6"/>
    <p:sldId id="471" r:id="rId7"/>
    <p:sldId id="267" r:id="rId8"/>
    <p:sldId id="281" r:id="rId9"/>
    <p:sldId id="266" r:id="rId10"/>
    <p:sldId id="449" r:id="rId11"/>
    <p:sldId id="277" r:id="rId12"/>
    <p:sldId id="474" r:id="rId13"/>
    <p:sldId id="475" r:id="rId14"/>
    <p:sldId id="477" r:id="rId15"/>
    <p:sldId id="476" r:id="rId16"/>
    <p:sldId id="287" r:id="rId17"/>
    <p:sldId id="478" r:id="rId18"/>
    <p:sldId id="450" r:id="rId19"/>
    <p:sldId id="480" r:id="rId20"/>
    <p:sldId id="481" r:id="rId21"/>
    <p:sldId id="482" r:id="rId22"/>
    <p:sldId id="484" r:id="rId23"/>
    <p:sldId id="485" r:id="rId24"/>
    <p:sldId id="486" r:id="rId25"/>
    <p:sldId id="487" r:id="rId26"/>
    <p:sldId id="453" r:id="rId27"/>
    <p:sldId id="488" r:id="rId28"/>
    <p:sldId id="489" r:id="rId29"/>
    <p:sldId id="490" r:id="rId30"/>
    <p:sldId id="466" r:id="rId31"/>
  </p:sldIdLst>
  <p:sldSz cx="12192000" cy="6858000"/>
  <p:notesSz cx="6858000" cy="9144000"/>
  <p:defaultTextStyle>
    <a:defPPr>
      <a:defRPr lang="en-US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4660"/>
  </p:normalViewPr>
  <p:slideViewPr>
    <p:cSldViewPr>
      <p:cViewPr varScale="1">
        <p:scale>
          <a:sx n="63" d="100"/>
          <a:sy n="63" d="100"/>
        </p:scale>
        <p:origin x="800" y="56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29227A-A762-45F7-9044-A3E517C4F10D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  <a:t>7</a:t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  <a:t>17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33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file:///C:\Users\HUNG\AppData\Local\Microsoft\Windows\INetCache\Content.MSO\AC112EF2.mp3" TargetMode="External"/><Relationship Id="rId1" Type="http://schemas.microsoft.com/office/2007/relationships/media" Target="file:///C:\Users\HUNG\AppData\Local\Microsoft\Windows\INetCache\Content.MSO\AC112EF2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file:///C:\Users\HUNG\AppData\Local\Microsoft\Windows\INetCache\Content.MSO\AC112EF2.mp3" TargetMode="External"/><Relationship Id="rId1" Type="http://schemas.microsoft.com/office/2007/relationships/media" Target="file:///C:\Users\HUNG\AppData\Local\Microsoft\Windows\INetCache\Content.MSO\AC112EF2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8.png"/><Relationship Id="rId5" Type="http://schemas.openxmlformats.org/officeDocument/2006/relationships/image" Target="../media/image1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4" descr="Ảnh lịch sử vô giá về điện Kính Thiên ở Hoàng thành Hà Nội - Báo Kiến Thứ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400" y="76200"/>
            <a:ext cx="11915651" cy="6629400"/>
          </a:xfrm>
          <a:prstGeom prst="rect">
            <a:avLst/>
          </a:prstGeo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304800" y="1361009"/>
            <a:ext cx="11201400" cy="76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95800" y="1791164"/>
            <a:ext cx="3886200" cy="2438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/>
          <p:cNvGrpSpPr/>
          <p:nvPr/>
        </p:nvGrpSpPr>
        <p:grpSpPr bwMode="auto">
          <a:xfrm>
            <a:off x="1524001" y="0"/>
            <a:ext cx="9123363" cy="6858000"/>
            <a:chOff x="0" y="0"/>
            <a:chExt cx="5760" cy="4328"/>
          </a:xfrm>
        </p:grpSpPr>
        <p:sp>
          <p:nvSpPr>
            <p:cNvPr id="7204" name="Line 5"/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Line 6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Line 7"/>
            <p:cNvSpPr>
              <a:spLocks noChangeShapeType="1"/>
            </p:cNvSpPr>
            <p:nvPr/>
          </p:nvSpPr>
          <p:spPr bwMode="auto">
            <a:xfrm>
              <a:off x="0" y="4328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Line 8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3071018" y="655697"/>
            <a:ext cx="3657600" cy="738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9146" name="Text Box 10"/>
          <p:cNvSpPr txBox="1">
            <a:spLocks noChangeArrowheads="1"/>
          </p:cNvSpPr>
          <p:nvPr/>
        </p:nvSpPr>
        <p:spPr bwMode="auto">
          <a:xfrm>
            <a:off x="1905000" y="1524001"/>
            <a:ext cx="2139950" cy="619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Trần) </a:t>
            </a: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5410200" y="1524001"/>
            <a:ext cx="1981200" cy="619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</a:rPr>
              <a:t>võ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 ) </a:t>
            </a:r>
          </a:p>
        </p:txBody>
      </p: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3238500" y="2851150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12 </a:t>
            </a:r>
            <a:r>
              <a:rPr lang="en-US" sz="2000" b="1" dirty="0" err="1">
                <a:solidFill>
                  <a:srgbClr val="FF0000"/>
                </a:solidFill>
              </a:rPr>
              <a:t>lộ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80" name="Line 24"/>
          <p:cNvSpPr>
            <a:spLocks noChangeShapeType="1"/>
          </p:cNvSpPr>
          <p:nvPr/>
        </p:nvSpPr>
        <p:spPr bwMode="auto">
          <a:xfrm flipH="1">
            <a:off x="4038600" y="1447800"/>
            <a:ext cx="71913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25"/>
          <p:cNvSpPr>
            <a:spLocks noChangeShapeType="1"/>
          </p:cNvSpPr>
          <p:nvPr/>
        </p:nvSpPr>
        <p:spPr bwMode="auto">
          <a:xfrm>
            <a:off x="4724400" y="14478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Line 26"/>
          <p:cNvSpPr>
            <a:spLocks noChangeShapeType="1"/>
          </p:cNvSpPr>
          <p:nvPr/>
        </p:nvSpPr>
        <p:spPr bwMode="auto">
          <a:xfrm>
            <a:off x="4724400" y="3352800"/>
            <a:ext cx="0" cy="40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Line 27"/>
          <p:cNvSpPr>
            <a:spLocks noChangeShapeType="1"/>
          </p:cNvSpPr>
          <p:nvPr/>
        </p:nvSpPr>
        <p:spPr bwMode="auto">
          <a:xfrm>
            <a:off x="4308475" y="5319714"/>
            <a:ext cx="0" cy="1984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Line 28"/>
          <p:cNvSpPr>
            <a:spLocks noChangeShapeType="1"/>
          </p:cNvSpPr>
          <p:nvPr/>
        </p:nvSpPr>
        <p:spPr bwMode="auto">
          <a:xfrm>
            <a:off x="4295775" y="6046788"/>
            <a:ext cx="0" cy="2651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Text Box 32"/>
          <p:cNvSpPr txBox="1">
            <a:spLocks noChangeArrowheads="1"/>
          </p:cNvSpPr>
          <p:nvPr/>
        </p:nvSpPr>
        <p:spPr bwMode="auto">
          <a:xfrm>
            <a:off x="2667000" y="762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SƠ ĐỒ BỘ MÁY NHÀ NƯỚC THỜI TRẦN </a:t>
            </a:r>
          </a:p>
        </p:txBody>
      </p:sp>
      <p:sp>
        <p:nvSpPr>
          <p:cNvPr id="7189" name="Text Box 35"/>
          <p:cNvSpPr txBox="1">
            <a:spLocks noChangeArrowheads="1"/>
          </p:cNvSpPr>
          <p:nvPr/>
        </p:nvSpPr>
        <p:spPr bwMode="auto">
          <a:xfrm>
            <a:off x="8453835" y="1119920"/>
            <a:ext cx="2160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đình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0" name="AutoShape 36"/>
          <p:cNvSpPr/>
          <p:nvPr/>
        </p:nvSpPr>
        <p:spPr bwMode="auto">
          <a:xfrm rot="10800000">
            <a:off x="8229598" y="609600"/>
            <a:ext cx="304802" cy="1452564"/>
          </a:xfrm>
          <a:prstGeom prst="leftBrace">
            <a:avLst>
              <a:gd name="adj1" fmla="val 75000"/>
              <a:gd name="adj2" fmla="val 50481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1" name="AutoShape 37"/>
          <p:cNvSpPr/>
          <p:nvPr/>
        </p:nvSpPr>
        <p:spPr bwMode="auto">
          <a:xfrm flipH="1">
            <a:off x="8181182" y="2788443"/>
            <a:ext cx="304800" cy="1852613"/>
          </a:xfrm>
          <a:prstGeom prst="leftBrace">
            <a:avLst>
              <a:gd name="adj1" fmla="val 64583"/>
              <a:gd name="adj2" fmla="val 50000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2" name="Text Box 38"/>
          <p:cNvSpPr txBox="1">
            <a:spLocks noChangeArrowheads="1"/>
          </p:cNvSpPr>
          <p:nvPr/>
        </p:nvSpPr>
        <p:spPr bwMode="auto">
          <a:xfrm>
            <a:off x="8371681" y="5349081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sở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3" name="AutoShape 39"/>
          <p:cNvSpPr/>
          <p:nvPr/>
        </p:nvSpPr>
        <p:spPr bwMode="auto">
          <a:xfrm flipH="1">
            <a:off x="8153398" y="5441950"/>
            <a:ext cx="152400" cy="762000"/>
          </a:xfrm>
          <a:prstGeom prst="leftBrace">
            <a:avLst>
              <a:gd name="adj1" fmla="val 41667"/>
              <a:gd name="adj2" fmla="val 52083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19180" name="Text Box 44"/>
          <p:cNvSpPr txBox="1">
            <a:spLocks noChangeArrowheads="1"/>
          </p:cNvSpPr>
          <p:nvPr/>
        </p:nvSpPr>
        <p:spPr bwMode="auto">
          <a:xfrm>
            <a:off x="3238500" y="4706938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Châu, </a:t>
            </a:r>
            <a:r>
              <a:rPr lang="en-US" sz="2000" b="1" dirty="0" err="1">
                <a:solidFill>
                  <a:srgbClr val="FF0000"/>
                </a:solidFill>
              </a:rPr>
              <a:t>huyện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9181" name="Text Box 45"/>
          <p:cNvSpPr txBox="1">
            <a:spLocks noChangeArrowheads="1"/>
          </p:cNvSpPr>
          <p:nvPr/>
        </p:nvSpPr>
        <p:spPr bwMode="auto">
          <a:xfrm>
            <a:off x="3257550" y="3784600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Phủ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99" name="Line 46"/>
          <p:cNvSpPr>
            <a:spLocks noChangeShapeType="1"/>
          </p:cNvSpPr>
          <p:nvPr/>
        </p:nvSpPr>
        <p:spPr bwMode="auto">
          <a:xfrm>
            <a:off x="4724400" y="4184710"/>
            <a:ext cx="0" cy="5079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83" name="Text Box 47"/>
          <p:cNvSpPr txBox="1">
            <a:spLocks noChangeArrowheads="1"/>
          </p:cNvSpPr>
          <p:nvPr/>
        </p:nvSpPr>
        <p:spPr bwMode="auto">
          <a:xfrm>
            <a:off x="3924300" y="5640388"/>
            <a:ext cx="1752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Xã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201" name="Text Box 48"/>
          <p:cNvSpPr txBox="1">
            <a:spLocks noChangeArrowheads="1"/>
          </p:cNvSpPr>
          <p:nvPr/>
        </p:nvSpPr>
        <p:spPr bwMode="auto">
          <a:xfrm>
            <a:off x="8399464" y="2955925"/>
            <a:ext cx="2160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3" name="Line 46"/>
          <p:cNvSpPr>
            <a:spLocks noChangeShapeType="1"/>
          </p:cNvSpPr>
          <p:nvPr/>
        </p:nvSpPr>
        <p:spPr bwMode="auto">
          <a:xfrm flipH="1">
            <a:off x="4724399" y="5162550"/>
            <a:ext cx="33327" cy="45878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24"/>
          <p:cNvSpPr>
            <a:spLocks noChangeShapeType="1"/>
          </p:cNvSpPr>
          <p:nvPr/>
        </p:nvSpPr>
        <p:spPr bwMode="auto">
          <a:xfrm>
            <a:off x="4044950" y="2160587"/>
            <a:ext cx="900101" cy="708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4648199" y="2168526"/>
            <a:ext cx="761999" cy="7000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1671243" y="-161329"/>
            <a:ext cx="111005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6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86275" y="876300"/>
            <a:ext cx="5486400" cy="36195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en-US" sz="36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uân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11506200" cy="386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ư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657632" y="1401752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705600" y="2590800"/>
            <a:ext cx="4867275" cy="33147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6248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504040"/>
            <a:ext cx="6400800" cy="720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8686800" cy="720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11506200" cy="45988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1341, ban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hiếu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giềng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05200" y="1572125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anglesey_flowers-wide-430x28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3726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4525822604_e4bab25020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0402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93099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1446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228600"/>
            <a:ext cx="4639491" cy="32364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nông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4198709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685800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4198709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82106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76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685800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7200" y="3839462"/>
            <a:ext cx="1120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74134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05401" y="381000"/>
            <a:ext cx="6172200" cy="30840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?Đặc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475" y="3573812"/>
            <a:ext cx="1120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2925" y="262246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Tư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tôn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370075"/>
            <a:ext cx="1120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725" y="3587543"/>
            <a:ext cx="1120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724400" y="304801"/>
            <a:ext cx="67056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Khoa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Y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261527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81600" y="304801"/>
            <a:ext cx="62484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Văn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Văn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Long;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2362200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4" name="Picture 3" descr="brksato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11106151" cy="3514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914400"/>
          <a:ext cx="11429999" cy="5534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8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289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505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5248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thiền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XH,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198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 phần xây dựng nền tảng đạo đức, xây dựng đội ngũ hiền tài cho đất nước phát triển vững mạnh.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342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học, kĩ thuật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Y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Tuệ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động mạnh mẽ, góp phần làm cho nền kinh tế Đại Việt phát triển thịnh vượng.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011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học, nghệ thuật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khắctinh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xướng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múa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chèo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tuồng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VHNT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997" y="0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11106151" cy="6592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XIII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114299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yêu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bấy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vua quan ăn chơi sa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Vua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Chiêu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tòng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tâm,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không chăm lo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dân,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chăm lo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dân..</a:t>
            </a: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Sau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pic>
        <p:nvPicPr>
          <p:cNvPr id="4" name="Picture 3" descr="brksatom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/>
          <p:nvPr/>
        </p:nvSpPr>
        <p:spPr>
          <a:xfrm>
            <a:off x="609600" y="242331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a-smart-tivi-gia-re1 - Mua Sắm Điện Máy Giá Rẻ Tại Thế Giới Điện Máy  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1811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9convert.com - Bài 12 Nhà Trần thành lậ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1" y="533400"/>
            <a:ext cx="11429999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12"/>
          <p:cNvGrpSpPr/>
          <p:nvPr/>
        </p:nvGrpSpPr>
        <p:grpSpPr bwMode="auto">
          <a:xfrm>
            <a:off x="178904" y="141684"/>
            <a:ext cx="11834191" cy="6574632"/>
            <a:chOff x="204" y="0"/>
            <a:chExt cx="2457" cy="2087"/>
          </a:xfrm>
        </p:grpSpPr>
        <p:grpSp>
          <p:nvGrpSpPr>
            <p:cNvPr id="5" name="Group 13"/>
            <p:cNvGrpSpPr/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7" name="Picture 14"/>
              <p:cNvPicPr>
                <a:picLocks noChangeAspect="1" noChangeArrowheads="1" noCrop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15"/>
              <p:cNvGrpSpPr/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9" name="AutoShape 16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en-US" sz="2400" b="1">
                      <a:solidFill>
                        <a:schemeClr val="accent2"/>
                      </a:solidFill>
                      <a:latin typeface="Times New Roman" panose="02020603050405020304" pitchFamily="18" charset="0"/>
                    </a:rPr>
                    <a:t>Tiết học kết thúc</a:t>
                  </a:r>
                </a:p>
              </p:txBody>
            </p:sp>
            <p:sp>
              <p:nvSpPr>
                <p:cNvPr id="10" name="Freeform 17"/>
                <p:cNvSpPr/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218" y="1296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453813" y="401681"/>
            <a:ext cx="11738187" cy="5847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r>
              <a:rPr lang="vi-VN" altLang="vi-VN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en-US" altLang="vi-VN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 bwMode="auto">
          <a:xfrm>
            <a:off x="7620000" y="926761"/>
            <a:ext cx="3810000" cy="2667000"/>
          </a:xfrm>
          <a:prstGeom prst="cloudCallout">
            <a:avLst>
              <a:gd name="adj1" fmla="val -62991"/>
              <a:gd name="adj2" fmla="val -31318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2180" y="4267200"/>
            <a:ext cx="6564420" cy="1521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1-1226,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Chiêu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ngôi cho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22180" y="1920922"/>
            <a:ext cx="6488219" cy="1521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198" y="81800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22180" y="325797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7" grpId="0" animBg="1"/>
      <p:bldP spid="7" grpId="1" animBg="1"/>
      <p:bldP spid="10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43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62800" y="457200"/>
            <a:ext cx="4639491" cy="3962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1752600"/>
            <a:ext cx="640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thân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lưu sông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nay), sau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57200" y="2057400"/>
            <a:ext cx="11087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TK XII,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suy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lên thay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174 năm.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nay. Nay ở Nam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Khai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năm.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mang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văn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sâu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nhân dân ta..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" y="533400"/>
            <a:ext cx="1935594" cy="1392634"/>
          </a:xfrm>
          <a:prstGeom prst="ellipse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 bwMode="auto">
          <a:xfrm>
            <a:off x="7466050" y="76201"/>
            <a:ext cx="4649750" cy="6705599"/>
            <a:chOff x="168" y="48"/>
            <a:chExt cx="5496" cy="4382"/>
          </a:xfrm>
        </p:grpSpPr>
        <p:sp>
          <p:nvSpPr>
            <p:cNvPr id="108556" name="Rectangle 15"/>
            <p:cNvSpPr>
              <a:spLocks noChangeArrowheads="1"/>
            </p:cNvSpPr>
            <p:nvPr/>
          </p:nvSpPr>
          <p:spPr bwMode="auto">
            <a:xfrm>
              <a:off x="168" y="4094"/>
              <a:ext cx="549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Đền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Lý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Hoàng</a:t>
              </a:r>
              <a:endPara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4629" name="Picture 16" descr="%5b19013%5dden_Ly_Chieu_Hoang_c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8" y="48"/>
              <a:ext cx="5424" cy="393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108548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00908" y="6287097"/>
            <a:ext cx="762000" cy="3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"/>
            <a:ext cx="571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1481" y="164108"/>
            <a:ext cx="762001" cy="3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4" y="0"/>
            <a:ext cx="448489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"/>
            <a:ext cx="2743200" cy="33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52800"/>
            <a:ext cx="4305301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1" y="3352800"/>
            <a:ext cx="3028949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762001"/>
            <a:ext cx="9525000" cy="6049964"/>
          </a:xfrm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46035"/>
            <a:ext cx="5486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3300"/>
                </a:solidFill>
              </a:rPr>
              <a:t>Thái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sư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Trần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Thủ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Độ</a:t>
            </a:r>
            <a:r>
              <a:rPr lang="en-US" altLang="en-US" sz="3200" b="1" dirty="0">
                <a:solidFill>
                  <a:srgbClr val="FF33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CAF8F7-3B35-4304-B524-C075265D67A5}" type="slidenum">
              <a:rPr lang="en-US" altLang="vi-VN" sz="1800"/>
              <a:t>9</a:t>
            </a:fld>
            <a:endParaRPr lang="en-US" altLang="vi-VN" sz="1800"/>
          </a:p>
        </p:txBody>
      </p:sp>
      <p:pic>
        <p:nvPicPr>
          <p:cNvPr id="107523" name="Picture 2" descr="vua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"/>
            <a:ext cx="4840431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3" descr="tds-vualytha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68" y="19916"/>
            <a:ext cx="23431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4" descr="LýTháiTô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1638300"/>
            <a:ext cx="2000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5" descr="tds-vualythanht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232" y="2947555"/>
            <a:ext cx="2114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6" descr="tds-vualynhant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5247409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7" descr="tds-vualythanto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5864225"/>
            <a:ext cx="251459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8" descr="tds-vualyanhto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8" y="5180013"/>
            <a:ext cx="258387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9" descr="tds-vualycaoto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2895600"/>
            <a:ext cx="197762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1" name="Picture 10" descr="tds-vualyhueto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1295400"/>
            <a:ext cx="1974056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2" name="Picture 11" descr="PFG12M2436007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526" y="1"/>
            <a:ext cx="2581275" cy="1185863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1714</Words>
  <Application>Microsoft Office PowerPoint</Application>
  <PresentationFormat>Widescreen</PresentationFormat>
  <Paragraphs>158</Paragraphs>
  <Slides>30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Thái sư Trần Thủ Độ.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PowerPoint Presentation</vt:lpstr>
      <vt:lpstr>HOẠT ĐỘNG VẬN DỤNG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242</cp:revision>
  <dcterms:created xsi:type="dcterms:W3CDTF">2018-11-04T14:19:00Z</dcterms:created>
  <dcterms:modified xsi:type="dcterms:W3CDTF">2024-12-09T03:00:21Z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C50627E4630E4293BE613F2B5EE4669E</vt:lpwstr>
  </property>
  <property fmtid="{D5CDD505-2E9C-101B-9397-08002B2CF9AE}" pid="3" name="KSOProductBuildVer">
    <vt:lpwstr>1033-11.2.0.11440</vt:lpwstr>
  </property>
</Properties>
</file>