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98" r:id="rId4"/>
    <p:sldId id="258" r:id="rId5"/>
    <p:sldId id="697" r:id="rId6"/>
    <p:sldId id="698" r:id="rId7"/>
    <p:sldId id="699" r:id="rId8"/>
    <p:sldId id="700" r:id="rId9"/>
    <p:sldId id="701" r:id="rId10"/>
    <p:sldId id="702" r:id="rId11"/>
    <p:sldId id="707" r:id="rId12"/>
    <p:sldId id="703" r:id="rId13"/>
    <p:sldId id="660" r:id="rId14"/>
    <p:sldId id="562" r:id="rId15"/>
    <p:sldId id="563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34F51-82AB-4D24-BE3B-416022533442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894A7-9C08-4F74-9E3F-2A81A47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0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13A4-B071-4209-BE7B-666D69C2C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04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13A4-B071-4209-BE7B-666D69C2C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87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13A4-B071-4209-BE7B-666D69C2C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41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13A4-B071-4209-BE7B-666D69C2C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490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13A4-B071-4209-BE7B-666D69C2C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7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13A4-B071-4209-BE7B-666D69C2C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100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13A4-B071-4209-BE7B-666D69C2C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458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13A4-B071-4209-BE7B-666D69C2C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04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3836-3A36-36C7-AA9D-27048EB20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1D6D6-5954-29BE-3735-E4667C615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9908B-529C-C191-6DD1-DE77F2BD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6E54A-2481-A136-8C74-44765A11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16CE1-FA58-03F0-C748-00821E00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9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462B-1294-E64A-C9BD-A8CD391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2308F-A893-1161-BC90-CE652F105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280A9-37E5-C81A-38B9-A810E6CC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F3EB5-EB92-D426-418F-A57E312B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7C937-39DC-D0F3-466D-E099BBBD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2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F9AFA-B785-BA9F-FF0D-C2B6ACAE8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F0298-CCFE-2914-EDF6-CCE619C1E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3A1CE-8D31-C839-6418-F6BA4F4E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69D4B-4898-1CC7-65C5-AA5BFC47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0069C-1020-FC1B-9973-3EE25C8F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49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8EE0-F30C-8D0A-25C1-392EF28C0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CBD62-1C7A-BF75-F32C-704B9F192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BC42F-C784-1170-52FE-6378DFCC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F8F77-50B9-F955-DC1B-D1562913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B4F7D-921D-3C86-4953-710D3E44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68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A87F-3E10-AEBE-F9E9-2EFD4FB5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A10E9-559E-1B64-CE64-120F95A74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923A1-50BA-EB30-6EA0-52FFD24B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F3130-2809-3019-4D2A-C5B40230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4AC41-4FD3-F82C-5DF9-D342B75A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32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A4895-52E9-C421-E29D-FFB91E0F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77BB5-5A10-9516-79C3-64451D284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0C6CF-5755-A419-1910-C40E7533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2F8BB-4A37-6951-1A2E-B1413339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97039-52E6-1CC0-75AC-531131CA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0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64FF-23DF-7585-9DE8-09A5C206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A5AE9-5CDC-3F3F-9679-41DEE358E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25955-E364-2AFC-DFFB-B5EF8BBBA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8DB6A-77B1-5435-F19E-E9938F04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8E902-F379-90E4-167E-A48A38E5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ADBB1-64BC-4E7A-B430-169E9D3D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3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EB4A-D0B8-3898-6694-ACF60DB7F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7C9F-7752-28CF-AB78-0113FFC9B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FA48B-0864-EB4A-4586-3DBF1E4DA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1A692-5F39-C311-3F28-ADD32F151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42117-7152-683D-4547-3E5E41FD6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3B179-1ADA-37F1-C53B-EC934431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FDACA2-F423-EC89-85B7-CEBB61B0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C6CC1-33D5-48E1-5FBB-69D71228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7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038E-8985-0B4C-1C53-193F451D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DFB643-275B-0A81-706F-577B01C2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7E6A5-21D5-CC30-DF78-3AD3D4F5A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03FE1-200A-F32E-782B-9E66BA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4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D9D15-ECF8-3670-C526-B8D7ADD7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8A05B4-180C-2F31-E2E3-06FB9A24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56C49-9A06-0C44-4EAA-AD398D3B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39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BCD5-BCA7-4522-0B00-5F908CBF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E914-2C8E-79CC-1AD2-EFC3D970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BA153-C848-62C7-C71D-EF6CFC5E9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D6ECC-FC77-0DF7-3272-F52345E6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012F4-5D68-3A0D-C93D-67E1DD7A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C68B2-EC28-D62A-55C2-9A2090F5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4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D370-6767-9807-5FEA-E154286D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62F52-066D-5911-0927-E9A1F8065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5EF7A-A867-E2D4-5D66-60BD6B2A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40C9C-4D32-3EB9-4A73-31374561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30768-8CF7-3F36-982F-EAD1D2FA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23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25A0-3A5B-FB21-B462-DA45F805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7C5C7E-D1E4-231F-ACE0-79A86DA04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DCE81-BE52-A714-9EDF-3E2D1E32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1FB1A-16B9-25EA-463F-8AE2DBFB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BB471-AF3D-BCE6-3BD6-0C44F0FD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98656-C1BA-0365-0686-79B66742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6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0A50A-C6B8-8324-9AB0-E6779C1C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686D7-9689-06A4-3528-07F3D131F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8224D-3011-32AA-5935-73A517DC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BFB18-1E8E-7BB0-0CB4-14FEC16E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0861F-5B97-4306-2416-DE210B06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94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72CBEC-91BD-D336-0522-BFDF5605B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A844B-5AE7-A036-8D91-8457B25DC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CE0DC-A585-F469-58B2-246B30EF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0AEF7-6F47-FDA3-6BB3-14A56B0F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14D0B-E4D0-3AFD-A025-21632DE1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7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635F-CF2E-FBCB-73E4-4B751806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86485-C625-990E-F237-D5D4E8477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CA55A-72C1-A37A-FCFC-5FDB06A5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0FBAE-F6CC-E676-9BE4-FD6F3422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1D7DF-2673-0BA2-3C1B-5C810512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8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37C76-C6E9-D542-9307-6C044927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C6A26-9C37-D07E-F261-1DFCF34E0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EDB6D-9BBD-06C0-6A4D-420106DFE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AEA3C-F5C9-51F0-FE1A-4BCF4619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0BED4-DF3D-3B6D-FB58-6E90676E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C9911-41F6-B7D7-2E33-8E83DC84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8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EA5D-FB6B-A990-F424-88486871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A808D-14DE-4504-23E0-F7551CB7A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D6DB2-6AC5-F9D2-E06D-136A9C37E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56301-AD4E-B630-44B0-4CBBB4111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4DAE1-6EA5-AAD7-AC33-BE468E201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081A5-CFDC-CEF9-A33F-D1A42074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FE4D2A-BBAB-DF23-3994-6AA5D5DD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6B952-626A-00DE-E31A-EE4AA79D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1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73B9-FB2A-1D59-D745-1216EE8F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03A62-AD80-D8E1-168C-AB5FE6FA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FAA74-79D8-96A0-C982-27693963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08FBC-9CDE-B37C-4127-59C5A69F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A4B5C-8454-D1EA-27A3-6666C326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D8807-07CA-397F-0562-EF58C3E5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8A23A-6896-5957-9D7F-3C55ECF2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9B00-3D86-DC49-3299-49FD005D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8D4E7-B67F-209D-4B15-82402C5BC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07BE0-A9DC-4EC8-ED3C-B3B30A6FC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2575D-BD0B-3680-864B-91D712B3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1256B-79E6-EFFC-80B4-0F760818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758F3-1DA8-62EB-E849-6B7CAE9C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41006-9273-AEDB-0E75-788D0FC8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7EAEB0-B3EA-7A14-37F9-AF5308DCB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5B4C6-F249-1F2D-EA09-68E8468F0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86D52-64A1-7020-155F-6A4DCF24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E1E80-E474-0DC2-3215-F24543EF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3C865-AFCB-5DBD-467C-A609E594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60330-419B-1204-52EE-544696F92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8CBA-A5CD-69AA-91E6-14094D8B1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466F6-B9E8-5C1E-AD7E-15D0DB791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F24C2-A168-4311-B5B4-F7A2BF7833D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E117C-469D-7E9B-6E52-CCCEDDD8E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9F2A6-8354-91D8-4E1A-556A8CCD9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60EDE-B77D-4F42-BE1D-BE064FE7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8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EC349D-2430-8427-B5B1-205D22E1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E017C-FA6D-BAA0-F8E1-130EE29A2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907B0-4AD6-04D0-6051-43071FBD7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4719-566D-45AC-B838-49EE6D3E98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88FA1-809A-6A23-BCE5-9B31CE1B2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B8891-6296-2C70-2795-7A56A0E55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3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49CFCF-55B8-E277-5FD7-EB9663372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71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352712F-8C93-A6F1-9310-1214F4023B86}"/>
              </a:ext>
            </a:extLst>
          </p:cNvPr>
          <p:cNvSpPr txBox="1"/>
          <p:nvPr/>
        </p:nvSpPr>
        <p:spPr>
          <a:xfrm>
            <a:off x="1008770" y="1785240"/>
            <a:ext cx="10174459" cy="2554545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36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defRPr>
            </a:lvl1pPr>
          </a:lstStyle>
          <a:p>
            <a:pPr algn="ctr"/>
            <a:r>
              <a:rPr lang="en-US" b="1" dirty="0">
                <a:solidFill>
                  <a:srgbClr val="0000CC"/>
                </a:solidFill>
              </a:rPr>
              <a:t>CÔNG DỤNG:</a:t>
            </a:r>
          </a:p>
          <a:p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Hán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,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tôn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,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nhã</a:t>
            </a:r>
            <a:r>
              <a:rPr lang="en-US" dirty="0"/>
              <a:t>, </a:t>
            </a:r>
            <a:r>
              <a:rPr lang="en-US" dirty="0" err="1"/>
              <a:t>tránh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thô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, </a:t>
            </a:r>
            <a:r>
              <a:rPr lang="en-US" dirty="0" err="1"/>
              <a:t>ghê</a:t>
            </a:r>
            <a:r>
              <a:rPr lang="en-US" dirty="0"/>
              <a:t> </a:t>
            </a:r>
            <a:r>
              <a:rPr lang="en-US" dirty="0" err="1"/>
              <a:t>sợ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61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57C7D4-EABE-61C7-10F7-FBA02AB0B2C2}"/>
              </a:ext>
            </a:extLst>
          </p:cNvPr>
          <p:cNvSpPr txBox="1"/>
          <p:nvPr/>
        </p:nvSpPr>
        <p:spPr>
          <a:xfrm>
            <a:off x="573258" y="751344"/>
            <a:ext cx="11060724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vi-VN" dirty="0"/>
              <a:t>Viết một đoạn văn (khoảng 5 -7 dòng) phát biểu cảm nghĩ của em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vi-VN" dirty="0"/>
              <a:t> sau khi </a:t>
            </a:r>
            <a:r>
              <a:rPr lang="en-US" dirty="0"/>
              <a:t>h</a:t>
            </a:r>
            <a:r>
              <a:rPr lang="vi-VN" dirty="0"/>
              <a:t>ọ</a:t>
            </a:r>
            <a:r>
              <a:rPr lang="en-US" dirty="0"/>
              <a:t>c </a:t>
            </a:r>
            <a:r>
              <a:rPr lang="vi-VN" dirty="0"/>
              <a:t>văn bản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(</a:t>
            </a:r>
            <a:r>
              <a:rPr lang="en-US" dirty="0" err="1"/>
              <a:t>Thép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)</a:t>
            </a:r>
            <a:r>
              <a:rPr lang="vi-VN" dirty="0"/>
              <a:t>, trong đó có sử dụng ít nhất </a:t>
            </a:r>
            <a:r>
              <a:rPr lang="en-US" dirty="0"/>
              <a:t>2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Hán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vi-VN" dirty="0"/>
              <a:t>.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Hán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11524-6D9A-C138-4F70-9D5400C14905}"/>
              </a:ext>
            </a:extLst>
          </p:cNvPr>
          <p:cNvSpPr txBox="1"/>
          <p:nvPr/>
        </p:nvSpPr>
        <p:spPr>
          <a:xfrm>
            <a:off x="784273" y="2998113"/>
            <a:ext cx="103995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*/ Về hình thức: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Số lượng: Khoảng 5 – 7 câu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Diễn đạt trôi chảy, mạch lạc.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*/ Về nội dung: 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50B629-D536-7CF5-530C-7D442956F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457302-496E-F91D-2B80-2713B6B6C14E}"/>
              </a:ext>
            </a:extLst>
          </p:cNvPr>
          <p:cNvSpPr txBox="1"/>
          <p:nvPr/>
        </p:nvSpPr>
        <p:spPr>
          <a:xfrm>
            <a:off x="1288471" y="665726"/>
            <a:ext cx="96150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PHIẾU ĐÁNH GIÁ SẢN PHẨM VIẾT ĐOẠN VĂN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461250-6F60-070A-1222-E9277D450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882947"/>
              </p:ext>
            </p:extLst>
          </p:nvPr>
        </p:nvGraphicFramePr>
        <p:xfrm>
          <a:off x="761829" y="1582672"/>
          <a:ext cx="10378356" cy="3944493"/>
        </p:xfrm>
        <a:graphic>
          <a:graphicData uri="http://schemas.openxmlformats.org/drawingml/2006/table">
            <a:tbl>
              <a:tblPr firstRow="1" firstCol="1" bandRow="1"/>
              <a:tblGrid>
                <a:gridCol w="8502185">
                  <a:extLst>
                    <a:ext uri="{9D8B030D-6E8A-4147-A177-3AD203B41FA5}">
                      <a16:colId xmlns:a16="http://schemas.microsoft.com/office/drawing/2014/main" val="3049598660"/>
                    </a:ext>
                  </a:extLst>
                </a:gridCol>
                <a:gridCol w="1876171">
                  <a:extLst>
                    <a:ext uri="{9D8B030D-6E8A-4147-A177-3AD203B41FA5}">
                      <a16:colId xmlns:a16="http://schemas.microsoft.com/office/drawing/2014/main" val="30912426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Tiêu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08313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Đảm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(2,0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63603"/>
                  </a:ext>
                </a:extLst>
              </a:tr>
              <a:tr h="51943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 nội dung rõ ràng, thống nhất chủ đề, có sử dụng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Hán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Việt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(6,0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4808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Diễn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trôi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chảy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giàu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.(1,0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180102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Đảm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tắc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Việt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(1,0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80650"/>
                  </a:ext>
                </a:extLst>
              </a:tr>
              <a:tr h="323850">
                <a:tc gridSpan="2"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Cộng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31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46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E3B7B0-72CF-4335-87A4-9CCC51573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66">
            <a:extLst>
              <a:ext uri="{FF2B5EF4-FFF2-40B4-BE49-F238E27FC236}">
                <a16:creationId xmlns:a16="http://schemas.microsoft.com/office/drawing/2014/main" id="{0F782BF1-FF61-4641-9DF1-F9977354D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625" y="0"/>
            <a:ext cx="3643959" cy="1523159"/>
          </a:xfrm>
          <a:prstGeom prst="rect">
            <a:avLst/>
          </a:prstGeom>
        </p:spPr>
      </p:pic>
      <p:sp>
        <p:nvSpPr>
          <p:cNvPr id="4" name="品 10">
            <a:extLst>
              <a:ext uri="{FF2B5EF4-FFF2-40B4-BE49-F238E27FC236}">
                <a16:creationId xmlns:a16="http://schemas.microsoft.com/office/drawing/2014/main" id="{CF306CC6-A023-4F03-B7AD-60865D73072C}"/>
              </a:ext>
            </a:extLst>
          </p:cNvPr>
          <p:cNvSpPr txBox="1"/>
          <p:nvPr/>
        </p:nvSpPr>
        <p:spPr>
          <a:xfrm>
            <a:off x="4435523" y="708984"/>
            <a:ext cx="347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Hướng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dẫn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tự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0BD8E8EA-5780-4AC7-88AB-3E23CA3E11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3" y="-103264"/>
            <a:ext cx="3172251" cy="27940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62625F-8666-0A33-355E-7AA70CDDB3E7}"/>
              </a:ext>
            </a:extLst>
          </p:cNvPr>
          <p:cNvSpPr txBox="1"/>
          <p:nvPr/>
        </p:nvSpPr>
        <p:spPr>
          <a:xfrm>
            <a:off x="1828801" y="2113087"/>
            <a:ext cx="9903654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Hướng dẫn về nhà (2 phút ) 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- Tham khảo, tìm hiểu Từ điển Hán Việt</a:t>
            </a:r>
          </a:p>
          <a:p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- Tìm hiểu các thành ngữ Hán Việt</a:t>
            </a:r>
          </a:p>
          <a:p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- Soạn bài thực hành đọc hiểu: </a:t>
            </a: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“Trưa tha hương”: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Đọc trước tuỳ bút, tìm hiểu thêm về tác giả Trần Cư.</a:t>
            </a:r>
          </a:p>
          <a:p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+ Tìm hiểu điệu hát ru miền Bắc, tập hát một bài hát ru.</a:t>
            </a:r>
          </a:p>
        </p:txBody>
      </p:sp>
    </p:spTree>
    <p:extLst>
      <p:ext uri="{BB962C8B-B14F-4D97-AF65-F5344CB8AC3E}">
        <p14:creationId xmlns:p14="http://schemas.microsoft.com/office/powerpoint/2010/main" val="23916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735CE2-4095-2F92-3005-202AD4BFC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4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776E0-BD7B-9E3A-EF6F-9636A59DAB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A895A-2D92-7FF0-7E61-613DF74016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7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CA32B6-2612-424A-A40A-F5D2570EE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" y="0"/>
            <a:ext cx="2286000" cy="2216426"/>
          </a:xfrm>
          <a:prstGeom prst="rect">
            <a:avLst/>
          </a:prstGeom>
        </p:spPr>
      </p:pic>
      <p:pic>
        <p:nvPicPr>
          <p:cNvPr id="1026" name="Picture 2" descr="Bộ đôi câu đối đỏ chữ vàng dài 80cm trang trí Tết (Ngày xuân hạnh phúc bình  an đến - Năm mới vinh hoa phú quý về) | Tiki">
            <a:extLst>
              <a:ext uri="{FF2B5EF4-FFF2-40B4-BE49-F238E27FC236}">
                <a16:creationId xmlns:a16="http://schemas.microsoft.com/office/drawing/2014/main" id="{4EFF11A3-E56F-B2A4-E7E2-0040ECFC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36" y="247447"/>
            <a:ext cx="8654142" cy="393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6A4EE-5C1F-498D-846D-3C5DF1BFBB42}"/>
              </a:ext>
            </a:extLst>
          </p:cNvPr>
          <p:cNvSpPr txBox="1"/>
          <p:nvPr/>
        </p:nvSpPr>
        <p:spPr>
          <a:xfrm>
            <a:off x="3263348" y="4459406"/>
            <a:ext cx="88358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Chỉ ra các từ Hán Việt được sử dụng trong câu đối?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ctr"/>
              </a:tabLst>
              <a:defRPr/>
            </a:pPr>
            <a:r>
              <a:rPr kumimoji="0" lang="nb-NO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Những từ đó có nguồn gốc từ  ngôn ngữ nào?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7DE0D-9D17-C4B1-FCD5-BE644B04DA10}"/>
              </a:ext>
            </a:extLst>
          </p:cNvPr>
          <p:cNvSpPr txBox="1"/>
          <p:nvPr/>
        </p:nvSpPr>
        <p:spPr>
          <a:xfrm>
            <a:off x="1056387" y="5413513"/>
            <a:ext cx="91080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Hạnh phúc, bình an, xuân, vinh hoa, phú quý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ACA823-7801-323F-2AF7-0E952E7607D0}"/>
              </a:ext>
            </a:extLst>
          </p:cNvPr>
          <p:cNvSpPr txBox="1"/>
          <p:nvPr/>
        </p:nvSpPr>
        <p:spPr>
          <a:xfrm>
            <a:off x="1056387" y="59982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Nguồn gốc: Trung Quốc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958B2F-B8DD-CC52-6665-EEA93836EE57}"/>
              </a:ext>
            </a:extLst>
          </p:cNvPr>
          <p:cNvSpPr txBox="1"/>
          <p:nvPr/>
        </p:nvSpPr>
        <p:spPr>
          <a:xfrm>
            <a:off x="5777947" y="599828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ctr"/>
              </a:tabLst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-&gt; Từ Hán 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133A3C-87FC-A0E8-CD03-ADF921BED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92"/>
            <a:ext cx="12192000" cy="6848808"/>
          </a:xfrm>
          <a:prstGeom prst="rect">
            <a:avLst/>
          </a:prstGeom>
        </p:spPr>
      </p:pic>
      <p:sp>
        <p:nvSpPr>
          <p:cNvPr id="8" name="18">
            <a:extLst>
              <a:ext uri="{FF2B5EF4-FFF2-40B4-BE49-F238E27FC236}">
                <a16:creationId xmlns:a16="http://schemas.microsoft.com/office/drawing/2014/main" id="{E0B8004D-06B5-7251-83DE-B8301161DFC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3901" y="963553"/>
            <a:ext cx="3903786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TIẾT: </a:t>
            </a:r>
            <a:r>
              <a:rPr lang="en-US" altLang="zh-CN" sz="4000" b="1" u="sng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118</a:t>
            </a:r>
            <a:r>
              <a:rPr kumimoji="0" lang="en-US" altLang="zh-CN" sz="4000" b="1" i="0" u="sng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. </a:t>
            </a:r>
            <a:endParaRPr kumimoji="0" lang="en-US" altLang="zh-CN" sz="4000" b="1" i="0" u="sng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90BD4-E9A8-9FC2-4215-EE320866F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8178"/>
            <a:ext cx="11345639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4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173482-79A4-8600-8FC3-C65C247C38BA}"/>
              </a:ext>
            </a:extLst>
          </p:cNvPr>
          <p:cNvSpPr txBox="1"/>
          <p:nvPr/>
        </p:nvSpPr>
        <p:spPr>
          <a:xfrm>
            <a:off x="418512" y="295311"/>
            <a:ext cx="11116995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1: 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tr 62)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tuỳ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Nam”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Thép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7178CF-E575-D979-6B45-DF970E93C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140336"/>
              </p:ext>
            </p:extLst>
          </p:nvPr>
        </p:nvGraphicFramePr>
        <p:xfrm>
          <a:off x="807084" y="2354202"/>
          <a:ext cx="10165715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2033143">
                  <a:extLst>
                    <a:ext uri="{9D8B030D-6E8A-4147-A177-3AD203B41FA5}">
                      <a16:colId xmlns:a16="http://schemas.microsoft.com/office/drawing/2014/main" val="2081920898"/>
                    </a:ext>
                  </a:extLst>
                </a:gridCol>
                <a:gridCol w="2033143">
                  <a:extLst>
                    <a:ext uri="{9D8B030D-6E8A-4147-A177-3AD203B41FA5}">
                      <a16:colId xmlns:a16="http://schemas.microsoft.com/office/drawing/2014/main" val="2505281249"/>
                    </a:ext>
                  </a:extLst>
                </a:gridCol>
                <a:gridCol w="2033143">
                  <a:extLst>
                    <a:ext uri="{9D8B030D-6E8A-4147-A177-3AD203B41FA5}">
                      <a16:colId xmlns:a16="http://schemas.microsoft.com/office/drawing/2014/main" val="2069974408"/>
                    </a:ext>
                  </a:extLst>
                </a:gridCol>
                <a:gridCol w="2033143">
                  <a:extLst>
                    <a:ext uri="{9D8B030D-6E8A-4147-A177-3AD203B41FA5}">
                      <a16:colId xmlns:a16="http://schemas.microsoft.com/office/drawing/2014/main" val="3586664978"/>
                    </a:ext>
                  </a:extLst>
                </a:gridCol>
                <a:gridCol w="2033143">
                  <a:extLst>
                    <a:ext uri="{9D8B030D-6E8A-4147-A177-3AD203B41FA5}">
                      <a16:colId xmlns:a16="http://schemas.microsoft.com/office/drawing/2014/main" val="106436626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b="1" i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Từ Hán Việt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b="1" i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Nghĩa của từ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2800" b="1" i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Nghĩa của các yếu tố Hán Việt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04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Yếu tố 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Yếu</a:t>
                      </a:r>
                      <a:r>
                        <a:rPr lang="en-US" sz="28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tố</a:t>
                      </a:r>
                      <a:r>
                        <a:rPr lang="en-US" sz="28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802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85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82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807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536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13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642D6CD-4403-76A6-9FF9-6D8D1AE34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279676"/>
              </p:ext>
            </p:extLst>
          </p:nvPr>
        </p:nvGraphicFramePr>
        <p:xfrm>
          <a:off x="448443" y="502920"/>
          <a:ext cx="11295113" cy="5852160"/>
        </p:xfrm>
        <a:graphic>
          <a:graphicData uri="http://schemas.openxmlformats.org/drawingml/2006/table">
            <a:tbl>
              <a:tblPr firstRow="1" firstCol="1" bandRow="1"/>
              <a:tblGrid>
                <a:gridCol w="2134483">
                  <a:extLst>
                    <a:ext uri="{9D8B030D-6E8A-4147-A177-3AD203B41FA5}">
                      <a16:colId xmlns:a16="http://schemas.microsoft.com/office/drawing/2014/main" val="311527816"/>
                    </a:ext>
                  </a:extLst>
                </a:gridCol>
                <a:gridCol w="2404262">
                  <a:extLst>
                    <a:ext uri="{9D8B030D-6E8A-4147-A177-3AD203B41FA5}">
                      <a16:colId xmlns:a16="http://schemas.microsoft.com/office/drawing/2014/main" val="3948473012"/>
                    </a:ext>
                  </a:extLst>
                </a:gridCol>
                <a:gridCol w="2487402">
                  <a:extLst>
                    <a:ext uri="{9D8B030D-6E8A-4147-A177-3AD203B41FA5}">
                      <a16:colId xmlns:a16="http://schemas.microsoft.com/office/drawing/2014/main" val="2557387563"/>
                    </a:ext>
                  </a:extLst>
                </a:gridCol>
                <a:gridCol w="2134483">
                  <a:extLst>
                    <a:ext uri="{9D8B030D-6E8A-4147-A177-3AD203B41FA5}">
                      <a16:colId xmlns:a16="http://schemas.microsoft.com/office/drawing/2014/main" val="2853081405"/>
                    </a:ext>
                  </a:extLst>
                </a:gridCol>
                <a:gridCol w="2134483">
                  <a:extLst>
                    <a:ext uri="{9D8B030D-6E8A-4147-A177-3AD203B41FA5}">
                      <a16:colId xmlns:a16="http://schemas.microsoft.com/office/drawing/2014/main" val="264818945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vi-VN" sz="3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Câu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3200" b="1" i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Từ Hán Việt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3200" b="1" i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Nghĩa của từ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3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Nghĩa</a:t>
                      </a:r>
                      <a:r>
                        <a:rPr lang="en-US" sz="3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của</a:t>
                      </a:r>
                      <a:r>
                        <a:rPr lang="en-US" sz="3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các</a:t>
                      </a:r>
                      <a:r>
                        <a:rPr lang="en-US" sz="3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yếu</a:t>
                      </a:r>
                      <a:r>
                        <a:rPr lang="en-US" sz="3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tố</a:t>
                      </a:r>
                      <a:r>
                        <a:rPr lang="en-US" sz="3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Hán</a:t>
                      </a:r>
                      <a:r>
                        <a:rPr lang="en-US" sz="3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Việt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4928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Yếu tố 1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Yếu</a:t>
                      </a:r>
                      <a:r>
                        <a:rPr lang="en-US" sz="3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tố</a:t>
                      </a:r>
                      <a:r>
                        <a:rPr lang="en-US" sz="3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09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NL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a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17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NL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082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NL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790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NL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938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90F3B78-369B-3E57-0320-E05BFC5E4C30}"/>
              </a:ext>
            </a:extLst>
          </p:cNvPr>
          <p:cNvSpPr txBox="1"/>
          <p:nvPr/>
        </p:nvSpPr>
        <p:spPr>
          <a:xfrm>
            <a:off x="2795954" y="2120223"/>
            <a:ext cx="21136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Thanh cao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4048A-0279-CC60-E1CA-0EC045DF53EB}"/>
              </a:ext>
            </a:extLst>
          </p:cNvPr>
          <p:cNvSpPr txBox="1"/>
          <p:nvPr/>
        </p:nvSpPr>
        <p:spPr>
          <a:xfrm>
            <a:off x="5168706" y="1874001"/>
            <a:ext cx="21136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Thanh nhã, cao thượng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012DF-61DC-F438-5331-139A5180808D}"/>
              </a:ext>
            </a:extLst>
          </p:cNvPr>
          <p:cNvSpPr txBox="1"/>
          <p:nvPr/>
        </p:nvSpPr>
        <p:spPr>
          <a:xfrm>
            <a:off x="7541458" y="2120222"/>
            <a:ext cx="1972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thanh nhã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779384-4A90-6EC0-352C-623485001C4C}"/>
              </a:ext>
            </a:extLst>
          </p:cNvPr>
          <p:cNvSpPr txBox="1"/>
          <p:nvPr/>
        </p:nvSpPr>
        <p:spPr>
          <a:xfrm>
            <a:off x="9773533" y="2120222"/>
            <a:ext cx="1747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cao khiết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3D8494-2260-DAB4-EDA5-18D37756566E}"/>
              </a:ext>
            </a:extLst>
          </p:cNvPr>
          <p:cNvSpPr txBox="1"/>
          <p:nvPr/>
        </p:nvSpPr>
        <p:spPr>
          <a:xfrm>
            <a:off x="3049172" y="3133096"/>
            <a:ext cx="1452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Giản dị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FD7E6-782E-0930-427E-478C9216D388}"/>
              </a:ext>
            </a:extLst>
          </p:cNvPr>
          <p:cNvSpPr txBox="1"/>
          <p:nvPr/>
        </p:nvSpPr>
        <p:spPr>
          <a:xfrm>
            <a:off x="5013961" y="2886874"/>
            <a:ext cx="2423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Đơn giản, không cầu kỳ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A17994-4489-BB88-335E-A229C79E4676}"/>
              </a:ext>
            </a:extLst>
          </p:cNvPr>
          <p:cNvSpPr txBox="1"/>
          <p:nvPr/>
        </p:nvSpPr>
        <p:spPr>
          <a:xfrm>
            <a:off x="7653999" y="3100961"/>
            <a:ext cx="1860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Đơn giản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F08059-D911-F2A1-EBB0-9CA3160D5B2D}"/>
              </a:ext>
            </a:extLst>
          </p:cNvPr>
          <p:cNvSpPr txBox="1"/>
          <p:nvPr/>
        </p:nvSpPr>
        <p:spPr>
          <a:xfrm>
            <a:off x="9731330" y="3133096"/>
            <a:ext cx="1860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Dễ, dễ dãi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3CA419-516F-9730-7C4B-2556CF2E4C06}"/>
              </a:ext>
            </a:extLst>
          </p:cNvPr>
          <p:cNvSpPr txBox="1"/>
          <p:nvPr/>
        </p:nvSpPr>
        <p:spPr>
          <a:xfrm>
            <a:off x="2795954" y="4029911"/>
            <a:ext cx="21136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Khai hoang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46132A-DC2E-6938-F442-3398E9154023}"/>
              </a:ext>
            </a:extLst>
          </p:cNvPr>
          <p:cNvSpPr txBox="1"/>
          <p:nvPr/>
        </p:nvSpPr>
        <p:spPr>
          <a:xfrm>
            <a:off x="5013961" y="3899747"/>
            <a:ext cx="2423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Khai phá đất hoang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D8E67A-83A7-95CC-F641-C2DF11D7ADDE}"/>
              </a:ext>
            </a:extLst>
          </p:cNvPr>
          <p:cNvSpPr txBox="1"/>
          <p:nvPr/>
        </p:nvSpPr>
        <p:spPr>
          <a:xfrm>
            <a:off x="7625549" y="4029911"/>
            <a:ext cx="1964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Mở mang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28BB39-E027-1FA4-F651-B5A3C91F4618}"/>
              </a:ext>
            </a:extLst>
          </p:cNvPr>
          <p:cNvSpPr txBox="1"/>
          <p:nvPr/>
        </p:nvSpPr>
        <p:spPr>
          <a:xfrm>
            <a:off x="9773533" y="4029910"/>
            <a:ext cx="21136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Hoang dã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90A6CD-C8A1-D48E-82AC-79B525D6C7BD}"/>
              </a:ext>
            </a:extLst>
          </p:cNvPr>
          <p:cNvSpPr txBox="1"/>
          <p:nvPr/>
        </p:nvSpPr>
        <p:spPr>
          <a:xfrm>
            <a:off x="2845190" y="5192495"/>
            <a:ext cx="1860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Nông dân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66EB2E-FF46-63F1-4ECE-597A009A710D}"/>
              </a:ext>
            </a:extLst>
          </p:cNvPr>
          <p:cNvSpPr txBox="1"/>
          <p:nvPr/>
        </p:nvSpPr>
        <p:spPr>
          <a:xfrm>
            <a:off x="5047330" y="4849058"/>
            <a:ext cx="23757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người lao động cư trú ở nông thôn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3DEBB0-3F8D-52DC-EEBC-F82CC97C9343}"/>
              </a:ext>
            </a:extLst>
          </p:cNvPr>
          <p:cNvSpPr txBox="1"/>
          <p:nvPr/>
        </p:nvSpPr>
        <p:spPr>
          <a:xfrm>
            <a:off x="7472290" y="5202563"/>
            <a:ext cx="1964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Nông thôn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C98B9B-FC44-8FD9-358F-9297297977B2}"/>
              </a:ext>
            </a:extLst>
          </p:cNvPr>
          <p:cNvSpPr txBox="1"/>
          <p:nvPr/>
        </p:nvSpPr>
        <p:spPr>
          <a:xfrm>
            <a:off x="9726288" y="5202562"/>
            <a:ext cx="21136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Người dân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2CD01A-0D9C-F1E1-D51C-A7D2A32EDEFA}"/>
              </a:ext>
            </a:extLst>
          </p:cNvPr>
          <p:cNvSpPr txBox="1"/>
          <p:nvPr/>
        </p:nvSpPr>
        <p:spPr>
          <a:xfrm>
            <a:off x="0" y="2586150"/>
            <a:ext cx="12192000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en-US" sz="4000" b="1" i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000" b="1" i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4000" b="1" i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Hán</a:t>
            </a:r>
            <a:r>
              <a:rPr lang="en-US" sz="4000" b="1" i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4000" b="1" i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en-US" sz="40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mượn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 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CD800B-C35A-9900-7CF1-C19497588AF0}"/>
              </a:ext>
            </a:extLst>
          </p:cNvPr>
          <p:cNvSpPr txBox="1"/>
          <p:nvPr/>
        </p:nvSpPr>
        <p:spPr>
          <a:xfrm>
            <a:off x="742069" y="533996"/>
            <a:ext cx="109903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2: 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tr 62)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diễm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c, Tr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ca, tr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tr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phi tr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B766A7-A745-E563-657E-5631CAD0C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441160"/>
              </p:ext>
            </p:extLst>
          </p:nvPr>
        </p:nvGraphicFramePr>
        <p:xfrm>
          <a:off x="527904" y="694214"/>
          <a:ext cx="10627776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1316684">
                  <a:extLst>
                    <a:ext uri="{9D8B030D-6E8A-4147-A177-3AD203B41FA5}">
                      <a16:colId xmlns:a16="http://schemas.microsoft.com/office/drawing/2014/main" val="4115255996"/>
                    </a:ext>
                  </a:extLst>
                </a:gridCol>
                <a:gridCol w="2286404">
                  <a:extLst>
                    <a:ext uri="{9D8B030D-6E8A-4147-A177-3AD203B41FA5}">
                      <a16:colId xmlns:a16="http://schemas.microsoft.com/office/drawing/2014/main" val="4264262153"/>
                    </a:ext>
                  </a:extLst>
                </a:gridCol>
                <a:gridCol w="2249039">
                  <a:extLst>
                    <a:ext uri="{9D8B030D-6E8A-4147-A177-3AD203B41FA5}">
                      <a16:colId xmlns:a16="http://schemas.microsoft.com/office/drawing/2014/main" val="1045934766"/>
                    </a:ext>
                  </a:extLst>
                </a:gridCol>
                <a:gridCol w="2526610">
                  <a:extLst>
                    <a:ext uri="{9D8B030D-6E8A-4147-A177-3AD203B41FA5}">
                      <a16:colId xmlns:a16="http://schemas.microsoft.com/office/drawing/2014/main" val="2634482439"/>
                    </a:ext>
                  </a:extLst>
                </a:gridCol>
                <a:gridCol w="2249039">
                  <a:extLst>
                    <a:ext uri="{9D8B030D-6E8A-4147-A177-3AD203B41FA5}">
                      <a16:colId xmlns:a16="http://schemas.microsoft.com/office/drawing/2014/main" val="28543868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3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Yếu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endParaRPr lang="en-US" sz="3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</a:t>
                      </a:r>
                      <a:endParaRPr lang="en-US" sz="3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</a:t>
                      </a:r>
                      <a:endParaRPr lang="en-US" sz="3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</a:t>
                      </a:r>
                      <a:endParaRPr lang="en-US" sz="3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458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Lệ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18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Thiên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851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ư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ờng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0896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1E441A5-6E93-F52D-A779-92634F34C4B3}"/>
              </a:ext>
            </a:extLst>
          </p:cNvPr>
          <p:cNvSpPr txBox="1"/>
          <p:nvPr/>
        </p:nvSpPr>
        <p:spPr>
          <a:xfrm>
            <a:off x="4104250" y="1487176"/>
            <a:ext cx="2240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07EB4-2560-73EC-F8F3-104C6C83EB44}"/>
              </a:ext>
            </a:extLst>
          </p:cNvPr>
          <p:cNvSpPr txBox="1"/>
          <p:nvPr/>
        </p:nvSpPr>
        <p:spPr>
          <a:xfrm>
            <a:off x="6763043" y="1374633"/>
            <a:ext cx="18182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lẫy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967C0-7203-EAF3-BB07-1C3F36629452}"/>
              </a:ext>
            </a:extLst>
          </p:cNvPr>
          <p:cNvSpPr txBox="1"/>
          <p:nvPr/>
        </p:nvSpPr>
        <p:spPr>
          <a:xfrm>
            <a:off x="4622995" y="2839400"/>
            <a:ext cx="14730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B8738-57D6-C8B9-549E-14DD2D68F749}"/>
              </a:ext>
            </a:extLst>
          </p:cNvPr>
          <p:cNvSpPr txBox="1"/>
          <p:nvPr/>
        </p:nvSpPr>
        <p:spPr>
          <a:xfrm>
            <a:off x="7030328" y="2890430"/>
            <a:ext cx="12836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4AEE2-6A7D-8665-20BF-7AD80867CE7D}"/>
              </a:ext>
            </a:extLst>
          </p:cNvPr>
          <p:cNvSpPr txBox="1"/>
          <p:nvPr/>
        </p:nvSpPr>
        <p:spPr>
          <a:xfrm>
            <a:off x="9070951" y="2839399"/>
            <a:ext cx="2240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D8E37B-A4F9-AB95-4923-85B19BDE3756}"/>
              </a:ext>
            </a:extLst>
          </p:cNvPr>
          <p:cNvSpPr txBox="1"/>
          <p:nvPr/>
        </p:nvSpPr>
        <p:spPr>
          <a:xfrm>
            <a:off x="4654649" y="3986881"/>
            <a:ext cx="11394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D73FFA-37B0-5D55-C913-4262013471A5}"/>
              </a:ext>
            </a:extLst>
          </p:cNvPr>
          <p:cNvSpPr txBox="1"/>
          <p:nvPr/>
        </p:nvSpPr>
        <p:spPr>
          <a:xfrm>
            <a:off x="6885254" y="3740660"/>
            <a:ext cx="15738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580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9A8725-106D-23CD-0EDF-04D8196946ED}"/>
              </a:ext>
            </a:extLst>
          </p:cNvPr>
          <p:cNvSpPr txBox="1"/>
          <p:nvPr/>
        </p:nvSpPr>
        <p:spPr>
          <a:xfrm>
            <a:off x="1079108" y="439559"/>
            <a:ext cx="10033783" cy="1754326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nên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Hán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gọi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yếu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Hán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Hán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vay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mượn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Hán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nhưng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âm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C8344-7362-F7C2-9E14-D97922AE683B}"/>
              </a:ext>
            </a:extLst>
          </p:cNvPr>
          <p:cNvSpPr txBox="1"/>
          <p:nvPr/>
        </p:nvSpPr>
        <p:spPr>
          <a:xfrm>
            <a:off x="699866" y="2722435"/>
            <a:ext cx="105537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Bên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cạnh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Hán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duy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còn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Hán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hai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hay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khác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nhau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Ví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32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biến</a:t>
            </a:r>
            <a:r>
              <a:rPr lang="en-US" sz="32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sz="32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thay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đổi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màu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(1)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đổi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Con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kè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khả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),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(2)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đổi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mặt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ngột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Mặt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nó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512DE82D-7E7D-34CC-F595-8169598A1F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4061" y="1925506"/>
            <a:ext cx="2376597" cy="5504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7EA608F2-400A-A4DE-857E-F46713840A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4061" y="3623400"/>
            <a:ext cx="2604452" cy="6531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(Phụ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7C25094C-558A-B59F-EE05-49BCD91929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4061" y="5655687"/>
            <a:ext cx="2934489" cy="6531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58677-9550-6B42-A655-4FCC4F4D0DFE}"/>
              </a:ext>
            </a:extLst>
          </p:cNvPr>
          <p:cNvSpPr txBox="1"/>
          <p:nvPr/>
        </p:nvSpPr>
        <p:spPr>
          <a:xfrm>
            <a:off x="2858513" y="5269982"/>
            <a:ext cx="81734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533400"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680" algn="l"/>
              </a:tabLst>
              <a:defRPr kumimoji="0" sz="28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-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sân</a:t>
            </a:r>
            <a:r>
              <a:rPr lang="en-US" dirty="0"/>
              <a:t>, ….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đùa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….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phố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vũ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liệt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2F6905-3475-8AE5-7E53-5244AF617478}"/>
              </a:ext>
            </a:extLst>
          </p:cNvPr>
          <p:cNvSpPr txBox="1"/>
          <p:nvPr/>
        </p:nvSpPr>
        <p:spPr>
          <a:xfrm>
            <a:off x="147693" y="125262"/>
            <a:ext cx="11331544" cy="111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F64413-BEAA-044F-2ED9-03F1E8BBC867}"/>
              </a:ext>
            </a:extLst>
          </p:cNvPr>
          <p:cNvSpPr txBox="1"/>
          <p:nvPr/>
        </p:nvSpPr>
        <p:spPr>
          <a:xfrm>
            <a:off x="2621280" y="1725449"/>
            <a:ext cx="84012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</a:p>
          <a:p>
            <a:pPr marL="5334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171DF-3FE4-BF33-E9F1-B250E5714E5D}"/>
              </a:ext>
            </a:extLst>
          </p:cNvPr>
          <p:cNvSpPr txBox="1"/>
          <p:nvPr/>
        </p:nvSpPr>
        <p:spPr>
          <a:xfrm>
            <a:off x="2676582" y="3316787"/>
            <a:ext cx="82906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533400"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680" algn="l"/>
              </a:tabLst>
              <a:defRPr kumimoji="0" sz="28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-…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hùng</a:t>
            </a:r>
            <a:r>
              <a:rPr lang="en-US" dirty="0"/>
              <a:t>,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khuất</a:t>
            </a:r>
            <a:r>
              <a:rPr lang="en-US" dirty="0"/>
              <a:t>,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,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Giặc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…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99149D-CDCE-24CF-E9F6-F24DB1ADDB37}"/>
              </a:ext>
            </a:extLst>
          </p:cNvPr>
          <p:cNvSpPr txBox="1"/>
          <p:nvPr/>
        </p:nvSpPr>
        <p:spPr>
          <a:xfrm>
            <a:off x="2858513" y="1732320"/>
            <a:ext cx="87473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phu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52D707-8C61-272E-5059-9213586D69F4}"/>
              </a:ext>
            </a:extLst>
          </p:cNvPr>
          <p:cNvSpPr txBox="1"/>
          <p:nvPr/>
        </p:nvSpPr>
        <p:spPr>
          <a:xfrm>
            <a:off x="3145460" y="3373039"/>
            <a:ext cx="81734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4D5552-3E08-9173-B8C5-6F0A835ED181}"/>
              </a:ext>
            </a:extLst>
          </p:cNvPr>
          <p:cNvSpPr txBox="1"/>
          <p:nvPr/>
        </p:nvSpPr>
        <p:spPr>
          <a:xfrm>
            <a:off x="3305799" y="5213730"/>
            <a:ext cx="81734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đùa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3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7" grpId="1"/>
      <p:bldP spid="9" grpId="0"/>
      <p:bldP spid="11" grpId="0"/>
      <p:bldP spid="11" grpId="1"/>
      <p:bldP spid="13" grpId="0"/>
      <p:bldP spid="13" grpId="1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1070</Words>
  <Application>Microsoft Office PowerPoint</Application>
  <PresentationFormat>Widescreen</PresentationFormat>
  <Paragraphs>147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Ngo Thuy Loan</cp:lastModifiedBy>
  <cp:revision>5</cp:revision>
  <dcterms:created xsi:type="dcterms:W3CDTF">2023-03-26T13:13:54Z</dcterms:created>
  <dcterms:modified xsi:type="dcterms:W3CDTF">2024-07-15T07:59:31Z</dcterms:modified>
</cp:coreProperties>
</file>