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0"/>
  </p:notesMasterIdLst>
  <p:sldIdLst>
    <p:sldId id="291" r:id="rId2"/>
    <p:sldId id="275" r:id="rId3"/>
    <p:sldId id="292" r:id="rId4"/>
    <p:sldId id="260" r:id="rId5"/>
    <p:sldId id="293" r:id="rId6"/>
    <p:sldId id="294" r:id="rId7"/>
    <p:sldId id="262" r:id="rId8"/>
    <p:sldId id="296" r:id="rId9"/>
    <p:sldId id="297" r:id="rId10"/>
    <p:sldId id="272" r:id="rId11"/>
    <p:sldId id="298" r:id="rId12"/>
    <p:sldId id="299" r:id="rId13"/>
    <p:sldId id="300" r:id="rId14"/>
    <p:sldId id="301" r:id="rId15"/>
    <p:sldId id="302" r:id="rId16"/>
    <p:sldId id="266" r:id="rId17"/>
    <p:sldId id="304" r:id="rId18"/>
    <p:sldId id="295" r:id="rId19"/>
  </p:sldIdLst>
  <p:sldSz cx="12192000" cy="6858000"/>
  <p:notesSz cx="6858000" cy="9144000"/>
  <p:embeddedFontLst>
    <p:embeddedFont>
      <p:font typeface="等线" panose="02010600030101010101" pitchFamily="2" charset="-122"/>
      <p:regular r:id="rId21"/>
    </p:embeddedFont>
    <p:embeddedFont>
      <p:font typeface="微软雅黑" panose="020B0503020204020204" pitchFamily="34" charset="-122"/>
      <p:regular r:id="rId22"/>
      <p:bold r:id="rId23"/>
    </p:embeddedFont>
    <p:embeddedFont>
      <p:font typeface="#9Slide03 Arima Madurai" panose="020B0604020202020204" charset="0"/>
      <p:regular r:id="rId24"/>
    </p:embeddedFont>
  </p:embeddedFontLst>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492422"/>
    <a:srgbClr val="FF9409"/>
    <a:srgbClr val="299DA7"/>
    <a:srgbClr val="E9471A"/>
    <a:srgbClr val="EBA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50"/>
  </p:normalViewPr>
  <p:slideViewPr>
    <p:cSldViewPr snapToGrid="0">
      <p:cViewPr>
        <p:scale>
          <a:sx n="25" d="100"/>
          <a:sy n="25" d="100"/>
        </p:scale>
        <p:origin x="2288" y="76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2025/1/8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34025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47042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132121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97066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62167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7171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76853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1323415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4639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04933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81278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87853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367760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8904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17098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94077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21586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409523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6" name="图片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7" name="图片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335873" y="2495377"/>
            <a:ext cx="9753600" cy="5467583"/>
          </a:xfrm>
          <a:prstGeom prst="rect">
            <a:avLst/>
          </a:prstGeom>
          <a:noFill/>
        </p:spPr>
        <p:txBody>
          <a:bodyPr wrap="none" rtlCol="0">
            <a:prstTxWarp prst="textArchUp">
              <a:avLst/>
            </a:prstTxWarp>
            <a:spAutoFit/>
          </a:bodyPr>
          <a:lstStyle/>
          <a:p>
            <a:pPr algn="ctr"/>
            <a:r>
              <a:rPr lang="en-US" altLang="zh-CN" sz="96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THỬ TÀI GHI NHỚ</a:t>
            </a:r>
            <a:endParaRPr lang="zh-CN" altLang="en-US" sz="96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429000"/>
            <a:ext cx="3619498" cy="3058100"/>
          </a:xfrm>
          <a:prstGeom prst="rect">
            <a:avLst/>
          </a:prstGeom>
        </p:spPr>
      </p:pic>
    </p:spTree>
    <p:extLst>
      <p:ext uri="{BB962C8B-B14F-4D97-AF65-F5344CB8AC3E}">
        <p14:creationId xmlns:p14="http://schemas.microsoft.com/office/powerpoint/2010/main" val="1630788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9af418a3766c"/>
          <p:cNvPicPr/>
          <p:nvPr/>
        </p:nvPicPr>
        <p:blipFill>
          <a:blip r:embed="rId3"/>
          <a:stretch>
            <a:fillRect/>
          </a:stretch>
        </p:blipFill>
        <p:spPr>
          <a:xfrm>
            <a:off x="5024485" y="4186420"/>
            <a:ext cx="2667000" cy="2671580"/>
          </a:xfrm>
          <a:prstGeom prst="rect">
            <a:avLst/>
          </a:prstGeom>
        </p:spPr>
      </p:pic>
      <p:sp>
        <p:nvSpPr>
          <p:cNvPr id="16" name="文本框 10">
            <a:extLst>
              <a:ext uri="{FF2B5EF4-FFF2-40B4-BE49-F238E27FC236}">
                <a16:creationId xmlns:a16="http://schemas.microsoft.com/office/drawing/2014/main" id="{AACDE383-5DCB-254B-AB50-C49290E04501}"/>
              </a:ext>
            </a:extLst>
          </p:cNvPr>
          <p:cNvSpPr txBox="1"/>
          <p:nvPr/>
        </p:nvSpPr>
        <p:spPr>
          <a:xfrm>
            <a:off x="2838962" y="393086"/>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24EDC565-F359-4349-95DE-ECD5AF542E68}"/>
              </a:ext>
            </a:extLst>
          </p:cNvPr>
          <p:cNvSpPr txBox="1"/>
          <p:nvPr/>
        </p:nvSpPr>
        <p:spPr>
          <a:xfrm>
            <a:off x="607147" y="1508764"/>
            <a:ext cx="5281328" cy="4401205"/>
          </a:xfrm>
          <a:prstGeom prst="rect">
            <a:avLst/>
          </a:prstGeom>
          <a:solidFill>
            <a:schemeClr val="bg1"/>
          </a:solidFill>
          <a:ln>
            <a:solidFill>
              <a:srgbClr val="FF0000"/>
            </a:solidFill>
          </a:ln>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Ghép các yếu tố có nghĩa gần nhau hoặc gi</a:t>
            </a:r>
            <a:r>
              <a:rPr lang="en-US" sz="4000" b="1" dirty="0" err="1">
                <a:latin typeface="Times New Roman" panose="02020603050405020304" pitchFamily="18" charset="0"/>
                <a:cs typeface="Times New Roman" panose="02020603050405020304" pitchFamily="18" charset="0"/>
              </a:rPr>
              <a:t>ố</a:t>
            </a:r>
            <a:r>
              <a:rPr lang="vi-VN" sz="4000" b="1" dirty="0">
                <a:latin typeface="Times New Roman" panose="02020603050405020304" pitchFamily="18" charset="0"/>
                <a:cs typeface="Times New Roman" panose="02020603050405020304" pitchFamily="18" charset="0"/>
              </a:rPr>
              <a:t>ng nhau, ví dụ:</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núi non, làng xóm, tìm kiếm, bờ cõi, tài giỏi, hiền lành, non yểu, tr</a:t>
            </a:r>
            <a:r>
              <a:rPr lang="en-US" sz="4000" i="1" dirty="0" err="1">
                <a:latin typeface="Times New Roman" panose="02020603050405020304" pitchFamily="18" charset="0"/>
                <a:cs typeface="Times New Roman" panose="02020603050405020304" pitchFamily="18" charset="0"/>
              </a:rPr>
              <a:t>ố</a:t>
            </a:r>
            <a:r>
              <a:rPr lang="vi-VN" sz="4000" i="1" dirty="0">
                <a:latin typeface="Times New Roman" panose="02020603050405020304" pitchFamily="18" charset="0"/>
                <a:cs typeface="Times New Roman" panose="02020603050405020304" pitchFamily="18" charset="0"/>
              </a:rPr>
              <a:t>n tránh, giẫm đạp</a:t>
            </a:r>
            <a:r>
              <a:rPr lang="en-US" sz="4000" i="1" dirty="0">
                <a:latin typeface="Times New Roman" panose="02020603050405020304" pitchFamily="18" charset="0"/>
                <a:cs typeface="Times New Roman" panose="02020603050405020304" pitchFamily="18" charset="0"/>
              </a:rPr>
              <a:t>.</a:t>
            </a:r>
            <a:r>
              <a:rPr lang="x-none" sz="4000" dirty="0">
                <a:latin typeface="Times New Roman" panose="02020603050405020304" pitchFamily="18" charset="0"/>
                <a:cs typeface="Times New Roman" panose="02020603050405020304" pitchFamily="18" charset="0"/>
              </a:rPr>
              <a:t> </a:t>
            </a:r>
            <a:endParaRPr lang="zh-CN" altLang="en-US" sz="40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9B7C945E-AFEE-6D49-B5ED-E2652D2EBCD0}"/>
              </a:ext>
            </a:extLst>
          </p:cNvPr>
          <p:cNvSpPr txBox="1"/>
          <p:nvPr/>
        </p:nvSpPr>
        <p:spPr>
          <a:xfrm>
            <a:off x="6303527" y="1508764"/>
            <a:ext cx="4769003" cy="4401205"/>
          </a:xfrm>
          <a:prstGeom prst="rect">
            <a:avLst/>
          </a:prstGeom>
          <a:solidFill>
            <a:schemeClr val="bg1"/>
          </a:solidFill>
          <a:ln>
            <a:solidFill>
              <a:srgbClr val="FF0000"/>
            </a:solidFill>
          </a:ln>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Ghép các yếu t</a:t>
            </a:r>
            <a:r>
              <a:rPr lang="en-US" sz="4000" b="1" dirty="0" err="1">
                <a:latin typeface="Times New Roman" panose="02020603050405020304" pitchFamily="18" charset="0"/>
                <a:cs typeface="Times New Roman" panose="02020603050405020304" pitchFamily="18" charset="0"/>
              </a:rPr>
              <a:t>ố</a:t>
            </a:r>
            <a:r>
              <a:rPr lang="vi-VN" sz="4000" b="1" dirty="0">
                <a:latin typeface="Times New Roman" panose="02020603050405020304" pitchFamily="18" charset="0"/>
                <a:cs typeface="Times New Roman" panose="02020603050405020304" pitchFamily="18" charset="0"/>
              </a:rPr>
              <a:t> có nghĩa trái ngược nhau, ví dụ:</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hơn kém, ngày đêm, trước sau, trên dưới, đầu đuôi, được thua, phải trái</a:t>
            </a:r>
            <a:r>
              <a:rPr lang="en-US" sz="4000" i="1" dirty="0">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68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1708160"/>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GV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HS 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“Ai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hiểu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biết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2149476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6" name="图片 1" descr="9ee5199484871">
            <a:extLst>
              <a:ext uri="{FF2B5EF4-FFF2-40B4-BE49-F238E27FC236}">
                <a16:creationId xmlns:a16="http://schemas.microsoft.com/office/drawing/2014/main" id="{40ED7720-BB12-EB41-BDB7-0A3EC487BE82}"/>
              </a:ext>
            </a:extLst>
          </p:cNvPr>
          <p:cNvPicPr/>
          <p:nvPr/>
        </p:nvPicPr>
        <p:blipFill>
          <a:blip r:embed="rId3"/>
          <a:stretch>
            <a:fillRect/>
          </a:stretch>
        </p:blipFill>
        <p:spPr>
          <a:xfrm>
            <a:off x="1485819" y="1464179"/>
            <a:ext cx="1414120" cy="947304"/>
          </a:xfrm>
          <a:prstGeom prst="rect">
            <a:avLst/>
          </a:prstGeom>
        </p:spPr>
      </p:pic>
      <p:sp>
        <p:nvSpPr>
          <p:cNvPr id="27" name="文本框 7">
            <a:extLst>
              <a:ext uri="{FF2B5EF4-FFF2-40B4-BE49-F238E27FC236}">
                <a16:creationId xmlns:a16="http://schemas.microsoft.com/office/drawing/2014/main" id="{993BE104-5837-A346-93E5-E96AF4910520}"/>
              </a:ext>
            </a:extLst>
          </p:cNvPr>
          <p:cNvSpPr txBox="1"/>
          <p:nvPr/>
        </p:nvSpPr>
        <p:spPr>
          <a:xfrm>
            <a:off x="2899939" y="1353055"/>
            <a:ext cx="7867774" cy="1384995"/>
          </a:xfrm>
          <a:prstGeom prst="rect">
            <a:avLst/>
          </a:prstGeom>
          <a:solidFill>
            <a:schemeClr val="bg1"/>
          </a:solidFill>
          <a:ln>
            <a:solidFill>
              <a:srgbClr val="FF0000"/>
            </a:solidFill>
          </a:ln>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chất liệu để làm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n</a:t>
            </a:r>
            <a:r>
              <a:rPr lang="en-US" sz="2800" i="1" dirty="0" err="1">
                <a:solidFill>
                  <a:schemeClr val="accent4">
                    <a:lumMod val="75000"/>
                  </a:schemeClr>
                </a:solidFill>
                <a:latin typeface="Times New Roman" panose="02020603050405020304" pitchFamily="18" charset="0"/>
                <a:cs typeface="Times New Roman" panose="02020603050405020304" pitchFamily="18" charset="0"/>
              </a:rPr>
              <a:t>ế</a:t>
            </a:r>
            <a:r>
              <a:rPr lang="vi-VN" sz="2800" i="1" dirty="0">
                <a:solidFill>
                  <a:schemeClr val="accent4">
                    <a:lumMod val="75000"/>
                  </a:schemeClr>
                </a:solidFill>
                <a:latin typeface="Times New Roman" panose="02020603050405020304" pitchFamily="18" charset="0"/>
                <a:cs typeface="Times New Roman" panose="02020603050405020304" pitchFamily="18" charset="0"/>
              </a:rPr>
              <a:t>p, bánh tẻ, bánh khoai, bánh kh</a:t>
            </a:r>
            <a:r>
              <a:rPr lang="en-US" sz="2800" i="1" dirty="0" err="1">
                <a:solidFill>
                  <a:schemeClr val="accent4">
                    <a:lumMod val="75000"/>
                  </a:schemeClr>
                </a:solidFill>
                <a:latin typeface="Times New Roman" panose="02020603050405020304" pitchFamily="18" charset="0"/>
                <a:cs typeface="Times New Roman" panose="02020603050405020304" pitchFamily="18" charset="0"/>
              </a:rPr>
              <a:t>ú</a:t>
            </a:r>
            <a:r>
              <a:rPr lang="vi-VN" sz="2800" i="1" dirty="0">
                <a:solidFill>
                  <a:schemeClr val="accent4">
                    <a:lumMod val="75000"/>
                  </a:schemeClr>
                </a:solidFill>
                <a:latin typeface="Times New Roman" panose="02020603050405020304" pitchFamily="18" charset="0"/>
                <a:cs typeface="Times New Roman" panose="02020603050405020304" pitchFamily="18" charset="0"/>
              </a:rPr>
              <a:t>c, bánh đậu xanh, bánh cẩm, bánh tôm</a:t>
            </a:r>
            <a:r>
              <a:rPr lang="en-US" sz="2800" i="1" dirty="0">
                <a:solidFill>
                  <a:schemeClr val="accent4">
                    <a:lumMod val="75000"/>
                  </a:schemeClr>
                </a:solidFill>
                <a:latin typeface="Times New Roman" panose="02020603050405020304" pitchFamily="18" charset="0"/>
                <a:cs typeface="Times New Roman" panose="02020603050405020304" pitchFamily="18" charset="0"/>
              </a:rPr>
              <a:t>... </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28" name="图片 1" descr="9ee5199484871">
            <a:extLst>
              <a:ext uri="{FF2B5EF4-FFF2-40B4-BE49-F238E27FC236}">
                <a16:creationId xmlns:a16="http://schemas.microsoft.com/office/drawing/2014/main" id="{3B89EB2A-B352-3F47-AF43-A475E5708FDE}"/>
              </a:ext>
            </a:extLst>
          </p:cNvPr>
          <p:cNvPicPr/>
          <p:nvPr/>
        </p:nvPicPr>
        <p:blipFill>
          <a:blip r:embed="rId3"/>
          <a:stretch>
            <a:fillRect/>
          </a:stretch>
        </p:blipFill>
        <p:spPr>
          <a:xfrm>
            <a:off x="1485819" y="2846080"/>
            <a:ext cx="1414120" cy="947304"/>
          </a:xfrm>
          <a:prstGeom prst="rect">
            <a:avLst/>
          </a:prstGeom>
        </p:spPr>
      </p:pic>
      <p:sp>
        <p:nvSpPr>
          <p:cNvPr id="29" name="文本框 7">
            <a:extLst>
              <a:ext uri="{FF2B5EF4-FFF2-40B4-BE49-F238E27FC236}">
                <a16:creationId xmlns:a16="http://schemas.microsoft.com/office/drawing/2014/main" id="{55B49208-CEC2-1D4B-B7C4-38F8C6F6574C}"/>
              </a:ext>
            </a:extLst>
          </p:cNvPr>
          <p:cNvSpPr txBox="1"/>
          <p:nvPr/>
        </p:nvSpPr>
        <p:spPr>
          <a:xfrm>
            <a:off x="2899939" y="2906780"/>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Chỉ cách chế biến món ăn, ví dụ</a:t>
            </a:r>
            <a:r>
              <a:rPr 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rán, bánh nướng</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0" name="图片 1" descr="9ee5199484871">
            <a:extLst>
              <a:ext uri="{FF2B5EF4-FFF2-40B4-BE49-F238E27FC236}">
                <a16:creationId xmlns:a16="http://schemas.microsoft.com/office/drawing/2014/main" id="{01A13DEB-F2EE-D841-B337-124BBC3F0FB7}"/>
              </a:ext>
            </a:extLst>
          </p:cNvPr>
          <p:cNvPicPr/>
          <p:nvPr/>
        </p:nvPicPr>
        <p:blipFill>
          <a:blip r:embed="rId3"/>
          <a:stretch>
            <a:fillRect/>
          </a:stretch>
        </p:blipFill>
        <p:spPr>
          <a:xfrm>
            <a:off x="1485819" y="3958664"/>
            <a:ext cx="1414120" cy="947304"/>
          </a:xfrm>
          <a:prstGeom prst="rect">
            <a:avLst/>
          </a:prstGeom>
        </p:spPr>
      </p:pic>
      <p:sp>
        <p:nvSpPr>
          <p:cNvPr id="31" name="文本框 7">
            <a:extLst>
              <a:ext uri="{FF2B5EF4-FFF2-40B4-BE49-F238E27FC236}">
                <a16:creationId xmlns:a16="http://schemas.microsoft.com/office/drawing/2014/main" id="{BC83F6FD-69B9-2D41-8256-279923BC54C8}"/>
              </a:ext>
            </a:extLst>
          </p:cNvPr>
          <p:cNvSpPr txBox="1"/>
          <p:nvPr/>
        </p:nvSpPr>
        <p:spPr>
          <a:xfrm>
            <a:off x="2899939" y="4019364"/>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tính chất c</a:t>
            </a:r>
            <a:r>
              <a:rPr lang="en-US" sz="2800" dirty="0" err="1">
                <a:latin typeface="Times New Roman" panose="02020603050405020304" pitchFamily="18" charset="0"/>
                <a:cs typeface="Times New Roman" panose="02020603050405020304" pitchFamily="18" charset="0"/>
              </a:rPr>
              <a:t>ủa</a:t>
            </a:r>
            <a:r>
              <a:rPr lang="vi-VN" sz="2800" dirty="0">
                <a:latin typeface="Times New Roman" panose="02020603050405020304" pitchFamily="18" charset="0"/>
                <a:cs typeface="Times New Roman" panose="02020603050405020304" pitchFamily="18" charset="0"/>
              </a:rPr>
              <a:t>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dẻo, bánh bèo</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2" name="图片 1" descr="9ee5199484871">
            <a:extLst>
              <a:ext uri="{FF2B5EF4-FFF2-40B4-BE49-F238E27FC236}">
                <a16:creationId xmlns:a16="http://schemas.microsoft.com/office/drawing/2014/main" id="{0BD9561D-8B37-8F42-A36E-2AE8CCBBB74C}"/>
              </a:ext>
            </a:extLst>
          </p:cNvPr>
          <p:cNvPicPr/>
          <p:nvPr/>
        </p:nvPicPr>
        <p:blipFill>
          <a:blip r:embed="rId3"/>
          <a:stretch>
            <a:fillRect/>
          </a:stretch>
        </p:blipFill>
        <p:spPr>
          <a:xfrm>
            <a:off x="1485819" y="5182088"/>
            <a:ext cx="1414120" cy="947304"/>
          </a:xfrm>
          <a:prstGeom prst="rect">
            <a:avLst/>
          </a:prstGeom>
        </p:spPr>
      </p:pic>
      <p:sp>
        <p:nvSpPr>
          <p:cNvPr id="33" name="文本框 7">
            <a:extLst>
              <a:ext uri="{FF2B5EF4-FFF2-40B4-BE49-F238E27FC236}">
                <a16:creationId xmlns:a16="http://schemas.microsoft.com/office/drawing/2014/main" id="{BE72E148-085D-BA40-A6BD-076A3947265D}"/>
              </a:ext>
            </a:extLst>
          </p:cNvPr>
          <p:cNvSpPr txBox="1"/>
          <p:nvPr/>
        </p:nvSpPr>
        <p:spPr>
          <a:xfrm>
            <a:off x="2899939" y="5249591"/>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hình dáng c</a:t>
            </a:r>
            <a:r>
              <a:rPr lang="en-US" sz="2800" dirty="0" err="1">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a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gối, bánh tai voi</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7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heckerboard(across)">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heckerboard(across)">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630942"/>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hoạt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Xếp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láy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câu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thích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hợp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301031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46487" y="962265"/>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FB56AF6-2EF4-DC41-90DA-88E3081CB752}"/>
              </a:ext>
            </a:extLst>
          </p:cNvPr>
          <p:cNvGraphicFramePr>
            <a:graphicFrameLocks noGrp="1"/>
          </p:cNvGraphicFramePr>
          <p:nvPr>
            <p:extLst>
              <p:ext uri="{D42A27DB-BD31-4B8C-83A1-F6EECF244321}">
                <p14:modId xmlns:p14="http://schemas.microsoft.com/office/powerpoint/2010/main" val="557478152"/>
              </p:ext>
            </p:extLst>
          </p:nvPr>
        </p:nvGraphicFramePr>
        <p:xfrm>
          <a:off x="1852023" y="2261084"/>
          <a:ext cx="8487954" cy="3249930"/>
        </p:xfrm>
        <a:graphic>
          <a:graphicData uri="http://schemas.openxmlformats.org/drawingml/2006/table">
            <a:tbl>
              <a:tblPr firstRow="1" bandRow="1">
                <a:tableStyleId>{5C22544A-7EE6-4342-B048-85BDC9FD1C3A}</a:tableStyleId>
              </a:tblPr>
              <a:tblGrid>
                <a:gridCol w="4243977">
                  <a:extLst>
                    <a:ext uri="{9D8B030D-6E8A-4147-A177-3AD203B41FA5}">
                      <a16:colId xmlns:a16="http://schemas.microsoft.com/office/drawing/2014/main" val="3126930909"/>
                    </a:ext>
                  </a:extLst>
                </a:gridCol>
                <a:gridCol w="4243977">
                  <a:extLst>
                    <a:ext uri="{9D8B030D-6E8A-4147-A177-3AD203B41FA5}">
                      <a16:colId xmlns:a16="http://schemas.microsoft.com/office/drawing/2014/main" val="3701164536"/>
                    </a:ext>
                  </a:extLst>
                </a:gridCol>
              </a:tblGrid>
              <a:tr h="370840">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Gợi tả dáng vẻ, trạng thái của sự vật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Gợi tả âm thanh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598950079"/>
                  </a:ext>
                </a:extLst>
              </a:tr>
              <a:tr h="370840">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Lom khom, lủi thủi, rười rượi, rón rén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500" dirty="0">
                          <a:solidFill>
                            <a:schemeClr val="tx1"/>
                          </a:solidFill>
                          <a:latin typeface="#9Slide03 Arima Madurai" pitchFamily="2" charset="77"/>
                          <a:cs typeface="#9Slide03 Arima Madurai" pitchFamily="2" charset="77"/>
                        </a:rPr>
                        <a:t>R</a:t>
                      </a:r>
                      <a:r>
                        <a:rPr lang="x-none" sz="3500" dirty="0">
                          <a:solidFill>
                            <a:schemeClr val="tx1"/>
                          </a:solidFill>
                          <a:latin typeface="#9Slide03 Arima Madurai" pitchFamily="2" charset="77"/>
                          <a:cs typeface="#9Slide03 Arima Madurai" pitchFamily="2" charset="77"/>
                        </a:rPr>
                        <a:t>íu rít, véo von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701666785"/>
                  </a:ext>
                </a:extLst>
              </a:tr>
            </a:tbl>
          </a:graphicData>
        </a:graphic>
      </p:graphicFrame>
    </p:spTree>
    <p:extLst>
      <p:ext uri="{BB962C8B-B14F-4D97-AF65-F5344CB8AC3E}">
        <p14:creationId xmlns:p14="http://schemas.microsoft.com/office/powerpoint/2010/main" val="199084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VẬN DỤNG</a:t>
            </a:r>
          </a:p>
        </p:txBody>
      </p:sp>
    </p:spTree>
    <p:extLst>
      <p:ext uri="{BB962C8B-B14F-4D97-AF65-F5344CB8AC3E}">
        <p14:creationId xmlns:p14="http://schemas.microsoft.com/office/powerpoint/2010/main" val="95955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9"/>
          <p:cNvPicPr/>
          <p:nvPr/>
        </p:nvPicPr>
        <p:blipFill rotWithShape="1">
          <a:blip r:embed="rId3"/>
          <a:srcRect l="28218" t="25895" r="28890" b="26352"/>
          <a:stretch/>
        </p:blipFill>
        <p:spPr>
          <a:xfrm>
            <a:off x="1302948" y="2620194"/>
            <a:ext cx="1338309" cy="1386211"/>
          </a:xfrm>
          <a:prstGeom prst="rect">
            <a:avLst/>
          </a:prstGeom>
        </p:spPr>
      </p:pic>
      <p:sp>
        <p:nvSpPr>
          <p:cNvPr id="14" name="文本框 10">
            <a:extLst>
              <a:ext uri="{FF2B5EF4-FFF2-40B4-BE49-F238E27FC236}">
                <a16:creationId xmlns:a16="http://schemas.microsoft.com/office/drawing/2014/main" id="{7A94C4F1-D9B8-DC44-B28C-5121F5CF8F2D}"/>
              </a:ext>
            </a:extLst>
          </p:cNvPr>
          <p:cNvSpPr txBox="1"/>
          <p:nvPr/>
        </p:nvSpPr>
        <p:spPr>
          <a:xfrm>
            <a:off x="2545593" y="108324"/>
            <a:ext cx="6099026" cy="769441"/>
          </a:xfrm>
          <a:prstGeom prst="rect">
            <a:avLst/>
          </a:prstGeom>
          <a:noFill/>
        </p:spPr>
        <p:txBody>
          <a:bodyPr wrap="square" rtlCol="0">
            <a:spAutoFit/>
          </a:bodyPr>
          <a:lstStyle/>
          <a:p>
            <a:pPr algn="ct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chơi</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10">
            <a:extLst>
              <a:ext uri="{FF2B5EF4-FFF2-40B4-BE49-F238E27FC236}">
                <a16:creationId xmlns:a16="http://schemas.microsoft.com/office/drawing/2014/main" id="{F3F817E4-3DD5-5641-B1BD-81A9A07E54DD}"/>
              </a:ext>
            </a:extLst>
          </p:cNvPr>
          <p:cNvSpPr txBox="1"/>
          <p:nvPr/>
        </p:nvSpPr>
        <p:spPr>
          <a:xfrm>
            <a:off x="801765" y="870659"/>
            <a:ext cx="10588469" cy="1015663"/>
          </a:xfrm>
          <a:prstGeom prst="rect">
            <a:avLst/>
          </a:prstGeom>
          <a:noFill/>
        </p:spPr>
        <p:txBody>
          <a:bodyPr wrap="square" rtlCol="0">
            <a:spAutoFit/>
          </a:bodyPr>
          <a:lstStyle/>
          <a:p>
            <a:pPr algn="ct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Nhìn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đoán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vật</a:t>
            </a:r>
            <a:endParaRPr lang="zh-CN" altLang="en-US"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6" name="文本框 10">
            <a:extLst>
              <a:ext uri="{FF2B5EF4-FFF2-40B4-BE49-F238E27FC236}">
                <a16:creationId xmlns:a16="http://schemas.microsoft.com/office/drawing/2014/main" id="{A75ADF8F-D5A1-2642-8524-2654B403999B}"/>
              </a:ext>
            </a:extLst>
          </p:cNvPr>
          <p:cNvSpPr txBox="1"/>
          <p:nvPr/>
        </p:nvSpPr>
        <p:spPr>
          <a:xfrm>
            <a:off x="1242647" y="2016538"/>
            <a:ext cx="9633434" cy="523220"/>
          </a:xfrm>
          <a:prstGeom prst="rect">
            <a:avLst/>
          </a:prstGeom>
          <a:noFill/>
        </p:spPr>
        <p:txBody>
          <a:bodyPr wrap="square" rtlCol="0">
            <a:spAutoFit/>
          </a:bodyPr>
          <a:lstStyle/>
          <a:p>
            <a:pPr algn="ct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Lớp</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chia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thảo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luận</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bước</a:t>
            </a:r>
            <a:endParaRPr lang="zh-CN" altLang="en-US"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0531E0B1-3357-8545-922B-421C478BC796}"/>
              </a:ext>
            </a:extLst>
          </p:cNvPr>
          <p:cNvSpPr txBox="1"/>
          <p:nvPr/>
        </p:nvSpPr>
        <p:spPr>
          <a:xfrm>
            <a:off x="2842234" y="2997828"/>
            <a:ext cx="7867774" cy="630942"/>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Suy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nghĩ</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31E44CDA-66B5-614E-A00E-0B8E6CC51A89}"/>
              </a:ext>
            </a:extLst>
          </p:cNvPr>
          <p:cNvSpPr txBox="1"/>
          <p:nvPr/>
        </p:nvSpPr>
        <p:spPr>
          <a:xfrm>
            <a:off x="1745149" y="2997828"/>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01</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9" name="图片 1" descr="29">
            <a:extLst>
              <a:ext uri="{FF2B5EF4-FFF2-40B4-BE49-F238E27FC236}">
                <a16:creationId xmlns:a16="http://schemas.microsoft.com/office/drawing/2014/main" id="{868F7049-3347-C042-88FB-B87A2771A8BD}"/>
              </a:ext>
            </a:extLst>
          </p:cNvPr>
          <p:cNvPicPr/>
          <p:nvPr/>
        </p:nvPicPr>
        <p:blipFill rotWithShape="1">
          <a:blip r:embed="rId3"/>
          <a:srcRect l="28218" t="25895" r="28890" b="26352"/>
          <a:stretch/>
        </p:blipFill>
        <p:spPr>
          <a:xfrm>
            <a:off x="1302948" y="3771370"/>
            <a:ext cx="1338309" cy="1386211"/>
          </a:xfrm>
          <a:prstGeom prst="rect">
            <a:avLst/>
          </a:prstGeom>
        </p:spPr>
      </p:pic>
      <p:sp>
        <p:nvSpPr>
          <p:cNvPr id="20" name="文本框 7">
            <a:extLst>
              <a:ext uri="{FF2B5EF4-FFF2-40B4-BE49-F238E27FC236}">
                <a16:creationId xmlns:a16="http://schemas.microsoft.com/office/drawing/2014/main" id="{53752E12-C99F-3347-BD83-997A387DAF97}"/>
              </a:ext>
            </a:extLst>
          </p:cNvPr>
          <p:cNvSpPr txBox="1"/>
          <p:nvPr/>
        </p:nvSpPr>
        <p:spPr>
          <a:xfrm>
            <a:off x="2842234" y="4149004"/>
            <a:ext cx="7867774"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sẻ</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với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cạnh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1" name="文本框 7">
            <a:extLst>
              <a:ext uri="{FF2B5EF4-FFF2-40B4-BE49-F238E27FC236}">
                <a16:creationId xmlns:a16="http://schemas.microsoft.com/office/drawing/2014/main" id="{F8A937AF-C428-C645-89B5-1615F51F8BEF}"/>
              </a:ext>
            </a:extLst>
          </p:cNvPr>
          <p:cNvSpPr txBox="1"/>
          <p:nvPr/>
        </p:nvSpPr>
        <p:spPr>
          <a:xfrm>
            <a:off x="1745149" y="4149004"/>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02</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3" name="图片 1" descr="29">
            <a:extLst>
              <a:ext uri="{FF2B5EF4-FFF2-40B4-BE49-F238E27FC236}">
                <a16:creationId xmlns:a16="http://schemas.microsoft.com/office/drawing/2014/main" id="{85B64250-5652-524E-A9A1-C10FABA7B64D}"/>
              </a:ext>
            </a:extLst>
          </p:cNvPr>
          <p:cNvPicPr/>
          <p:nvPr/>
        </p:nvPicPr>
        <p:blipFill rotWithShape="1">
          <a:blip r:embed="rId3"/>
          <a:srcRect l="28218" t="25895" r="28890" b="26352"/>
          <a:stretch/>
        </p:blipFill>
        <p:spPr>
          <a:xfrm>
            <a:off x="1242647" y="5040351"/>
            <a:ext cx="1338309" cy="1386211"/>
          </a:xfrm>
          <a:prstGeom prst="rect">
            <a:avLst/>
          </a:prstGeom>
        </p:spPr>
      </p:pic>
      <p:sp>
        <p:nvSpPr>
          <p:cNvPr id="24" name="文本框 7">
            <a:extLst>
              <a:ext uri="{FF2B5EF4-FFF2-40B4-BE49-F238E27FC236}">
                <a16:creationId xmlns:a16="http://schemas.microsoft.com/office/drawing/2014/main" id="{9A480545-A543-F64C-801D-EEBBB66113F3}"/>
              </a:ext>
            </a:extLst>
          </p:cNvPr>
          <p:cNvSpPr txBox="1"/>
          <p:nvPr/>
        </p:nvSpPr>
        <p:spPr>
          <a:xfrm>
            <a:off x="2781933" y="5417985"/>
            <a:ext cx="7867774" cy="1169551"/>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cử</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5" name="文本框 7">
            <a:extLst>
              <a:ext uri="{FF2B5EF4-FFF2-40B4-BE49-F238E27FC236}">
                <a16:creationId xmlns:a16="http://schemas.microsoft.com/office/drawing/2014/main" id="{F6636F3E-0EF2-1D46-9EAA-88467E7CE41A}"/>
              </a:ext>
            </a:extLst>
          </p:cNvPr>
          <p:cNvSpPr txBox="1"/>
          <p:nvPr/>
        </p:nvSpPr>
        <p:spPr>
          <a:xfrm>
            <a:off x="1684848" y="5417985"/>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03</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62523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5D6A89-1EBD-6C40-A2A7-644E92ED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41" y="268356"/>
            <a:ext cx="4880411" cy="2748288"/>
          </a:xfrm>
          <a:prstGeom prst="rect">
            <a:avLst/>
          </a:prstGeom>
        </p:spPr>
      </p:pic>
      <p:pic>
        <p:nvPicPr>
          <p:cNvPr id="4" name="Picture 3">
            <a:extLst>
              <a:ext uri="{FF2B5EF4-FFF2-40B4-BE49-F238E27FC236}">
                <a16:creationId xmlns:a16="http://schemas.microsoft.com/office/drawing/2014/main" id="{A7D905C1-8D56-5748-A668-D932EC409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15" y="2790092"/>
            <a:ext cx="5513731" cy="4067908"/>
          </a:xfrm>
          <a:prstGeom prst="rect">
            <a:avLst/>
          </a:prstGeom>
        </p:spPr>
      </p:pic>
      <p:pic>
        <p:nvPicPr>
          <p:cNvPr id="5" name="Picture 8">
            <a:extLst>
              <a:ext uri="{FF2B5EF4-FFF2-40B4-BE49-F238E27FC236}">
                <a16:creationId xmlns:a16="http://schemas.microsoft.com/office/drawing/2014/main" id="{882859D0-BFD5-5247-AF6E-C355D845D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071" y="448422"/>
            <a:ext cx="2178383" cy="26289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Sự tích hồ Gươm [Truyện truyền thuyết Việt Nam] - Thế giới cổ tích">
            <a:extLst>
              <a:ext uri="{FF2B5EF4-FFF2-40B4-BE49-F238E27FC236}">
                <a16:creationId xmlns:a16="http://schemas.microsoft.com/office/drawing/2014/main" id="{6E65E3C5-F46F-014C-B6C5-F90749374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567" y="3780678"/>
            <a:ext cx="4881392" cy="2748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1111"/>
          <p:cNvPicPr>
            <a:picLocks noChangeAspect="1" noChangeArrowheads="1"/>
          </p:cNvPicPr>
          <p:nvPr/>
        </p:nvPicPr>
        <p:blipFill>
          <a:blip r:embed="rId3" cstate="print">
            <a:extLst>
              <a:ext uri="{28A0092B-C50C-407E-A947-70E740481C1C}">
                <a14:useLocalDpi xmlns:a14="http://schemas.microsoft.com/office/drawing/2010/main" val="0"/>
              </a:ext>
            </a:extLst>
          </a:blip>
          <a:srcRect l="70358" t="57350" r="8348"/>
          <a:stretch>
            <a:fillRect/>
          </a:stretch>
        </p:blipFill>
        <p:spPr bwMode="auto">
          <a:xfrm>
            <a:off x="6759068" y="1655763"/>
            <a:ext cx="3014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1"/>
          <p:cNvPicPr/>
          <p:nvPr/>
        </p:nvPicPr>
        <p:blipFill>
          <a:blip r:embed="rId4"/>
          <a:stretch>
            <a:fillRect/>
          </a:stretch>
        </p:blipFill>
        <p:spPr>
          <a:xfrm>
            <a:off x="1782545" y="873321"/>
            <a:ext cx="4735486" cy="5111358"/>
          </a:xfrm>
          <a:prstGeom prst="rect">
            <a:avLst/>
          </a:prstGeom>
        </p:spPr>
      </p:pic>
      <p:sp>
        <p:nvSpPr>
          <p:cNvPr id="6" name="文本框 7">
            <a:extLst>
              <a:ext uri="{FF2B5EF4-FFF2-40B4-BE49-F238E27FC236}">
                <a16:creationId xmlns:a16="http://schemas.microsoft.com/office/drawing/2014/main" id="{9A56D18C-BE7A-4C4E-8601-3AB1C17F4EF8}"/>
              </a:ext>
            </a:extLst>
          </p:cNvPr>
          <p:cNvSpPr txBox="1"/>
          <p:nvPr/>
        </p:nvSpPr>
        <p:spPr>
          <a:xfrm>
            <a:off x="2418745" y="1443841"/>
            <a:ext cx="3214864" cy="3970318"/>
          </a:xfrm>
          <a:prstGeom prst="rect">
            <a:avLst/>
          </a:prstGeom>
          <a:noFill/>
        </p:spPr>
        <p:txBody>
          <a:bodyPr wrap="square" rtlCol="0">
            <a:spAutoFit/>
          </a:bodyPr>
          <a:lstStyle/>
          <a:p>
            <a:pPr algn="ctr"/>
            <a:r>
              <a:rPr lang="vi-VN" sz="2800" b="1" dirty="0">
                <a:solidFill>
                  <a:srgbClr val="492422"/>
                </a:solidFill>
                <a:latin typeface="Times New Roman" panose="02020603050405020304" pitchFamily="18" charset="0"/>
                <a:cs typeface="Times New Roman" panose="02020603050405020304" pitchFamily="18" charset="0"/>
              </a:rPr>
              <a:t>Dựa vào câu mở đầu các truyền thuyết và cổ tích đã học, em hãy viết câu mở đầu giới thiệu nhân vật của một truyền thuyết hoặc cổ tích khác mà em muốn kể.</a:t>
            </a:r>
            <a:endParaRPr lang="x-none" sz="2800" b="1" dirty="0">
              <a:solidFill>
                <a:srgbClr val="4924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30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190541" y="733530"/>
            <a:ext cx="3639968" cy="2513197"/>
            <a:chOff x="3113455" y="1092033"/>
            <a:chExt cx="2717054" cy="2154694"/>
          </a:xfrm>
        </p:grpSpPr>
        <p:pic>
          <p:nvPicPr>
            <p:cNvPr id="2" name="图片 1" descr="5b30162743781782b2672bfe1ba762bf"/>
            <p:cNvPicPr/>
            <p:nvPr/>
          </p:nvPicPr>
          <p:blipFill>
            <a:blip r:embed="rId3"/>
            <a:stretch>
              <a:fillRect/>
            </a:stretch>
          </p:blipFill>
          <p:spPr>
            <a:xfrm>
              <a:off x="3113455" y="1092033"/>
              <a:ext cx="2717054" cy="2154694"/>
            </a:xfrm>
            <a:prstGeom prst="rect">
              <a:avLst/>
            </a:prstGeom>
          </p:spPr>
        </p:pic>
        <p:sp>
          <p:nvSpPr>
            <p:cNvPr id="6" name="文本框 5"/>
            <p:cNvSpPr txBox="1"/>
            <p:nvPr/>
          </p:nvSpPr>
          <p:spPr>
            <a:xfrm>
              <a:off x="3310455" y="1994829"/>
              <a:ext cx="2323054" cy="954107"/>
            </a:xfrm>
            <a:prstGeom prst="rect">
              <a:avLst/>
            </a:prstGeom>
            <a:noFill/>
          </p:spPr>
          <p:txBody>
            <a:bodyPr wrap="square" rtlCol="0">
              <a:spAutoFit/>
            </a:bodyPr>
            <a:lstStyle/>
            <a:p>
              <a:pPr algn="ct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Xem</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đoạn</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1" name="组合 10"/>
          <p:cNvGrpSpPr/>
          <p:nvPr/>
        </p:nvGrpSpPr>
        <p:grpSpPr>
          <a:xfrm>
            <a:off x="6410835" y="823965"/>
            <a:ext cx="3858579" cy="2778452"/>
            <a:chOff x="6410836" y="1092033"/>
            <a:chExt cx="2717054" cy="2510384"/>
          </a:xfrm>
        </p:grpSpPr>
        <p:pic>
          <p:nvPicPr>
            <p:cNvPr id="4" name="图片 3" descr="5b30162743781782b2672bfe1ba762bf"/>
            <p:cNvPicPr/>
            <p:nvPr/>
          </p:nvPicPr>
          <p:blipFill>
            <a:blip r:embed="rId3"/>
            <a:stretch>
              <a:fillRect/>
            </a:stretch>
          </p:blipFill>
          <p:spPr>
            <a:xfrm>
              <a:off x="6410836" y="1092033"/>
              <a:ext cx="2717054" cy="2154694"/>
            </a:xfrm>
            <a:prstGeom prst="rect">
              <a:avLst/>
            </a:prstGeom>
          </p:spPr>
        </p:pic>
        <p:sp>
          <p:nvSpPr>
            <p:cNvPr id="7" name="文本框 6"/>
            <p:cNvSpPr txBox="1"/>
            <p:nvPr/>
          </p:nvSpPr>
          <p:spPr>
            <a:xfrm>
              <a:off x="6607836" y="1786535"/>
              <a:ext cx="2323054" cy="1815882"/>
            </a:xfrm>
            <a:prstGeom prst="rect">
              <a:avLst/>
            </a:prstGeom>
            <a:noFill/>
          </p:spPr>
          <p:txBody>
            <a:bodyPr wrap="square" rtlCol="0">
              <a:spAutoFit/>
            </a:bodyPr>
            <a:lstStyle/>
            <a:p>
              <a:pPr algn="ct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Ghi</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nhớ</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xuất</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hiện</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2" name="组合 11"/>
          <p:cNvGrpSpPr/>
          <p:nvPr/>
        </p:nvGrpSpPr>
        <p:grpSpPr>
          <a:xfrm>
            <a:off x="1909187" y="3557997"/>
            <a:ext cx="3921322" cy="3154302"/>
            <a:chOff x="3113455" y="3329397"/>
            <a:chExt cx="2717054" cy="2641317"/>
          </a:xfrm>
        </p:grpSpPr>
        <p:pic>
          <p:nvPicPr>
            <p:cNvPr id="3" name="图片 2" descr="5b30162743781782b2672bfe1ba762bf"/>
            <p:cNvPicPr/>
            <p:nvPr/>
          </p:nvPicPr>
          <p:blipFill>
            <a:blip r:embed="rId3"/>
            <a:stretch>
              <a:fillRect/>
            </a:stretch>
          </p:blipFill>
          <p:spPr>
            <a:xfrm>
              <a:off x="3113455" y="3329397"/>
              <a:ext cx="2717054" cy="2154694"/>
            </a:xfrm>
            <a:prstGeom prst="rect">
              <a:avLst/>
            </a:prstGeom>
          </p:spPr>
        </p:pic>
        <p:sp>
          <p:nvSpPr>
            <p:cNvPr id="8" name="文本框 7"/>
            <p:cNvSpPr txBox="1"/>
            <p:nvPr/>
          </p:nvSpPr>
          <p:spPr>
            <a:xfrm>
              <a:off x="3310455" y="3723945"/>
              <a:ext cx="2323054" cy="2246769"/>
            </a:xfrm>
            <a:prstGeom prst="rect">
              <a:avLst/>
            </a:prstGeom>
            <a:noFill/>
          </p:spPr>
          <p:txBody>
            <a:bodyPr wrap="square" rtlCol="0">
              <a:spAutoFit/>
            </a:bodyPr>
            <a:lstStyle/>
            <a:p>
              <a:pPr algn="ct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2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liệt</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kê</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video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3" name="组合 12"/>
          <p:cNvGrpSpPr/>
          <p:nvPr/>
        </p:nvGrpSpPr>
        <p:grpSpPr>
          <a:xfrm>
            <a:off x="6507876" y="3426202"/>
            <a:ext cx="3841430" cy="2683127"/>
            <a:chOff x="6410836" y="3329397"/>
            <a:chExt cx="2717054" cy="2154694"/>
          </a:xfrm>
        </p:grpSpPr>
        <p:pic>
          <p:nvPicPr>
            <p:cNvPr id="5" name="图片 4" descr="5b30162743781782b2672bfe1ba762bf"/>
            <p:cNvPicPr/>
            <p:nvPr/>
          </p:nvPicPr>
          <p:blipFill>
            <a:blip r:embed="rId3"/>
            <a:stretch>
              <a:fillRect/>
            </a:stretch>
          </p:blipFill>
          <p:spPr>
            <a:xfrm>
              <a:off x="6410836" y="3329397"/>
              <a:ext cx="2717054" cy="2154694"/>
            </a:xfrm>
            <a:prstGeom prst="rect">
              <a:avLst/>
            </a:prstGeom>
          </p:spPr>
        </p:pic>
        <p:sp>
          <p:nvSpPr>
            <p:cNvPr id="9" name="文本框 8"/>
            <p:cNvSpPr txBox="1"/>
            <p:nvPr/>
          </p:nvSpPr>
          <p:spPr>
            <a:xfrm>
              <a:off x="6494404" y="3934758"/>
              <a:ext cx="2549918" cy="1205248"/>
            </a:xfrm>
            <a:prstGeom prst="rect">
              <a:avLst/>
            </a:prstGeom>
            <a:noFill/>
          </p:spPr>
          <p:txBody>
            <a:bodyPr wrap="square" rtlCol="0">
              <a:spAutoFit/>
            </a:bodyPr>
            <a:lstStyle/>
            <a:p>
              <a:pPr algn="ct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nào</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viết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nhiều</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sẽ</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10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điểm</a:t>
              </a:r>
              <a:endParaRPr lang="zh-CN" altLang="en-US"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spTree>
    <p:extLst>
      <p:ext uri="{BB962C8B-B14F-4D97-AF65-F5344CB8AC3E}">
        <p14:creationId xmlns:p14="http://schemas.microsoft.com/office/powerpoint/2010/main" val="77827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 lại đồ dùng học tập nhanh - đẹp - tiện với sticker và băng dính.mp4" descr="Chế lại đồ dùng học tập nhanh - đẹp - tiện với sticker và băng dính.mp4">
            <a:hlinkClick r:id="" action="ppaction://media"/>
            <a:extLst>
              <a:ext uri="{FF2B5EF4-FFF2-40B4-BE49-F238E27FC236}">
                <a16:creationId xmlns:a16="http://schemas.microsoft.com/office/drawing/2014/main" id="{69D960D4-3D7F-C742-8DB1-9473B2EBAD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100" y="381000"/>
            <a:ext cx="10845800" cy="6096000"/>
          </a:xfrm>
          <a:prstGeom prst="rect">
            <a:avLst/>
          </a:prstGeom>
        </p:spPr>
      </p:pic>
    </p:spTree>
    <p:extLst>
      <p:ext uri="{BB962C8B-B14F-4D97-AF65-F5344CB8AC3E}">
        <p14:creationId xmlns:p14="http://schemas.microsoft.com/office/powerpoint/2010/main" val="31186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58286" y="286963"/>
            <a:ext cx="10423785" cy="6908316"/>
          </a:xfrm>
          <a:prstGeom prst="rect">
            <a:avLst/>
          </a:prstGeom>
        </p:spPr>
      </p:pic>
      <p:sp>
        <p:nvSpPr>
          <p:cNvPr id="4" name="文本框 3"/>
          <p:cNvSpPr txBox="1"/>
          <p:nvPr/>
        </p:nvSpPr>
        <p:spPr>
          <a:xfrm>
            <a:off x="3522413" y="1367854"/>
            <a:ext cx="6326125" cy="1323439"/>
          </a:xfrm>
          <a:prstGeom prst="rect">
            <a:avLst/>
          </a:prstGeom>
          <a:noFill/>
        </p:spPr>
        <p:txBody>
          <a:bodyPr wrap="square" rtlCol="0">
            <a:spAutoFit/>
          </a:bodyPr>
          <a:lstStyle/>
          <a:p>
            <a:pPr algn="ctr"/>
            <a:r>
              <a:rPr lang="en-US" altLang="zh-CN" sz="40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HÌNH THÀNH</a:t>
            </a:r>
          </a:p>
          <a:p>
            <a:pPr algn="ctr"/>
            <a:r>
              <a:rPr lang="en-US" altLang="zh-CN" sz="40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KIẾN THỨC MỚI</a:t>
            </a:r>
          </a:p>
        </p:txBody>
      </p:sp>
    </p:spTree>
    <p:extLst>
      <p:ext uri="{BB962C8B-B14F-4D97-AF65-F5344CB8AC3E}">
        <p14:creationId xmlns:p14="http://schemas.microsoft.com/office/powerpoint/2010/main" val="222758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28642" y="240146"/>
            <a:ext cx="6934715"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1. KIẾN THỨC CƠ BẢN</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2" name="Freeform 11">
            <a:extLst>
              <a:ext uri="{FF2B5EF4-FFF2-40B4-BE49-F238E27FC236}">
                <a16:creationId xmlns:a16="http://schemas.microsoft.com/office/drawing/2014/main" id="{466CF1D8-CD86-8A4C-8BDD-9022B01F57AB}"/>
              </a:ext>
            </a:extLst>
          </p:cNvPr>
          <p:cNvSpPr/>
          <p:nvPr/>
        </p:nvSpPr>
        <p:spPr>
          <a:xfrm>
            <a:off x="1780791" y="2626478"/>
            <a:ext cx="1085881" cy="1217083"/>
          </a:xfrm>
          <a:custGeom>
            <a:avLst/>
            <a:gdLst>
              <a:gd name="connsiteX0" fmla="*/ 0 w 1085881"/>
              <a:gd name="connsiteY0" fmla="*/ 108588 h 1217083"/>
              <a:gd name="connsiteX1" fmla="*/ 108588 w 1085881"/>
              <a:gd name="connsiteY1" fmla="*/ 0 h 1217083"/>
              <a:gd name="connsiteX2" fmla="*/ 977293 w 1085881"/>
              <a:gd name="connsiteY2" fmla="*/ 0 h 1217083"/>
              <a:gd name="connsiteX3" fmla="*/ 1085881 w 1085881"/>
              <a:gd name="connsiteY3" fmla="*/ 108588 h 1217083"/>
              <a:gd name="connsiteX4" fmla="*/ 1085881 w 1085881"/>
              <a:gd name="connsiteY4" fmla="*/ 1108495 h 1217083"/>
              <a:gd name="connsiteX5" fmla="*/ 977293 w 1085881"/>
              <a:gd name="connsiteY5" fmla="*/ 1217083 h 1217083"/>
              <a:gd name="connsiteX6" fmla="*/ 108588 w 1085881"/>
              <a:gd name="connsiteY6" fmla="*/ 1217083 h 1217083"/>
              <a:gd name="connsiteX7" fmla="*/ 0 w 1085881"/>
              <a:gd name="connsiteY7" fmla="*/ 1108495 h 1217083"/>
              <a:gd name="connsiteX8" fmla="*/ 0 w 1085881"/>
              <a:gd name="connsiteY8" fmla="*/ 10858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81" h="1217083">
                <a:moveTo>
                  <a:pt x="0" y="108588"/>
                </a:moveTo>
                <a:cubicBezTo>
                  <a:pt x="0" y="48617"/>
                  <a:pt x="48617" y="0"/>
                  <a:pt x="108588" y="0"/>
                </a:cubicBezTo>
                <a:lnTo>
                  <a:pt x="977293" y="0"/>
                </a:lnTo>
                <a:cubicBezTo>
                  <a:pt x="1037264" y="0"/>
                  <a:pt x="1085881" y="48617"/>
                  <a:pt x="1085881" y="108588"/>
                </a:cubicBezTo>
                <a:lnTo>
                  <a:pt x="1085881" y="1108495"/>
                </a:lnTo>
                <a:cubicBezTo>
                  <a:pt x="1085881" y="1168466"/>
                  <a:pt x="1037264" y="1217083"/>
                  <a:pt x="977293" y="1217083"/>
                </a:cubicBezTo>
                <a:lnTo>
                  <a:pt x="108588" y="1217083"/>
                </a:lnTo>
                <a:cubicBezTo>
                  <a:pt x="48617" y="1217083"/>
                  <a:pt x="0" y="1168466"/>
                  <a:pt x="0" y="1108495"/>
                </a:cubicBezTo>
                <a:lnTo>
                  <a:pt x="0" y="108588"/>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69" tIns="43869" rIns="43869" bIns="43869" numCol="1" spcCol="1270" anchor="ctr" anchorCtr="0">
            <a:noAutofit/>
          </a:bodyPr>
          <a:lstStyle/>
          <a:p>
            <a:pPr marL="0" lvl="0" indent="0" algn="ctr" defTabSz="844550">
              <a:lnSpc>
                <a:spcPct val="90000"/>
              </a:lnSpc>
              <a:spcBef>
                <a:spcPct val="0"/>
              </a:spcBef>
              <a:spcAft>
                <a:spcPct val="35000"/>
              </a:spcAft>
              <a:buNone/>
            </a:pPr>
            <a:r>
              <a:rPr lang="en-US" sz="4000" b="1" kern="1200" dirty="0">
                <a:solidFill>
                  <a:srgbClr val="FF0000"/>
                </a:solidFill>
                <a:latin typeface="Times New Roman" panose="02020603050405020304" pitchFamily="18" charset="0"/>
                <a:cs typeface="Times New Roman" panose="02020603050405020304" pitchFamily="18" charset="0"/>
              </a:rPr>
              <a:t>TỪ</a:t>
            </a:r>
          </a:p>
        </p:txBody>
      </p:sp>
      <p:sp>
        <p:nvSpPr>
          <p:cNvPr id="13" name="Freeform 12">
            <a:extLst>
              <a:ext uri="{FF2B5EF4-FFF2-40B4-BE49-F238E27FC236}">
                <a16:creationId xmlns:a16="http://schemas.microsoft.com/office/drawing/2014/main" id="{239B2559-A125-7F4A-AF0D-9A4BDB6C17D1}"/>
              </a:ext>
            </a:extLst>
          </p:cNvPr>
          <p:cNvSpPr/>
          <p:nvPr/>
        </p:nvSpPr>
        <p:spPr>
          <a:xfrm rot="17838095">
            <a:off x="2440351" y="2514983"/>
            <a:ext cx="1575101" cy="40429"/>
          </a:xfrm>
          <a:custGeom>
            <a:avLst/>
            <a:gdLst>
              <a:gd name="connsiteX0" fmla="*/ 0 w 1575101"/>
              <a:gd name="connsiteY0" fmla="*/ 20214 h 40429"/>
              <a:gd name="connsiteX1" fmla="*/ 1575101 w 1575101"/>
              <a:gd name="connsiteY1" fmla="*/ 20214 h 40429"/>
            </a:gdLst>
            <a:ahLst/>
            <a:cxnLst>
              <a:cxn ang="0">
                <a:pos x="connsiteX0" y="connsiteY0"/>
              </a:cxn>
              <a:cxn ang="0">
                <a:pos x="connsiteX1" y="connsiteY1"/>
              </a:cxn>
            </a:cxnLst>
            <a:rect l="l" t="t" r="r" b="b"/>
            <a:pathLst>
              <a:path w="1575101" h="40429">
                <a:moveTo>
                  <a:pt x="0" y="20214"/>
                </a:moveTo>
                <a:lnTo>
                  <a:pt x="1575101"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1" tIns="-19163" rIns="760874" bIns="-19164"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6FAA5390-DF9A-6748-9B26-CDB1B050AC0E}"/>
              </a:ext>
            </a:extLst>
          </p:cNvPr>
          <p:cNvSpPr/>
          <p:nvPr/>
        </p:nvSpPr>
        <p:spPr>
          <a:xfrm>
            <a:off x="3589130" y="12268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Từ</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đơn</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C064C60D-CEC3-4845-9D0A-2F267D34F93A}"/>
              </a:ext>
            </a:extLst>
          </p:cNvPr>
          <p:cNvSpPr/>
          <p:nvPr/>
        </p:nvSpPr>
        <p:spPr>
          <a:xfrm>
            <a:off x="4894988" y="1815162"/>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BAD29AF8-23F2-1A41-956E-D3665B6AEA3F}"/>
              </a:ext>
            </a:extLst>
          </p:cNvPr>
          <p:cNvSpPr/>
          <p:nvPr/>
        </p:nvSpPr>
        <p:spPr>
          <a:xfrm>
            <a:off x="5376296" y="1226836"/>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Là</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từ</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chỉ</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có</a:t>
            </a:r>
            <a:r>
              <a:rPr lang="en-US" sz="3200" kern="1200" dirty="0">
                <a:solidFill>
                  <a:schemeClr val="tx1"/>
                </a:solidFill>
                <a:latin typeface="Times New Roman" panose="02020603050405020304" pitchFamily="18" charset="0"/>
                <a:cs typeface="Times New Roman" panose="02020603050405020304" pitchFamily="18" charset="0"/>
              </a:rPr>
              <a:t> 1 </a:t>
            </a:r>
            <a:r>
              <a:rPr lang="en-US" sz="3200" kern="1200" dirty="0" err="1">
                <a:solidFill>
                  <a:schemeClr val="tx1"/>
                </a:solidFill>
                <a:latin typeface="Times New Roman" panose="02020603050405020304" pitchFamily="18" charset="0"/>
                <a:cs typeface="Times New Roman" panose="02020603050405020304" pitchFamily="18" charset="0"/>
              </a:rPr>
              <a:t>tiếng</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F2B62B49-A30A-F441-B0FC-E761C0BDD0F6}"/>
              </a:ext>
            </a:extLst>
          </p:cNvPr>
          <p:cNvSpPr/>
          <p:nvPr/>
        </p:nvSpPr>
        <p:spPr>
          <a:xfrm rot="3761909">
            <a:off x="2440349" y="3914628"/>
            <a:ext cx="1575104" cy="40429"/>
          </a:xfrm>
          <a:custGeom>
            <a:avLst/>
            <a:gdLst>
              <a:gd name="connsiteX0" fmla="*/ 0 w 1575104"/>
              <a:gd name="connsiteY0" fmla="*/ 20214 h 40429"/>
              <a:gd name="connsiteX1" fmla="*/ 1575104 w 1575104"/>
              <a:gd name="connsiteY1" fmla="*/ 20214 h 40429"/>
            </a:gdLst>
            <a:ahLst/>
            <a:cxnLst>
              <a:cxn ang="0">
                <a:pos x="connsiteX0" y="connsiteY0"/>
              </a:cxn>
              <a:cxn ang="0">
                <a:pos x="connsiteX1" y="connsiteY1"/>
              </a:cxn>
            </a:cxnLst>
            <a:rect l="l" t="t" r="r" b="b"/>
            <a:pathLst>
              <a:path w="1575104" h="40429">
                <a:moveTo>
                  <a:pt x="0" y="20214"/>
                </a:moveTo>
                <a:lnTo>
                  <a:pt x="1575104" y="20214"/>
                </a:lnTo>
              </a:path>
            </a:pathLst>
          </a:custGeom>
          <a:noFill/>
          <a:ln>
            <a:solidFill>
              <a:srgbClr val="FF940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5" tIns="-19164" rIns="760873" bIns="-19163"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3A35EDD8-F60A-8A42-AE02-CBC111453447}"/>
              </a:ext>
            </a:extLst>
          </p:cNvPr>
          <p:cNvSpPr/>
          <p:nvPr/>
        </p:nvSpPr>
        <p:spPr>
          <a:xfrm>
            <a:off x="3607093" y="40542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b="1" kern="1200" dirty="0" err="1">
                <a:solidFill>
                  <a:srgbClr val="00204F"/>
                </a:solidFill>
                <a:latin typeface="Times New Roman" panose="02020603050405020304" pitchFamily="18" charset="0"/>
                <a:cs typeface="Times New Roman" panose="02020603050405020304" pitchFamily="18" charset="0"/>
              </a:rPr>
              <a:t>Từ</a:t>
            </a:r>
            <a:r>
              <a:rPr lang="en-US" sz="3200" b="1" kern="1200" dirty="0">
                <a:solidFill>
                  <a:srgbClr val="00204F"/>
                </a:solidFill>
                <a:latin typeface="Times New Roman" panose="02020603050405020304" pitchFamily="18" charset="0"/>
                <a:cs typeface="Times New Roman" panose="02020603050405020304" pitchFamily="18" charset="0"/>
              </a:rPr>
              <a:t> </a:t>
            </a:r>
            <a:r>
              <a:rPr lang="en-US" sz="3200" b="1" kern="1200" dirty="0" err="1">
                <a:solidFill>
                  <a:srgbClr val="00204F"/>
                </a:solidFill>
                <a:latin typeface="Times New Roman" panose="02020603050405020304" pitchFamily="18" charset="0"/>
                <a:cs typeface="Times New Roman" panose="02020603050405020304" pitchFamily="18" charset="0"/>
              </a:rPr>
              <a:t>phức</a:t>
            </a:r>
            <a:endParaRPr lang="en-US" sz="3200" b="1" kern="1200" dirty="0">
              <a:solidFill>
                <a:srgbClr val="00204F"/>
              </a:solidFill>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BF7FDBCA-3D78-6041-B839-776D9603DBB4}"/>
              </a:ext>
            </a:extLst>
          </p:cNvPr>
          <p:cNvSpPr/>
          <p:nvPr/>
        </p:nvSpPr>
        <p:spPr>
          <a:xfrm rot="17338619">
            <a:off x="4395597" y="3914628"/>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chemeClr val="accent1">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9" rIns="715742" bIns="-16787"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7825684F-D5C3-4B4C-BB64-793DF3CA5808}"/>
              </a:ext>
            </a:extLst>
          </p:cNvPr>
          <p:cNvSpPr/>
          <p:nvPr/>
        </p:nvSpPr>
        <p:spPr>
          <a:xfrm>
            <a:off x="5376296" y="2626478"/>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rgbClr val="FF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hay </a:t>
            </a:r>
            <a:r>
              <a:rPr lang="en-US" sz="2800" kern="1200" dirty="0" err="1">
                <a:solidFill>
                  <a:schemeClr val="tx1"/>
                </a:solidFill>
                <a:latin typeface="Times New Roman" panose="02020603050405020304" pitchFamily="18" charset="0"/>
                <a:cs typeface="Times New Roman" panose="02020603050405020304" pitchFamily="18" charset="0"/>
              </a:rPr>
              <a:t>nhiều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tiếng</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a:extLst>
              <a:ext uri="{FF2B5EF4-FFF2-40B4-BE49-F238E27FC236}">
                <a16:creationId xmlns:a16="http://schemas.microsoft.com/office/drawing/2014/main" id="{F01F44B9-0E54-A046-A1DA-F5B538060B47}"/>
              </a:ext>
            </a:extLst>
          </p:cNvPr>
          <p:cNvSpPr/>
          <p:nvPr/>
        </p:nvSpPr>
        <p:spPr>
          <a:xfrm>
            <a:off x="4894988" y="4614450"/>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rgbClr val="299DA7"/>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2" name="Freeform 21">
            <a:extLst>
              <a:ext uri="{FF2B5EF4-FFF2-40B4-BE49-F238E27FC236}">
                <a16:creationId xmlns:a16="http://schemas.microsoft.com/office/drawing/2014/main" id="{93810960-9C61-7C40-8B34-D56AA7B60733}"/>
              </a:ext>
            </a:extLst>
          </p:cNvPr>
          <p:cNvSpPr/>
          <p:nvPr/>
        </p:nvSpPr>
        <p:spPr>
          <a:xfrm>
            <a:off x="5376296" y="4026124"/>
            <a:ext cx="655587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ghép</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phức</a:t>
            </a:r>
            <a:r>
              <a:rPr lang="en-US" sz="2800" kern="1200" dirty="0">
                <a:solidFill>
                  <a:srgbClr val="00204F"/>
                </a:solidFill>
                <a:latin typeface="Times New Roman" panose="02020603050405020304" pitchFamily="18" charset="0"/>
                <a:cs typeface="Times New Roman" panose="02020603050405020304" pitchFamily="18" charset="0"/>
              </a:rPr>
              <a:t> do </a:t>
            </a:r>
            <a:r>
              <a:rPr lang="en-US" sz="2800" kern="1200" dirty="0" err="1">
                <a:solidFill>
                  <a:srgbClr val="00204F"/>
                </a:solidFill>
                <a:latin typeface="Times New Roman" panose="02020603050405020304" pitchFamily="18" charset="0"/>
                <a:cs typeface="Times New Roman" panose="02020603050405020304" pitchFamily="18" charset="0"/>
              </a:rPr>
              <a:t>hai</a:t>
            </a:r>
            <a:r>
              <a:rPr lang="en-US" sz="2800" kern="1200" dirty="0">
                <a:solidFill>
                  <a:srgbClr val="00204F"/>
                </a:solidFill>
                <a:latin typeface="Times New Roman" panose="02020603050405020304" pitchFamily="18" charset="0"/>
                <a:cs typeface="Times New Roman" panose="02020603050405020304" pitchFamily="18" charset="0"/>
              </a:rPr>
              <a:t> hay </a:t>
            </a:r>
            <a:r>
              <a:rPr lang="en-US" sz="2800" kern="1200" dirty="0" err="1">
                <a:solidFill>
                  <a:srgbClr val="00204F"/>
                </a:solidFill>
                <a:latin typeface="Times New Roman" panose="02020603050405020304" pitchFamily="18" charset="0"/>
                <a:cs typeface="Times New Roman" panose="02020603050405020304" pitchFamily="18" charset="0"/>
              </a:rPr>
              <a:t>nhiều</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tiếng</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có</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quan</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hệ</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về</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nghĩa</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với</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nhau</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tạo</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thành</a:t>
            </a:r>
            <a:endParaRPr lang="en-US" sz="2800" kern="1200" dirty="0">
              <a:solidFill>
                <a:srgbClr val="00204F"/>
              </a:solidFill>
              <a:latin typeface="Times New Roman" panose="02020603050405020304" pitchFamily="18" charset="0"/>
              <a:cs typeface="Times New Roman" panose="02020603050405020304" pitchFamily="18" charset="0"/>
            </a:endParaRPr>
          </a:p>
        </p:txBody>
      </p:sp>
      <p:sp>
        <p:nvSpPr>
          <p:cNvPr id="23" name="Freeform 22">
            <a:extLst>
              <a:ext uri="{FF2B5EF4-FFF2-40B4-BE49-F238E27FC236}">
                <a16:creationId xmlns:a16="http://schemas.microsoft.com/office/drawing/2014/main" id="{628BD0F3-3707-0949-A8F9-2D6B7FB651E9}"/>
              </a:ext>
            </a:extLst>
          </p:cNvPr>
          <p:cNvSpPr/>
          <p:nvPr/>
        </p:nvSpPr>
        <p:spPr>
          <a:xfrm rot="4261381">
            <a:off x="4395597" y="5314273"/>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8" rIns="715742" bIns="-16788"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4" name="Freeform 23">
            <a:extLst>
              <a:ext uri="{FF2B5EF4-FFF2-40B4-BE49-F238E27FC236}">
                <a16:creationId xmlns:a16="http://schemas.microsoft.com/office/drawing/2014/main" id="{0FF4AB59-2C5C-AD43-AA71-5BC258F38963}"/>
              </a:ext>
            </a:extLst>
          </p:cNvPr>
          <p:cNvSpPr/>
          <p:nvPr/>
        </p:nvSpPr>
        <p:spPr>
          <a:xfrm>
            <a:off x="5376296" y="5425770"/>
            <a:ext cx="655587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rgbClr val="FF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lvl="0" algn="ctr" defTabSz="844550">
              <a:lnSpc>
                <a:spcPct val="90000"/>
              </a:lnSpc>
              <a:spcBef>
                <a:spcPct val="0"/>
              </a:spcBef>
              <a:spcAft>
                <a:spcPct val="35000"/>
              </a:spcAft>
            </a:pP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láy</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từ</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phức</a:t>
            </a:r>
            <a:r>
              <a:rPr lang="en-US" sz="2800" dirty="0">
                <a:solidFill>
                  <a:srgbClr val="00204F"/>
                </a:solidFill>
                <a:latin typeface="Times New Roman" panose="02020603050405020304" pitchFamily="18" charset="0"/>
                <a:cs typeface="Times New Roman" panose="02020603050405020304" pitchFamily="18" charset="0"/>
              </a:rPr>
              <a:t> do </a:t>
            </a:r>
            <a:r>
              <a:rPr lang="en-US" sz="2800" dirty="0" err="1">
                <a:solidFill>
                  <a:srgbClr val="00204F"/>
                </a:solidFill>
                <a:latin typeface="Times New Roman" panose="02020603050405020304" pitchFamily="18" charset="0"/>
                <a:cs typeface="Times New Roman" panose="02020603050405020304" pitchFamily="18" charset="0"/>
              </a:rPr>
              <a:t>hai</a:t>
            </a:r>
            <a:r>
              <a:rPr lang="en-US" sz="2800" dirty="0">
                <a:solidFill>
                  <a:srgbClr val="00204F"/>
                </a:solidFill>
                <a:latin typeface="Times New Roman" panose="02020603050405020304" pitchFamily="18" charset="0"/>
                <a:cs typeface="Times New Roman" panose="02020603050405020304" pitchFamily="18" charset="0"/>
              </a:rPr>
              <a:t> hay </a:t>
            </a:r>
            <a:r>
              <a:rPr lang="en-US" sz="2800" dirty="0" err="1">
                <a:solidFill>
                  <a:srgbClr val="00204F"/>
                </a:solidFill>
                <a:latin typeface="Times New Roman" panose="02020603050405020304" pitchFamily="18" charset="0"/>
                <a:cs typeface="Times New Roman" panose="02020603050405020304" pitchFamily="18" charset="0"/>
              </a:rPr>
              <a:t>nhiều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tiếng</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có</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âm</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đầu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hoặc</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vần</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hoặc</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cả</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âm</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đầu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và</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vần</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giống</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nhau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tạo</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thành</a:t>
            </a:r>
            <a:r>
              <a:rPr lang="en-US" sz="2800" dirty="0">
                <a:solidFill>
                  <a:srgbClr val="00204F"/>
                </a:solidFill>
                <a:latin typeface="Times New Roman" panose="02020603050405020304" pitchFamily="18" charset="0"/>
                <a:cs typeface="Times New Roman" panose="02020603050405020304" pitchFamily="18" charset="0"/>
              </a:rPr>
              <a:t>.</a:t>
            </a:r>
            <a:endParaRPr lang="en-US" sz="2800" kern="1200" dirty="0">
              <a:solidFill>
                <a:srgbClr val="00204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4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798820" y="1034322"/>
            <a:ext cx="9188970" cy="5634910"/>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LUYỆN TẬP</a:t>
            </a:r>
          </a:p>
        </p:txBody>
      </p:sp>
    </p:spTree>
    <p:extLst>
      <p:ext uri="{BB962C8B-B14F-4D97-AF65-F5344CB8AC3E}">
        <p14:creationId xmlns:p14="http://schemas.microsoft.com/office/powerpoint/2010/main" val="631974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2" name="图片 11">
            <a:extLst>
              <a:ext uri="{FF2B5EF4-FFF2-40B4-BE49-F238E27FC236}">
                <a16:creationId xmlns:a16="http://schemas.microsoft.com/office/drawing/2014/main" id="{DA77EB28-890A-1547-BE4C-282EB63C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13" name="图片 11">
            <a:extLst>
              <a:ext uri="{FF2B5EF4-FFF2-40B4-BE49-F238E27FC236}">
                <a16:creationId xmlns:a16="http://schemas.microsoft.com/office/drawing/2014/main" id="{B86F884E-81D3-0E45-9AEF-B08FEE4B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14" name="文本框 7">
            <a:extLst>
              <a:ext uri="{FF2B5EF4-FFF2-40B4-BE49-F238E27FC236}">
                <a16:creationId xmlns:a16="http://schemas.microsoft.com/office/drawing/2014/main" id="{35CB205D-6A5D-AE4A-B52C-B91F95721FC2}"/>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7">
            <a:extLst>
              <a:ext uri="{FF2B5EF4-FFF2-40B4-BE49-F238E27FC236}">
                <a16:creationId xmlns:a16="http://schemas.microsoft.com/office/drawing/2014/main" id="{EDE671C9-8CE0-144E-875F-23FC8F0BE431}"/>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Trao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đổi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chấm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chéo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cặp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Rectangle 6">
            <a:extLst>
              <a:ext uri="{FF2B5EF4-FFF2-40B4-BE49-F238E27FC236}">
                <a16:creationId xmlns:a16="http://schemas.microsoft.com/office/drawing/2014/main" id="{1DFF4785-A996-C745-97A4-921AB23E3A9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3182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7346C7E-370A-BD44-9E42-6DB1DADC3A21}"/>
              </a:ext>
            </a:extLst>
          </p:cNvPr>
          <p:cNvGraphicFramePr>
            <a:graphicFrameLocks noGrp="1"/>
          </p:cNvGraphicFramePr>
          <p:nvPr>
            <p:extLst>
              <p:ext uri="{D42A27DB-BD31-4B8C-83A1-F6EECF244321}">
                <p14:modId xmlns:p14="http://schemas.microsoft.com/office/powerpoint/2010/main" val="3975868441"/>
              </p:ext>
            </p:extLst>
          </p:nvPr>
        </p:nvGraphicFramePr>
        <p:xfrm>
          <a:off x="794479" y="1136401"/>
          <a:ext cx="10957810" cy="4641915"/>
        </p:xfrm>
        <a:graphic>
          <a:graphicData uri="http://schemas.openxmlformats.org/drawingml/2006/table">
            <a:tbl>
              <a:tblPr firstRow="1" firstCol="1" bandRow="1">
                <a:tableStyleId>{F5AB1C69-6EDB-4FF4-983F-18BD219EF322}</a:tableStyleId>
              </a:tblPr>
              <a:tblGrid>
                <a:gridCol w="3229440">
                  <a:extLst>
                    <a:ext uri="{9D8B030D-6E8A-4147-A177-3AD203B41FA5}">
                      <a16:colId xmlns:a16="http://schemas.microsoft.com/office/drawing/2014/main" val="2947533898"/>
                    </a:ext>
                  </a:extLst>
                </a:gridCol>
                <a:gridCol w="4520474">
                  <a:extLst>
                    <a:ext uri="{9D8B030D-6E8A-4147-A177-3AD203B41FA5}">
                      <a16:colId xmlns:a16="http://schemas.microsoft.com/office/drawing/2014/main" val="4192579833"/>
                    </a:ext>
                  </a:extLst>
                </a:gridCol>
                <a:gridCol w="3207896">
                  <a:extLst>
                    <a:ext uri="{9D8B030D-6E8A-4147-A177-3AD203B41FA5}">
                      <a16:colId xmlns:a16="http://schemas.microsoft.com/office/drawing/2014/main" val="2683289194"/>
                    </a:ext>
                  </a:extLst>
                </a:gridCol>
              </a:tblGrid>
              <a:tr h="453394">
                <a:tc rowSpan="2">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đơn</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gridSpan="2">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phức</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x-none"/>
                    </a:p>
                  </a:txBody>
                  <a:tcPr/>
                </a:tc>
                <a:extLst>
                  <a:ext uri="{0D108BD9-81ED-4DB2-BD59-A6C34878D82A}">
                    <a16:rowId xmlns:a16="http://schemas.microsoft.com/office/drawing/2014/main" val="1506825283"/>
                  </a:ext>
                </a:extLst>
              </a:tr>
              <a:tr h="575651">
                <a:tc vMerge="1">
                  <a:txBody>
                    <a:bodyPr/>
                    <a:lstStyle/>
                    <a:p>
                      <a:endParaRPr lang="x-none"/>
                    </a:p>
                  </a:txBody>
                  <a:tcPr/>
                </a:tc>
                <a:tc>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ghép</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láy</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2975884"/>
                  </a:ext>
                </a:extLst>
              </a:tr>
              <a:tr h="2075726">
                <a:tc>
                  <a:txBody>
                    <a:bodyPr/>
                    <a:lstStyle/>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vừa, </a:t>
                      </a:r>
                      <a:endParaRPr lang="x-none" sz="36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về,</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tâu</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vua</a:t>
                      </a:r>
                      <a:endParaRPr lang="x-none" sz="36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en-US" sz="3600" dirty="0">
                          <a:solidFill>
                            <a:schemeClr val="tx1"/>
                          </a:solidFill>
                          <a:effectLst/>
                          <a:latin typeface="Times New Roman" panose="02020603050405020304" pitchFamily="18" charset="0"/>
                          <a:cs typeface="Times New Roman" panose="02020603050405020304" pitchFamily="18" charset="0"/>
                        </a:rPr>
                        <a:t>t</a:t>
                      </a:r>
                      <a:r>
                        <a:rPr lang="vi-VN" sz="3600" dirty="0">
                          <a:solidFill>
                            <a:schemeClr val="tx1"/>
                          </a:solidFill>
                          <a:effectLst/>
                          <a:latin typeface="Times New Roman" panose="02020603050405020304" pitchFamily="18" charset="0"/>
                          <a:cs typeface="Times New Roman" panose="02020603050405020304" pitchFamily="18" charset="0"/>
                        </a:rPr>
                        <a:t>ừ</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ngày</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bị</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Sứ già</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kinh ngạc</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mừng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rỡ</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công chúa</a:t>
                      </a:r>
                      <a:r>
                        <a:rPr lang="en-US" sz="3600" dirty="0">
                          <a:solidFill>
                            <a:schemeClr val="tx1"/>
                          </a:solidFill>
                          <a:effectLst/>
                          <a:latin typeface="Times New Roman" panose="02020603050405020304" pitchFamily="18" charset="0"/>
                          <a:cs typeface="Times New Roman" panose="02020603050405020304" pitchFamily="18" charset="0"/>
                        </a:rPr>
                        <a:t>,</a:t>
                      </a:r>
                      <a:r>
                        <a:rPr lang="vi-VN" sz="3600" dirty="0">
                          <a:solidFill>
                            <a:schemeClr val="tx1"/>
                          </a:solidFill>
                          <a:effectLst/>
                          <a:latin typeface="Times New Roman" panose="02020603050405020304" pitchFamily="18" charset="0"/>
                          <a:cs typeface="Times New Roman" panose="02020603050405020304" pitchFamily="18" charset="0"/>
                        </a:rPr>
                        <a:t> mất tích,  nhà vua, vô cùng, đau đ</a:t>
                      </a:r>
                      <a:r>
                        <a:rPr lang="en-US" sz="3600" dirty="0" err="1">
                          <a:solidFill>
                            <a:schemeClr val="tx1"/>
                          </a:solidFill>
                          <a:effectLst/>
                          <a:latin typeface="Times New Roman" panose="02020603050405020304" pitchFamily="18" charset="0"/>
                          <a:cs typeface="Times New Roman" panose="02020603050405020304" pitchFamily="18" charset="0"/>
                        </a:rPr>
                        <a:t>ớ</a:t>
                      </a:r>
                      <a:r>
                        <a:rPr lang="vi-VN" sz="3600" dirty="0">
                          <a:solidFill>
                            <a:schemeClr val="tx1"/>
                          </a:solidFill>
                          <a:effectLst/>
                          <a:latin typeface="Times New Roman" panose="02020603050405020304" pitchFamily="18" charset="0"/>
                          <a:cs typeface="Times New Roman" panose="02020603050405020304" pitchFamily="18" charset="0"/>
                        </a:rPr>
                        <a:t>n.</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Vội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vàng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đau</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đớn</a:t>
                      </a:r>
                      <a:endParaRPr lang="x-none" sz="36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 </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239055"/>
                  </a:ext>
                </a:extLst>
              </a:tr>
            </a:tbl>
          </a:graphicData>
        </a:graphic>
      </p:graphicFrame>
    </p:spTree>
    <p:extLst>
      <p:ext uri="{BB962C8B-B14F-4D97-AF65-F5344CB8AC3E}">
        <p14:creationId xmlns:p14="http://schemas.microsoft.com/office/powerpoint/2010/main" val="123422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việc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đôi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hoàn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thành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630942"/>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4048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408</TotalTime>
  <Words>650</Words>
  <Application>Microsoft Office PowerPoint</Application>
  <PresentationFormat>Widescreen</PresentationFormat>
  <Paragraphs>83</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Times New Roman</vt:lpstr>
      <vt:lpstr>Arial</vt:lpstr>
      <vt:lpstr>等线</vt:lpstr>
      <vt:lpstr>#9Slide03 Arima Madurai</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Dương Ánh</cp:lastModifiedBy>
  <cp:revision>73</cp:revision>
  <dcterms:created xsi:type="dcterms:W3CDTF">2017-08-18T03:02:00Z</dcterms:created>
  <dcterms:modified xsi:type="dcterms:W3CDTF">2025-01-08T09:25:54Z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